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2"/>
    <p:sldMasterId id="2147483666" r:id="rId3"/>
  </p:sldMasterIdLst>
  <p:notesMasterIdLst>
    <p:notesMasterId r:id="rId19"/>
  </p:notesMasterIdLst>
  <p:sldIdLst>
    <p:sldId id="259" r:id="rId4"/>
    <p:sldId id="2147472867" r:id="rId5"/>
    <p:sldId id="2147328772" r:id="rId6"/>
    <p:sldId id="2134805028" r:id="rId7"/>
    <p:sldId id="2147472876" r:id="rId8"/>
    <p:sldId id="838840745" r:id="rId9"/>
    <p:sldId id="2147328748" r:id="rId10"/>
    <p:sldId id="2147472871" r:id="rId11"/>
    <p:sldId id="838840938" r:id="rId12"/>
    <p:sldId id="2134805027" r:id="rId13"/>
    <p:sldId id="4688" r:id="rId14"/>
    <p:sldId id="2147472878" r:id="rId15"/>
    <p:sldId id="2134804982" r:id="rId16"/>
    <p:sldId id="2147472877" r:id="rId17"/>
    <p:sldId id="2147328777" r:id="rId18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A9D90"/>
    <a:srgbClr val="7F7F7F"/>
    <a:srgbClr val="1E3556"/>
    <a:srgbClr val="457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79" d="100"/>
          <a:sy n="79" d="100"/>
        </p:scale>
        <p:origin x="61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2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KSHAT GANERIWALA" userId="8aab672c-2a30-410b-961d-7ed281850314" providerId="ADAL" clId="{F5723979-0595-4958-952B-42A2ED6DA0AB}"/>
    <pc:docChg chg="modSld">
      <pc:chgData name="AKSHAT GANERIWALA" userId="8aab672c-2a30-410b-961d-7ed281850314" providerId="ADAL" clId="{F5723979-0595-4958-952B-42A2ED6DA0AB}" dt="2025-02-07T03:22:58.848" v="19" actId="20577"/>
      <pc:docMkLst>
        <pc:docMk/>
      </pc:docMkLst>
      <pc:sldChg chg="modSp mod">
        <pc:chgData name="AKSHAT GANERIWALA" userId="8aab672c-2a30-410b-961d-7ed281850314" providerId="ADAL" clId="{F5723979-0595-4958-952B-42A2ED6DA0AB}" dt="2025-02-07T03:22:58.848" v="19" actId="20577"/>
        <pc:sldMkLst>
          <pc:docMk/>
          <pc:sldMk cId="3539527264" sldId="2147472876"/>
        </pc:sldMkLst>
        <pc:graphicFrameChg chg="modGraphic">
          <ac:chgData name="AKSHAT GANERIWALA" userId="8aab672c-2a30-410b-961d-7ed281850314" providerId="ADAL" clId="{F5723979-0595-4958-952B-42A2ED6DA0AB}" dt="2025-02-07T03:22:58.848" v="19" actId="20577"/>
          <ac:graphicFrameMkLst>
            <pc:docMk/>
            <pc:sldMk cId="3539527264" sldId="2147472876"/>
            <ac:graphicFrameMk id="2" creationId="{E338740E-C106-3BBB-7D4D-6898F413B124}"/>
          </ac:graphicFrameMkLst>
        </pc:graphicFrameChg>
      </pc:sldChg>
      <pc:sldChg chg="modSp mod">
        <pc:chgData name="AKSHAT GANERIWALA" userId="8aab672c-2a30-410b-961d-7ed281850314" providerId="ADAL" clId="{F5723979-0595-4958-952B-42A2ED6DA0AB}" dt="2025-02-07T03:21:34.682" v="6" actId="20577"/>
        <pc:sldMkLst>
          <pc:docMk/>
          <pc:sldMk cId="897656098" sldId="2147472878"/>
        </pc:sldMkLst>
        <pc:spChg chg="mod">
          <ac:chgData name="AKSHAT GANERIWALA" userId="8aab672c-2a30-410b-961d-7ed281850314" providerId="ADAL" clId="{F5723979-0595-4958-952B-42A2ED6DA0AB}" dt="2025-02-07T03:21:34.682" v="6" actId="20577"/>
          <ac:spMkLst>
            <pc:docMk/>
            <pc:sldMk cId="897656098" sldId="2147472878"/>
            <ac:spMk id="25" creationId="{2D7F1BA7-1BCB-4246-23ED-00E205BD702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877A9-9D43-4EAC-8153-F823EB3B468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711D9-7E3B-4536-9FFD-8EA5CE1F8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41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6798D-B80B-427A-ADF2-9DBAED4DE47D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0498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b17bdb078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622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g2b17bdb078a_0_74:notes"/>
          <p:cNvSpPr txBox="1">
            <a:spLocks noGrp="1"/>
          </p:cNvSpPr>
          <p:nvPr>
            <p:ph type="body" idx="1"/>
          </p:nvPr>
        </p:nvSpPr>
        <p:spPr>
          <a:xfrm>
            <a:off x="680720" y="4721940"/>
            <a:ext cx="5445720" cy="447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95" tIns="46285" rIns="92595" bIns="46285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631" name="Google Shape;631;g2b17bdb078a_0_74:notes"/>
          <p:cNvSpPr txBox="1">
            <a:spLocks noGrp="1"/>
          </p:cNvSpPr>
          <p:nvPr>
            <p:ph type="sldNum" idx="12"/>
          </p:nvPr>
        </p:nvSpPr>
        <p:spPr>
          <a:xfrm>
            <a:off x="3855839" y="9442155"/>
            <a:ext cx="2949828" cy="49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95" tIns="46285" rIns="92595" bIns="46285" anchor="b" anchorCtr="0">
            <a:noAutofit/>
          </a:bodyPr>
          <a:lstStyle/>
          <a:p>
            <a:pPr defTabSz="915589">
              <a:buClr>
                <a:srgbClr val="000000"/>
              </a:buClr>
              <a:buSzPts val="1400"/>
              <a:defRPr/>
            </a:pPr>
            <a:fld id="{00000000-1234-1234-1234-123412341234}" type="slidenum">
              <a:rPr lang="en-GB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5589">
                <a:buClr>
                  <a:srgbClr val="000000"/>
                </a:buClr>
                <a:buSzPts val="1400"/>
                <a:defRPr/>
              </a:pPr>
              <a:t>2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80FA9-BFAE-4A97-A3FD-ED0400D4D951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6364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bb3c16a25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812800"/>
            <a:ext cx="7239001" cy="4073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bb3c16a254_0_124:notes"/>
          <p:cNvSpPr txBox="1">
            <a:spLocks noGrp="1"/>
          </p:cNvSpPr>
          <p:nvPr>
            <p:ph type="body" idx="1"/>
          </p:nvPr>
        </p:nvSpPr>
        <p:spPr>
          <a:xfrm>
            <a:off x="679457" y="5158229"/>
            <a:ext cx="5435633" cy="4886738"/>
          </a:xfrm>
          <a:prstGeom prst="rect">
            <a:avLst/>
          </a:prstGeom>
        </p:spPr>
        <p:txBody>
          <a:bodyPr spcFirstLastPara="1" wrap="square" lIns="93539" tIns="93539" rIns="93539" bIns="93539" anchor="t" anchorCtr="0">
            <a:noAutofit/>
          </a:bodyPr>
          <a:lstStyle/>
          <a:p>
            <a:r>
              <a:rPr lang="en" dirty="0"/>
              <a:t>GIFT City – Brief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1891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324D-F4C9-43BE-BA92-8E7A9A1F123D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455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bfa3945324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bfa3945324_0_215:notes"/>
          <p:cNvSpPr txBox="1">
            <a:spLocks noGrp="1"/>
          </p:cNvSpPr>
          <p:nvPr>
            <p:ph type="body" idx="1"/>
          </p:nvPr>
        </p:nvSpPr>
        <p:spPr>
          <a:xfrm>
            <a:off x="695008" y="4386436"/>
            <a:ext cx="5560060" cy="4155569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r>
              <a:rPr lang="en"/>
              <a:t>GIFT City – Brief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80FA9-BFAE-4A97-A3FD-ED0400D4D951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3085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80FA9-BFAE-4A97-A3FD-ED0400D4D951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4957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8022B-6990-1523-CC9A-28F0171ED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803CD7-1E8C-B0CA-B26F-4DF9016310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E0AC9F-9876-C89F-56CA-EFF40ACA4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2D4C2-9B57-E6F6-9831-4458B4C810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80FA9-BFAE-4A97-A3FD-ED0400D4D951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3538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D824E-CE65-5464-5755-16FD388F4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A182A1-FDDE-228F-7E18-32E7A2672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F1BC0-26B3-9AD3-8491-227DF801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2BBE7-D8B9-40A5-B082-BE42EB43FA8C}" type="datetime1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1640C-5817-9E34-AA2D-8FBB64CE6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99AC1-812B-AC4D-3CE5-E286D8C0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43F3-ABC3-4BAD-995B-2299AE840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11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4AA4-C564-C25D-040F-EE05FCEEA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7B8BD-2FE1-19A4-DBDA-741D4099C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3E5D6-ECD1-1B30-CD69-987042593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8432-05A5-4A74-8FDA-376F410B7600}" type="datetime1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B5C87-67F9-264A-08D0-61013EE54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D4043-CFE3-814A-96F4-A980757B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43F3-ABC3-4BAD-995B-2299AE840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52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11FF5F-B54D-9529-7C4C-2941BCD1F6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3D952D-F0F4-E24F-C168-E42546A3F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67265-6D38-B2D5-1DF3-445E850F0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8675E-485C-4609-BA9B-719A0358427B}" type="datetime1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88B39-F6FA-7A8C-C4EF-F0DAE321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EF5E7-DBF4-F427-4399-3638CD252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43F3-ABC3-4BAD-995B-2299AE840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2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129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sldNum" idx="12"/>
          </p:nvPr>
        </p:nvSpPr>
        <p:spPr>
          <a:xfrm>
            <a:off x="11345803" y="6544709"/>
            <a:ext cx="731619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120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9E0BC-2136-44B2-AF0A-099D18C5E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7F60FD-EE22-4F26-889A-77DC11A859D4}" type="datetime1">
              <a:rPr lang="th-TH" smtClean="0"/>
              <a:t>07/02/68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096C5-703B-4176-BA0C-1882E090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4487F-6B51-4B43-B067-7CEE69E1F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4055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78457" y="2553411"/>
            <a:ext cx="10035083" cy="553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44536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94079" y="4414266"/>
            <a:ext cx="1040384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rgbClr val="843B0C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162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8445" y="498424"/>
            <a:ext cx="9675113" cy="553997"/>
          </a:xfrm>
        </p:spPr>
        <p:txBody>
          <a:bodyPr lIns="0" tIns="0" rIns="0" bIns="0"/>
          <a:lstStyle>
            <a:lvl1pPr>
              <a:defRPr sz="3600" b="0" i="0">
                <a:solidFill>
                  <a:srgbClr val="44536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541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8445" y="498424"/>
            <a:ext cx="9675113" cy="553997"/>
          </a:xfrm>
        </p:spPr>
        <p:txBody>
          <a:bodyPr lIns="0" tIns="0" rIns="0" bIns="0"/>
          <a:lstStyle>
            <a:lvl1pPr>
              <a:defRPr sz="3600" b="0" i="0">
                <a:solidFill>
                  <a:srgbClr val="44536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61568" y="1405255"/>
            <a:ext cx="4703445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556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8445" y="498424"/>
            <a:ext cx="9675113" cy="553997"/>
          </a:xfrm>
        </p:spPr>
        <p:txBody>
          <a:bodyPr lIns="0" tIns="0" rIns="0" bIns="0"/>
          <a:lstStyle>
            <a:lvl1pPr>
              <a:defRPr sz="3600" b="0" i="0">
                <a:solidFill>
                  <a:srgbClr val="44536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832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" y="0"/>
            <a:ext cx="12191999" cy="6856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452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E41C1-D675-5349-2F76-5A1AEC70C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F25F2-3315-1CBB-F3BA-E5146AC26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44406-4565-1EBC-34A4-FF1FD75FB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5656-9AD0-4374-A185-1B961A22589C}" type="datetime1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5196A-C3D0-15D5-5958-43216A24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26673-15A9-CF97-DA40-C4D005155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43F3-ABC3-4BAD-995B-2299AE840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41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E404-F173-0371-6AD3-B37A734EA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1D84C9-9325-8C7E-5D97-98A1966E5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5E205-F985-869F-0D1B-518783EC5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CB4B3-57DF-4D80-A1E7-2C8FB823949D}" type="datetime1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E4D9A-1257-6AF2-73C0-F7995A324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4650E-FABD-2AFC-D804-85B57126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43F3-ABC3-4BAD-995B-2299AE840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2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3A074-5447-C6C6-3541-45AA420E8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FDA93-BD7D-80FC-3989-5FD87E4046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5CCA4F-287B-7620-4DC1-8FEA81CB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924FEE-4B39-F657-2D0E-056D9D807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1552-E0C5-4531-8E7C-EF409E2D7ED6}" type="datetime1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BABF19-9868-673C-1B29-4CAAA6331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7C1B8-A9AA-A760-B608-7AFAA9C3D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43F3-ABC3-4BAD-995B-2299AE840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72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A6AC0-E2BA-9045-EA3D-55C6123F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9390C-D43D-00D2-E2BB-F6EF110D8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D8C730-F2F8-EC04-503F-F742474D4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96FDA-BFD0-212B-A4F2-B1242C8F8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489E41-E58B-EA04-5197-860727B037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D1B733-3D89-20BD-A80F-E7DEBE4BB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72676-C1E0-40A2-98E4-FB9003C689E5}" type="datetime1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D17171-EEE6-8305-01E8-99705C624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13EED8-B5A1-190C-C59B-140E3E308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43F3-ABC3-4BAD-995B-2299AE840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4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F94C6-856E-09A8-80FF-D871FA96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0B3FE1-C2EF-5F7B-B7E5-31FA12C1D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0312C-B0D8-4285-A50E-614330E5C0B4}" type="datetime1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EA887-4F1C-BA4E-1FF7-029577BCA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C4A13-ABD2-4E58-B0F3-CA2594CB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43F3-ABC3-4BAD-995B-2299AE840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8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733976-C3A9-B428-66F4-93D1CB767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5210A-ACFD-409E-83E9-DE021186D783}" type="datetime1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02BE48-CCD7-CD03-D1B0-1DA9C527B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21B71-09C6-8B7C-3B75-9795AD4E2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43F3-ABC3-4BAD-995B-2299AE840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41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3DBD6-C666-3D9B-8160-251E22DA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AA77-A291-7B71-153D-08F92852B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65489B-2A82-C2E1-8646-E9C17D19F8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F155F-A865-E8F1-1498-05E5AFA5B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3C422-85FC-485E-9CE1-B29B80C89C13}" type="datetime1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F09C5-C6BE-751C-AA98-94DA38CA9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B4512-9121-8231-6366-D0313B5C9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43F3-ABC3-4BAD-995B-2299AE840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06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560D4-2017-2EE5-FAE5-BA57ECCD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3BBE51-4A81-8E1E-8C67-95A8416651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95BE82-E8B7-9DE3-6BD1-4C996E8B0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01014-7B6F-C237-F7E9-33E029A06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E33D1-B398-4631-B8C1-E3E02EFCBE69}" type="datetime1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2CACAC-7070-B85E-C691-8C330B486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C1BFF-71AC-B2BD-AC7A-CC6DE95E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343F3-ABC3-4BAD-995B-2299AE840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88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87FD7C-10A8-D440-C7F7-6A44DB38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27A50-164D-B2F0-B0A1-AC72E7B96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7C799-51DA-164C-A821-958B667493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4B6A2-41CC-48F6-9160-706C70AF720B}" type="datetime1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61FFE-14F5-BBD2-06BA-518CF631D8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B35FA-112F-9768-5FE5-22FE998AE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343F3-ABC3-4BAD-995B-2299AE840A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4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8445" y="498424"/>
            <a:ext cx="967511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44536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8606" y="2003551"/>
            <a:ext cx="110978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13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7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1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7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1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hyperlink" Target="http://www.ifsca.gov.in/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customXml" Target="../../customXml/item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openxmlformats.org/officeDocument/2006/relationships/image" Target="../media/image23.png"/><Relationship Id="rId26" Type="http://schemas.openxmlformats.org/officeDocument/2006/relationships/image" Target="../media/image31.emf"/><Relationship Id="rId39" Type="http://schemas.openxmlformats.org/officeDocument/2006/relationships/image" Target="../media/image44.png"/><Relationship Id="rId21" Type="http://schemas.openxmlformats.org/officeDocument/2006/relationships/image" Target="../media/image26.jpeg"/><Relationship Id="rId34" Type="http://schemas.openxmlformats.org/officeDocument/2006/relationships/image" Target="../media/image3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jpe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5" Type="http://schemas.openxmlformats.org/officeDocument/2006/relationships/image" Target="../media/image11.png"/><Relationship Id="rId15" Type="http://schemas.openxmlformats.org/officeDocument/2006/relationships/image" Target="../media/image20.jpeg"/><Relationship Id="rId23" Type="http://schemas.openxmlformats.org/officeDocument/2006/relationships/image" Target="../media/image28.jpe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image" Target="../media/image16.png"/><Relationship Id="rId19" Type="http://schemas.openxmlformats.org/officeDocument/2006/relationships/image" Target="../media/image24.jpeg"/><Relationship Id="rId31" Type="http://schemas.openxmlformats.org/officeDocument/2006/relationships/image" Target="../media/image3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jpeg"/><Relationship Id="rId35" Type="http://schemas.openxmlformats.org/officeDocument/2006/relationships/image" Target="../media/image40.png"/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jpeg"/><Relationship Id="rId38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649DB-1DD0-473F-08E0-FD674BE30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" y="0"/>
            <a:ext cx="1219101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7310337-9858-8956-D06F-FC1159FBEDBA}"/>
              </a:ext>
            </a:extLst>
          </p:cNvPr>
          <p:cNvSpPr/>
          <p:nvPr/>
        </p:nvSpPr>
        <p:spPr>
          <a:xfrm>
            <a:off x="2290" y="-7378"/>
            <a:ext cx="12120007" cy="933361"/>
          </a:xfrm>
          <a:prstGeom prst="rect">
            <a:avLst/>
          </a:prstGeom>
          <a:solidFill>
            <a:srgbClr val="00338C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              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C9BA4F-0D73-C0AC-8CDD-51659CA5343E}"/>
              </a:ext>
            </a:extLst>
          </p:cNvPr>
          <p:cNvSpPr/>
          <p:nvPr/>
        </p:nvSpPr>
        <p:spPr>
          <a:xfrm>
            <a:off x="6368" y="3516688"/>
            <a:ext cx="12185137" cy="3353270"/>
          </a:xfrm>
          <a:prstGeom prst="rect">
            <a:avLst/>
          </a:prstGeom>
          <a:solidFill>
            <a:srgbClr val="00338C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                 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4C7510-C672-017B-36FD-47709B58F39F}"/>
              </a:ext>
            </a:extLst>
          </p:cNvPr>
          <p:cNvSpPr/>
          <p:nvPr/>
        </p:nvSpPr>
        <p:spPr>
          <a:xfrm rot="5400000">
            <a:off x="11696818" y="420684"/>
            <a:ext cx="933359" cy="5700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  <a:endParaRPr lang="en-IN" dirty="0"/>
          </a:p>
        </p:txBody>
      </p:sp>
      <p:pic>
        <p:nvPicPr>
          <p:cNvPr id="9" name="Picture 2" descr="10 logo designs of Government of India setups or companies ...">
            <a:extLst>
              <a:ext uri="{FF2B5EF4-FFF2-40B4-BE49-F238E27FC236}">
                <a16:creationId xmlns:a16="http://schemas.microsoft.com/office/drawing/2014/main" id="{12CFEEAD-AD2F-9397-8773-80FE24961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952" y="85688"/>
            <a:ext cx="813225" cy="73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Single Corner Snipped 16">
            <a:extLst>
              <a:ext uri="{FF2B5EF4-FFF2-40B4-BE49-F238E27FC236}">
                <a16:creationId xmlns:a16="http://schemas.microsoft.com/office/drawing/2014/main" id="{05FA6792-05BE-2E7D-EE53-A6721151EA03}"/>
              </a:ext>
            </a:extLst>
          </p:cNvPr>
          <p:cNvSpPr/>
          <p:nvPr/>
        </p:nvSpPr>
        <p:spPr>
          <a:xfrm rot="5400000">
            <a:off x="1123936" y="152387"/>
            <a:ext cx="4616924" cy="5616762"/>
          </a:xfrm>
          <a:prstGeom prst="snip1Rect">
            <a:avLst>
              <a:gd name="adj" fmla="val 29317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C3945B-441D-DF24-6428-A5A49E51EE03}"/>
              </a:ext>
            </a:extLst>
          </p:cNvPr>
          <p:cNvSpPr txBox="1">
            <a:spLocks/>
          </p:cNvSpPr>
          <p:nvPr/>
        </p:nvSpPr>
        <p:spPr>
          <a:xfrm>
            <a:off x="813097" y="1681238"/>
            <a:ext cx="4691458" cy="1371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2800" b="1" dirty="0">
                <a:solidFill>
                  <a:schemeClr val="bg1"/>
                </a:solidFill>
                <a:latin typeface="Biennale Black" panose="00000A00000000000000" pitchFamily="50" charset="0"/>
              </a:rPr>
              <a:t>International Financial Services Centre in GIFT City: </a:t>
            </a:r>
          </a:p>
          <a:p>
            <a:pPr>
              <a:lnSpc>
                <a:spcPct val="100000"/>
              </a:lnSpc>
            </a:pPr>
            <a:endParaRPr lang="en-IN" sz="2800" b="1" dirty="0">
              <a:solidFill>
                <a:schemeClr val="bg1"/>
              </a:solidFill>
              <a:latin typeface="Biennale Black" panose="00000A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en-IN" sz="2800" b="1" dirty="0">
                <a:solidFill>
                  <a:schemeClr val="bg1"/>
                </a:solidFill>
                <a:latin typeface="Biennale Black" panose="00000A00000000000000" pitchFamily="50" charset="0"/>
              </a:rPr>
              <a:t>IFSCA CPSE Summit 2.0: Opportunities in GIFT IFSC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CEFF64-B40F-96DD-9F01-470791B53DA0}"/>
              </a:ext>
            </a:extLst>
          </p:cNvPr>
          <p:cNvCxnSpPr>
            <a:cxnSpLocks/>
          </p:cNvCxnSpPr>
          <p:nvPr/>
        </p:nvCxnSpPr>
        <p:spPr>
          <a:xfrm flipH="1">
            <a:off x="938146" y="3834233"/>
            <a:ext cx="9993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84CDC85E-49DB-9D59-359A-C1D2D7CD8ABF}"/>
              </a:ext>
            </a:extLst>
          </p:cNvPr>
          <p:cNvSpPr txBox="1">
            <a:spLocks/>
          </p:cNvSpPr>
          <p:nvPr/>
        </p:nvSpPr>
        <p:spPr>
          <a:xfrm>
            <a:off x="813097" y="4081434"/>
            <a:ext cx="3789538" cy="77292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iennale Black" panose="00000A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974D1BD-7FF3-0229-8D82-DF01FC487356}"/>
              </a:ext>
            </a:extLst>
          </p:cNvPr>
          <p:cNvSpPr txBox="1">
            <a:spLocks/>
          </p:cNvSpPr>
          <p:nvPr/>
        </p:nvSpPr>
        <p:spPr>
          <a:xfrm>
            <a:off x="7201370" y="5658879"/>
            <a:ext cx="5165890" cy="77292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Biennale Black" panose="00000A00000000000000" pitchFamily="50" charset="0"/>
                <a:cs typeface="Arial" panose="020B0604020202020204" pitchFamily="34" charset="0"/>
              </a:rPr>
              <a:t>International Financial Services Centre Authority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Ministry of Finance, Government of India</a:t>
            </a:r>
            <a:b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</a:br>
            <a: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GIFT City, Gujarat, India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Biennale" panose="00000500000000000000" pitchFamily="50" charset="0"/>
                <a:ea typeface="Cambria" panose="02040503050406030204" pitchFamily="18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www.ifsca.gov.in</a:t>
            </a:r>
            <a:r>
              <a:rPr lang="en-US" sz="1600" dirty="0">
                <a:solidFill>
                  <a:schemeClr val="bg1"/>
                </a:solidFill>
                <a:latin typeface="Biennale" panose="00000500000000000000" pitchFamily="50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IN" sz="16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iennale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2D25535C-C134-50A3-9654-DE49B0B2A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010" y="74079"/>
            <a:ext cx="888112" cy="76128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B8308B2-59DC-C758-0B14-C3C3364AE996}"/>
              </a:ext>
            </a:extLst>
          </p:cNvPr>
          <p:cNvSpPr txBox="1">
            <a:spLocks/>
          </p:cNvSpPr>
          <p:nvPr/>
        </p:nvSpPr>
        <p:spPr>
          <a:xfrm>
            <a:off x="907821" y="4006023"/>
            <a:ext cx="4691458" cy="1371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2800" b="1" dirty="0">
                <a:solidFill>
                  <a:schemeClr val="bg1"/>
                </a:solidFill>
                <a:latin typeface="Biennale Black" panose="00000A00000000000000" pitchFamily="50" charset="0"/>
              </a:rPr>
              <a:t>7th February 2025</a:t>
            </a:r>
          </a:p>
        </p:txBody>
      </p:sp>
    </p:spTree>
    <p:extLst>
      <p:ext uri="{BB962C8B-B14F-4D97-AF65-F5344CB8AC3E}">
        <p14:creationId xmlns:p14="http://schemas.microsoft.com/office/powerpoint/2010/main" val="3773345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3C021E-084C-A308-3F1D-7EE8D36CEFDA}"/>
              </a:ext>
            </a:extLst>
          </p:cNvPr>
          <p:cNvSpPr/>
          <p:nvPr/>
        </p:nvSpPr>
        <p:spPr>
          <a:xfrm>
            <a:off x="9711691" y="1917655"/>
            <a:ext cx="2363986" cy="423032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6526CDA-EF25-BC8D-859E-881A2F206F78}"/>
              </a:ext>
            </a:extLst>
          </p:cNvPr>
          <p:cNvSpPr/>
          <p:nvPr/>
        </p:nvSpPr>
        <p:spPr>
          <a:xfrm>
            <a:off x="7354295" y="1926496"/>
            <a:ext cx="2234720" cy="423247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4DC4DE3-6AD9-C76E-82BB-2F15C2B3A1C3}"/>
              </a:ext>
            </a:extLst>
          </p:cNvPr>
          <p:cNvSpPr/>
          <p:nvPr/>
        </p:nvSpPr>
        <p:spPr>
          <a:xfrm>
            <a:off x="4949349" y="1935774"/>
            <a:ext cx="2192399" cy="423247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641B94-B856-3BFE-631D-4AB4AB406067}"/>
              </a:ext>
            </a:extLst>
          </p:cNvPr>
          <p:cNvSpPr txBox="1"/>
          <p:nvPr/>
        </p:nvSpPr>
        <p:spPr>
          <a:xfrm>
            <a:off x="116323" y="2167602"/>
            <a:ext cx="366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IFSCA Registered Entities*</a:t>
            </a:r>
            <a:endParaRPr lang="en-IN" sz="2000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B531BC-3A30-F726-FBF3-66E0F86A3547}"/>
              </a:ext>
            </a:extLst>
          </p:cNvPr>
          <p:cNvSpPr txBox="1"/>
          <p:nvPr/>
        </p:nvSpPr>
        <p:spPr>
          <a:xfrm>
            <a:off x="289560" y="2718773"/>
            <a:ext cx="278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Banking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CBF660-4246-7B23-CD3D-B4CB46D5507E}"/>
              </a:ext>
            </a:extLst>
          </p:cNvPr>
          <p:cNvSpPr txBox="1"/>
          <p:nvPr/>
        </p:nvSpPr>
        <p:spPr>
          <a:xfrm>
            <a:off x="116323" y="3416015"/>
            <a:ext cx="278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Number of Banks</a:t>
            </a:r>
            <a:endParaRPr lang="en-IN" sz="2000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2FD9EA-38D7-0741-9314-D941EBE5D54D}"/>
              </a:ext>
            </a:extLst>
          </p:cNvPr>
          <p:cNvSpPr txBox="1"/>
          <p:nvPr/>
        </p:nvSpPr>
        <p:spPr>
          <a:xfrm>
            <a:off x="116323" y="3992099"/>
            <a:ext cx="4192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Banking Asset Size</a:t>
            </a:r>
            <a:endParaRPr lang="en-IN" sz="2000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A4F806-A950-C862-7936-F7E218CA0419}"/>
              </a:ext>
            </a:extLst>
          </p:cNvPr>
          <p:cNvSpPr txBox="1"/>
          <p:nvPr/>
        </p:nvSpPr>
        <p:spPr>
          <a:xfrm>
            <a:off x="97821" y="5502160"/>
            <a:ext cx="4783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5. 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Payment service Providers</a:t>
            </a:r>
            <a:endParaRPr lang="en-IN" sz="2000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F7B626-E924-FC6D-2E8C-6871850660C2}"/>
              </a:ext>
            </a:extLst>
          </p:cNvPr>
          <p:cNvSpPr txBox="1"/>
          <p:nvPr/>
        </p:nvSpPr>
        <p:spPr>
          <a:xfrm>
            <a:off x="8166098" y="3185182"/>
            <a:ext cx="573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28 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E6BF65F-4D8E-0030-F6E9-52CD8788746F}"/>
              </a:ext>
            </a:extLst>
          </p:cNvPr>
          <p:cNvSpPr txBox="1"/>
          <p:nvPr/>
        </p:nvSpPr>
        <p:spPr>
          <a:xfrm>
            <a:off x="7752217" y="4037145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$ 78.3 Bn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2DE88F3-5D8B-21BF-07D6-E304E975BDC7}"/>
              </a:ext>
            </a:extLst>
          </p:cNvPr>
          <p:cNvSpPr txBox="1"/>
          <p:nvPr/>
        </p:nvSpPr>
        <p:spPr>
          <a:xfrm>
            <a:off x="8119524" y="5362077"/>
            <a:ext cx="704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3CE4D3C-4AB4-21B9-8E7C-B48B7EAA038F}"/>
              </a:ext>
            </a:extLst>
          </p:cNvPr>
          <p:cNvSpPr txBox="1"/>
          <p:nvPr/>
        </p:nvSpPr>
        <p:spPr>
          <a:xfrm>
            <a:off x="116323" y="4762853"/>
            <a:ext cx="4559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Total Banking Transactions </a:t>
            </a:r>
            <a:endParaRPr lang="en-IN" sz="2000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B27413C-7DBB-2EBD-217B-CE9C7AC9B50E}"/>
              </a:ext>
            </a:extLst>
          </p:cNvPr>
          <p:cNvSpPr txBox="1"/>
          <p:nvPr/>
        </p:nvSpPr>
        <p:spPr>
          <a:xfrm>
            <a:off x="7752217" y="4697920"/>
            <a:ext cx="169973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$ 1095 Bn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9CDCE3-AB5B-047B-4C94-C40F3E2B08EE}"/>
              </a:ext>
            </a:extLst>
          </p:cNvPr>
          <p:cNvCxnSpPr/>
          <p:nvPr/>
        </p:nvCxnSpPr>
        <p:spPr>
          <a:xfrm>
            <a:off x="379253" y="3180395"/>
            <a:ext cx="166719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F46718F-0E21-80A6-06DA-4E1B63E55A55}"/>
              </a:ext>
            </a:extLst>
          </p:cNvPr>
          <p:cNvSpPr txBox="1"/>
          <p:nvPr/>
        </p:nvSpPr>
        <p:spPr>
          <a:xfrm>
            <a:off x="8065083" y="2126436"/>
            <a:ext cx="1137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750 +  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F71FD6-E3DA-1F88-37B9-9C193B489CDF}"/>
              </a:ext>
            </a:extLst>
          </p:cNvPr>
          <p:cNvSpPr txBox="1"/>
          <p:nvPr/>
        </p:nvSpPr>
        <p:spPr>
          <a:xfrm>
            <a:off x="165606" y="167628"/>
            <a:ext cx="869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Garamond" panose="02020404030301010803" pitchFamily="18" charset="0"/>
              </a:rPr>
              <a:t>Business Growth Across Various Verticals (1) </a:t>
            </a:r>
            <a:endParaRPr lang="en-IN" sz="32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EFFFFF-78FD-70C0-5F97-0D61EC9E73D5}"/>
              </a:ext>
            </a:extLst>
          </p:cNvPr>
          <p:cNvSpPr txBox="1"/>
          <p:nvPr/>
        </p:nvSpPr>
        <p:spPr>
          <a:xfrm>
            <a:off x="343686" y="1512594"/>
            <a:ext cx="278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IFSC Entities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1FD1B8B-318C-3E52-DE4A-5CB7ED8CB20B}"/>
              </a:ext>
            </a:extLst>
          </p:cNvPr>
          <p:cNvCxnSpPr/>
          <p:nvPr/>
        </p:nvCxnSpPr>
        <p:spPr>
          <a:xfrm>
            <a:off x="394662" y="1976998"/>
            <a:ext cx="166719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961BE96-1821-A220-354A-782428B1D38A}"/>
              </a:ext>
            </a:extLst>
          </p:cNvPr>
          <p:cNvSpPr/>
          <p:nvPr/>
        </p:nvSpPr>
        <p:spPr>
          <a:xfrm>
            <a:off x="4962169" y="1161944"/>
            <a:ext cx="2192399" cy="646329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400203-7601-171D-83A1-3D5A2A7E0A00}"/>
              </a:ext>
            </a:extLst>
          </p:cNvPr>
          <p:cNvSpPr txBox="1"/>
          <p:nvPr/>
        </p:nvSpPr>
        <p:spPr>
          <a:xfrm>
            <a:off x="4861141" y="1282519"/>
            <a:ext cx="23589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Upto</a:t>
            </a:r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Sept. 2020</a:t>
            </a:r>
            <a:endParaRPr lang="en-US" sz="2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22CC607-EA9A-3FAB-E731-EF4D30E1C0C6}"/>
              </a:ext>
            </a:extLst>
          </p:cNvPr>
          <p:cNvSpPr/>
          <p:nvPr/>
        </p:nvSpPr>
        <p:spPr>
          <a:xfrm>
            <a:off x="9711691" y="1115679"/>
            <a:ext cx="2363986" cy="646332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8701C0-7694-F849-2C1B-0F4FDF9287CA}"/>
              </a:ext>
            </a:extLst>
          </p:cNvPr>
          <p:cNvSpPr txBox="1"/>
          <p:nvPr/>
        </p:nvSpPr>
        <p:spPr>
          <a:xfrm>
            <a:off x="10353176" y="1256311"/>
            <a:ext cx="10810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Growth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18B3B9-33AC-3B20-6809-2A2B8DD4E750}"/>
              </a:ext>
            </a:extLst>
          </p:cNvPr>
          <p:cNvCxnSpPr>
            <a:cxnSpLocks/>
          </p:cNvCxnSpPr>
          <p:nvPr/>
        </p:nvCxnSpPr>
        <p:spPr>
          <a:xfrm>
            <a:off x="345551" y="752403"/>
            <a:ext cx="823960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7F8612-00A3-7AAC-E235-4C23DB045FBA}"/>
              </a:ext>
            </a:extLst>
          </p:cNvPr>
          <p:cNvSpPr txBox="1"/>
          <p:nvPr/>
        </p:nvSpPr>
        <p:spPr>
          <a:xfrm>
            <a:off x="300331" y="6448944"/>
            <a:ext cx="539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 </a:t>
            </a:r>
            <a:r>
              <a:rPr lang="en-US" sz="14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Including entities registered, licensed or authorized</a:t>
            </a:r>
            <a:endParaRPr lang="en-IN" sz="1600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5F644123-CB28-36D6-41E2-F9754E49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4675" y="6217800"/>
            <a:ext cx="2743200" cy="365125"/>
          </a:xfrm>
        </p:spPr>
        <p:txBody>
          <a:bodyPr/>
          <a:lstStyle/>
          <a:p>
            <a:fld id="{9C008B22-B257-4AA1-84CD-14CD72A51E7E}" type="slidenum">
              <a:rPr lang="en-IN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</a:t>
            </a:fld>
            <a:endParaRPr lang="en-IN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46D648-C65C-3CB3-F68B-CD49E8B09949}"/>
              </a:ext>
            </a:extLst>
          </p:cNvPr>
          <p:cNvSpPr/>
          <p:nvPr/>
        </p:nvSpPr>
        <p:spPr>
          <a:xfrm>
            <a:off x="7356624" y="1131710"/>
            <a:ext cx="2192399" cy="646329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6D041C-68BF-B3C0-1398-8183D592F468}"/>
              </a:ext>
            </a:extLst>
          </p:cNvPr>
          <p:cNvSpPr txBox="1"/>
          <p:nvPr/>
        </p:nvSpPr>
        <p:spPr>
          <a:xfrm>
            <a:off x="7255596" y="1252285"/>
            <a:ext cx="23589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Upto</a:t>
            </a:r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Dec. 2024</a:t>
            </a:r>
            <a:endParaRPr lang="en-US" sz="2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41467D-E328-E0E8-5EFB-3FFFA2CB5C7A}"/>
              </a:ext>
            </a:extLst>
          </p:cNvPr>
          <p:cNvSpPr txBox="1"/>
          <p:nvPr/>
        </p:nvSpPr>
        <p:spPr>
          <a:xfrm>
            <a:off x="5549917" y="2109133"/>
            <a:ext cx="1137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129  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67AAA0-703E-1E30-2C37-AB834CEC047E}"/>
              </a:ext>
            </a:extLst>
          </p:cNvPr>
          <p:cNvSpPr txBox="1"/>
          <p:nvPr/>
        </p:nvSpPr>
        <p:spPr>
          <a:xfrm>
            <a:off x="5642835" y="3256373"/>
            <a:ext cx="1137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14  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1417ED-22B2-57BD-A21C-FA7F4536DD05}"/>
              </a:ext>
            </a:extLst>
          </p:cNvPr>
          <p:cNvSpPr txBox="1"/>
          <p:nvPr/>
        </p:nvSpPr>
        <p:spPr>
          <a:xfrm>
            <a:off x="5483422" y="4032816"/>
            <a:ext cx="129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$ 14 Bn  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BC64F4-1C25-855E-D204-917E362C915C}"/>
              </a:ext>
            </a:extLst>
          </p:cNvPr>
          <p:cNvSpPr txBox="1"/>
          <p:nvPr/>
        </p:nvSpPr>
        <p:spPr>
          <a:xfrm>
            <a:off x="5470210" y="4683186"/>
            <a:ext cx="129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$ 53 Bn  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ACFDF5-337A-4D49-E6E6-20FD2694C284}"/>
              </a:ext>
            </a:extLst>
          </p:cNvPr>
          <p:cNvSpPr txBox="1"/>
          <p:nvPr/>
        </p:nvSpPr>
        <p:spPr>
          <a:xfrm>
            <a:off x="5670540" y="5385229"/>
            <a:ext cx="648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9B466F-26E6-BDA7-C703-94694678C022}"/>
              </a:ext>
            </a:extLst>
          </p:cNvPr>
          <p:cNvSpPr txBox="1"/>
          <p:nvPr/>
        </p:nvSpPr>
        <p:spPr>
          <a:xfrm>
            <a:off x="10606960" y="3188276"/>
            <a:ext cx="1298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14</a:t>
            </a:r>
            <a:r>
              <a:rPr lang="en-US" sz="1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(100%)</a:t>
            </a:r>
            <a:endParaRPr lang="en-IN" sz="1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B73AFF-B0FE-4B4F-DA58-07B145CAD478}"/>
              </a:ext>
            </a:extLst>
          </p:cNvPr>
          <p:cNvSpPr txBox="1"/>
          <p:nvPr/>
        </p:nvSpPr>
        <p:spPr>
          <a:xfrm>
            <a:off x="10515445" y="2091300"/>
            <a:ext cx="1386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621</a:t>
            </a:r>
            <a:r>
              <a:rPr lang="en-US" sz="1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(481%)</a:t>
            </a:r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5C5FF6-6817-4FE1-C18D-A521A47A3E18}"/>
              </a:ext>
            </a:extLst>
          </p:cNvPr>
          <p:cNvSpPr txBox="1"/>
          <p:nvPr/>
        </p:nvSpPr>
        <p:spPr>
          <a:xfrm>
            <a:off x="9849871" y="3992098"/>
            <a:ext cx="222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$ 64.3 Bn </a:t>
            </a:r>
            <a:r>
              <a:rPr lang="en-US" sz="1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(460%)</a:t>
            </a:r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326879-052A-F149-894B-F571004C4E6C}"/>
              </a:ext>
            </a:extLst>
          </p:cNvPr>
          <p:cNvSpPr txBox="1"/>
          <p:nvPr/>
        </p:nvSpPr>
        <p:spPr>
          <a:xfrm>
            <a:off x="9711691" y="4683186"/>
            <a:ext cx="236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$ 1042 Bn </a:t>
            </a:r>
            <a:r>
              <a:rPr lang="en-US" sz="1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(1966%) </a:t>
            </a:r>
            <a:endParaRPr lang="en-IN" sz="1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9197FB-8632-BB97-1995-AFB15E2D0991}"/>
              </a:ext>
            </a:extLst>
          </p:cNvPr>
          <p:cNvSpPr txBox="1"/>
          <p:nvPr/>
        </p:nvSpPr>
        <p:spPr>
          <a:xfrm>
            <a:off x="10631330" y="5370856"/>
            <a:ext cx="573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 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8FE87C3-5467-8BDF-F633-50F803CDC55D}"/>
              </a:ext>
            </a:extLst>
          </p:cNvPr>
          <p:cNvSpPr txBox="1"/>
          <p:nvPr/>
        </p:nvSpPr>
        <p:spPr>
          <a:xfrm>
            <a:off x="5419342" y="1539269"/>
            <a:ext cx="1767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Before IFSCA</a:t>
            </a:r>
            <a:endParaRPr lang="en-IN" sz="1400" i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3EEF068-B3A6-EECB-D23D-96454A6768B8}"/>
              </a:ext>
            </a:extLst>
          </p:cNvPr>
          <p:cNvSpPr txBox="1"/>
          <p:nvPr/>
        </p:nvSpPr>
        <p:spPr>
          <a:xfrm>
            <a:off x="7855557" y="1518749"/>
            <a:ext cx="1767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After IFSCA</a:t>
            </a:r>
            <a:endParaRPr lang="en-IN" sz="1400" i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921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7A33B69-DF0E-B263-FD37-C6BDB15FCE81}"/>
              </a:ext>
            </a:extLst>
          </p:cNvPr>
          <p:cNvSpPr/>
          <p:nvPr/>
        </p:nvSpPr>
        <p:spPr>
          <a:xfrm>
            <a:off x="4942361" y="1933766"/>
            <a:ext cx="2192399" cy="45201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FE36EA-E8F0-EB98-96AA-02FF7775DA7E}"/>
              </a:ext>
            </a:extLst>
          </p:cNvPr>
          <p:cNvSpPr txBox="1"/>
          <p:nvPr/>
        </p:nvSpPr>
        <p:spPr>
          <a:xfrm>
            <a:off x="250897" y="1453524"/>
            <a:ext cx="3156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Capital Markets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F32FE4-0480-5BCC-8552-80EE319C8E9A}"/>
              </a:ext>
            </a:extLst>
          </p:cNvPr>
          <p:cNvSpPr txBox="1"/>
          <p:nvPr/>
        </p:nvSpPr>
        <p:spPr>
          <a:xfrm>
            <a:off x="194418" y="3441521"/>
            <a:ext cx="4902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Monthly Turnover on IFSC Exchanges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F080C-5110-97EE-7D08-0FB055A34C0C}"/>
              </a:ext>
            </a:extLst>
          </p:cNvPr>
          <p:cNvSpPr txBox="1"/>
          <p:nvPr/>
        </p:nvSpPr>
        <p:spPr>
          <a:xfrm>
            <a:off x="0" y="5222899"/>
            <a:ext cx="4186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FinTechs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  <a:r>
              <a:rPr lang="en-US" sz="2000" dirty="0" err="1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TechFins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Authorized </a:t>
            </a:r>
            <a:endParaRPr lang="en-IN" sz="2000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5ADAF-7DED-1FAF-3056-676A44196183}"/>
              </a:ext>
            </a:extLst>
          </p:cNvPr>
          <p:cNvSpPr txBox="1"/>
          <p:nvPr/>
        </p:nvSpPr>
        <p:spPr>
          <a:xfrm>
            <a:off x="200481" y="2173839"/>
            <a:ext cx="4921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Total Debt Listing on Exchanges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E0BFBC-0E19-0A11-D435-EB207B0CAE3E}"/>
              </a:ext>
            </a:extLst>
          </p:cNvPr>
          <p:cNvSpPr txBox="1"/>
          <p:nvPr/>
        </p:nvSpPr>
        <p:spPr>
          <a:xfrm>
            <a:off x="196182" y="2812274"/>
            <a:ext cx="5000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Out of which, ESG Debt Listing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F23A55-8769-CECF-D3F1-EE281E57EF58}"/>
              </a:ext>
            </a:extLst>
          </p:cNvPr>
          <p:cNvSpPr txBox="1"/>
          <p:nvPr/>
        </p:nvSpPr>
        <p:spPr>
          <a:xfrm>
            <a:off x="171566" y="4646095"/>
            <a:ext cx="4370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Sandbox Entities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7E4716-F364-193B-131C-36A6D57A9773}"/>
              </a:ext>
            </a:extLst>
          </p:cNvPr>
          <p:cNvSpPr txBox="1"/>
          <p:nvPr/>
        </p:nvSpPr>
        <p:spPr>
          <a:xfrm>
            <a:off x="28918" y="5813227"/>
            <a:ext cx="4655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11. 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Accelerators Authorized </a:t>
            </a:r>
            <a:endParaRPr lang="en-IN" sz="2000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F907AB-3A49-027B-F06D-8C54AEDA982D}"/>
              </a:ext>
            </a:extLst>
          </p:cNvPr>
          <p:cNvSpPr/>
          <p:nvPr/>
        </p:nvSpPr>
        <p:spPr>
          <a:xfrm>
            <a:off x="9668825" y="1898658"/>
            <a:ext cx="2380341" cy="45436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5B35DA-C819-B7A7-A57D-AABC5216C402}"/>
              </a:ext>
            </a:extLst>
          </p:cNvPr>
          <p:cNvCxnSpPr/>
          <p:nvPr/>
        </p:nvCxnSpPr>
        <p:spPr>
          <a:xfrm>
            <a:off x="322994" y="1933766"/>
            <a:ext cx="221903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EFC5AA-C696-48C5-FA12-5026BFCBA32E}"/>
              </a:ext>
            </a:extLst>
          </p:cNvPr>
          <p:cNvCxnSpPr/>
          <p:nvPr/>
        </p:nvCxnSpPr>
        <p:spPr>
          <a:xfrm>
            <a:off x="322994" y="4524889"/>
            <a:ext cx="151563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435F32B-F994-8223-D384-5C8D6D3EFA6A}"/>
              </a:ext>
            </a:extLst>
          </p:cNvPr>
          <p:cNvSpPr txBox="1"/>
          <p:nvPr/>
        </p:nvSpPr>
        <p:spPr>
          <a:xfrm>
            <a:off x="236062" y="4049603"/>
            <a:ext cx="1628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FinTech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3907EF-28AD-7930-7B20-32BBE8BD4346}"/>
              </a:ext>
            </a:extLst>
          </p:cNvPr>
          <p:cNvSpPr/>
          <p:nvPr/>
        </p:nvSpPr>
        <p:spPr>
          <a:xfrm>
            <a:off x="4962169" y="1161944"/>
            <a:ext cx="2192399" cy="646329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D14F841-377D-1CBC-F870-0DEE38F329BF}"/>
              </a:ext>
            </a:extLst>
          </p:cNvPr>
          <p:cNvSpPr/>
          <p:nvPr/>
        </p:nvSpPr>
        <p:spPr>
          <a:xfrm>
            <a:off x="9643018" y="1144275"/>
            <a:ext cx="2406148" cy="619747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4C7B8E05-5844-C165-E3F0-CC808041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4675" y="6419358"/>
            <a:ext cx="2743200" cy="365125"/>
          </a:xfrm>
        </p:spPr>
        <p:txBody>
          <a:bodyPr/>
          <a:lstStyle/>
          <a:p>
            <a:fld id="{9C008B22-B257-4AA1-84CD-14CD72A51E7E}" type="slidenum">
              <a:rPr lang="en-IN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</a:t>
            </a:fld>
            <a:endParaRPr lang="en-IN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1D7689-DBEE-C5BB-AA55-4DB2CBEE8C1F}"/>
              </a:ext>
            </a:extLst>
          </p:cNvPr>
          <p:cNvCxnSpPr>
            <a:cxnSpLocks/>
          </p:cNvCxnSpPr>
          <p:nvPr/>
        </p:nvCxnSpPr>
        <p:spPr>
          <a:xfrm>
            <a:off x="267995" y="710838"/>
            <a:ext cx="829411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12969B-EEB7-7AC0-178B-A7E4E7AFE780}"/>
              </a:ext>
            </a:extLst>
          </p:cNvPr>
          <p:cNvSpPr txBox="1"/>
          <p:nvPr/>
        </p:nvSpPr>
        <p:spPr>
          <a:xfrm>
            <a:off x="165606" y="167628"/>
            <a:ext cx="869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Garamond" panose="02020404030301010803" pitchFamily="18" charset="0"/>
              </a:rPr>
              <a:t>Business Growth Across Various Verticals (2) </a:t>
            </a:r>
            <a:endParaRPr lang="en-IN" sz="32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CDE778-3477-9EFD-E2F4-60EB0000D531}"/>
              </a:ext>
            </a:extLst>
          </p:cNvPr>
          <p:cNvSpPr txBox="1"/>
          <p:nvPr/>
        </p:nvSpPr>
        <p:spPr>
          <a:xfrm>
            <a:off x="165606" y="6437891"/>
            <a:ext cx="753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*6 FinTech entities exited the Sandbox in last 6 months</a:t>
            </a:r>
            <a:endParaRPr lang="en-IN" sz="1400" i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2E342F-DCEE-2EDF-DA19-9D984D6FD352}"/>
              </a:ext>
            </a:extLst>
          </p:cNvPr>
          <p:cNvSpPr/>
          <p:nvPr/>
        </p:nvSpPr>
        <p:spPr>
          <a:xfrm>
            <a:off x="7319865" y="1139651"/>
            <a:ext cx="2192399" cy="646329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54B64B-BDFE-6273-73AF-6AA501EDEFDD}"/>
              </a:ext>
            </a:extLst>
          </p:cNvPr>
          <p:cNvSpPr/>
          <p:nvPr/>
        </p:nvSpPr>
        <p:spPr>
          <a:xfrm>
            <a:off x="7292492" y="1933766"/>
            <a:ext cx="2192399" cy="45201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980E97-4C88-F585-CF59-2607E78A5A58}"/>
              </a:ext>
            </a:extLst>
          </p:cNvPr>
          <p:cNvSpPr txBox="1"/>
          <p:nvPr/>
        </p:nvSpPr>
        <p:spPr>
          <a:xfrm>
            <a:off x="7652903" y="3258664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$ 85 Bn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10D22D-3D34-5D2C-2832-6CBAE39B5441}"/>
              </a:ext>
            </a:extLst>
          </p:cNvPr>
          <p:cNvSpPr txBox="1"/>
          <p:nvPr/>
        </p:nvSpPr>
        <p:spPr>
          <a:xfrm>
            <a:off x="7652903" y="2032166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$ 63.6 Bn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A4131E-D658-2826-4A7D-262C6097DF19}"/>
              </a:ext>
            </a:extLst>
          </p:cNvPr>
          <p:cNvSpPr txBox="1"/>
          <p:nvPr/>
        </p:nvSpPr>
        <p:spPr>
          <a:xfrm>
            <a:off x="7652903" y="2642451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$ 15.4 Bn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05BD10-D7B7-DB7E-FCFF-0E157CB8B620}"/>
              </a:ext>
            </a:extLst>
          </p:cNvPr>
          <p:cNvSpPr txBox="1"/>
          <p:nvPr/>
        </p:nvSpPr>
        <p:spPr>
          <a:xfrm>
            <a:off x="8063073" y="4485161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44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BCE0E6-C025-10E9-8B29-01585125A9B2}"/>
              </a:ext>
            </a:extLst>
          </p:cNvPr>
          <p:cNvSpPr txBox="1"/>
          <p:nvPr/>
        </p:nvSpPr>
        <p:spPr>
          <a:xfrm>
            <a:off x="8079286" y="5018590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B9C2C6-70EF-1255-36B4-CEE912EEE716}"/>
              </a:ext>
            </a:extLst>
          </p:cNvPr>
          <p:cNvSpPr txBox="1"/>
          <p:nvPr/>
        </p:nvSpPr>
        <p:spPr>
          <a:xfrm>
            <a:off x="8174826" y="5645702"/>
            <a:ext cx="1105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0B532B-455D-203E-3F96-C1853169A25A}"/>
              </a:ext>
            </a:extLst>
          </p:cNvPr>
          <p:cNvSpPr txBox="1"/>
          <p:nvPr/>
        </p:nvSpPr>
        <p:spPr>
          <a:xfrm>
            <a:off x="4861141" y="1282519"/>
            <a:ext cx="23589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Upto</a:t>
            </a:r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Sept. 2020</a:t>
            </a:r>
            <a:endParaRPr lang="en-US" sz="2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931F0B-E1E6-C130-0FAB-1D99EB445239}"/>
              </a:ext>
            </a:extLst>
          </p:cNvPr>
          <p:cNvSpPr txBox="1"/>
          <p:nvPr/>
        </p:nvSpPr>
        <p:spPr>
          <a:xfrm>
            <a:off x="10353176" y="1256311"/>
            <a:ext cx="10810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Growth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25B070-637F-9689-83B6-D07D7C065E5F}"/>
              </a:ext>
            </a:extLst>
          </p:cNvPr>
          <p:cNvSpPr txBox="1"/>
          <p:nvPr/>
        </p:nvSpPr>
        <p:spPr>
          <a:xfrm>
            <a:off x="7255596" y="1252285"/>
            <a:ext cx="23589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Upto</a:t>
            </a:r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Dec. 2024</a:t>
            </a:r>
            <a:endParaRPr lang="en-US" sz="2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4B8A68-0901-358B-7EB7-2D7C68869DBE}"/>
              </a:ext>
            </a:extLst>
          </p:cNvPr>
          <p:cNvSpPr txBox="1"/>
          <p:nvPr/>
        </p:nvSpPr>
        <p:spPr>
          <a:xfrm>
            <a:off x="5419342" y="1539269"/>
            <a:ext cx="1767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Before IFSCA</a:t>
            </a:r>
            <a:endParaRPr lang="en-IN" sz="1400" i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E64AD4-F85F-46FA-4363-CCB5E3397F2E}"/>
              </a:ext>
            </a:extLst>
          </p:cNvPr>
          <p:cNvSpPr txBox="1"/>
          <p:nvPr/>
        </p:nvSpPr>
        <p:spPr>
          <a:xfrm>
            <a:off x="7855557" y="1518749"/>
            <a:ext cx="1767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After IFSCA</a:t>
            </a:r>
            <a:endParaRPr lang="en-IN" sz="1400" i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CAB88F-2B82-54BD-4DB3-C08810366322}"/>
              </a:ext>
            </a:extLst>
          </p:cNvPr>
          <p:cNvSpPr txBox="1"/>
          <p:nvPr/>
        </p:nvSpPr>
        <p:spPr>
          <a:xfrm>
            <a:off x="5208502" y="2058400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$ 23 Bn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DAEE0D-5A6B-69C8-DAC4-C7034CC38AC9}"/>
              </a:ext>
            </a:extLst>
          </p:cNvPr>
          <p:cNvSpPr txBox="1"/>
          <p:nvPr/>
        </p:nvSpPr>
        <p:spPr>
          <a:xfrm>
            <a:off x="5214441" y="2668368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$ 2.1 Bn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603658-5634-228E-82DE-4FC18483021D}"/>
              </a:ext>
            </a:extLst>
          </p:cNvPr>
          <p:cNvSpPr txBox="1"/>
          <p:nvPr/>
        </p:nvSpPr>
        <p:spPr>
          <a:xfrm>
            <a:off x="5188694" y="3278031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$ 21.7 Bn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789B0C-01D9-4556-E232-FAFCE7519042}"/>
              </a:ext>
            </a:extLst>
          </p:cNvPr>
          <p:cNvSpPr txBox="1"/>
          <p:nvPr/>
        </p:nvSpPr>
        <p:spPr>
          <a:xfrm>
            <a:off x="5592760" y="4511450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424A7E3-1177-1B07-D793-71693390986F}"/>
              </a:ext>
            </a:extLst>
          </p:cNvPr>
          <p:cNvSpPr txBox="1"/>
          <p:nvPr/>
        </p:nvSpPr>
        <p:spPr>
          <a:xfrm>
            <a:off x="5610371" y="5047008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CEC52A-EB6D-077B-2AA3-5D088E418B4F}"/>
              </a:ext>
            </a:extLst>
          </p:cNvPr>
          <p:cNvSpPr txBox="1"/>
          <p:nvPr/>
        </p:nvSpPr>
        <p:spPr>
          <a:xfrm>
            <a:off x="5618463" y="5645702"/>
            <a:ext cx="1105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20093F-33AC-C704-9D5C-065D976F5708}"/>
              </a:ext>
            </a:extLst>
          </p:cNvPr>
          <p:cNvSpPr txBox="1"/>
          <p:nvPr/>
        </p:nvSpPr>
        <p:spPr>
          <a:xfrm>
            <a:off x="9779018" y="2032166"/>
            <a:ext cx="2406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$ 40 Bn+ </a:t>
            </a:r>
            <a:r>
              <a:rPr lang="en-US" sz="1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(173%)</a:t>
            </a:r>
            <a:endParaRPr lang="en-IN" sz="1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94A4579-C2C5-3C06-B37A-CFE070F19303}"/>
              </a:ext>
            </a:extLst>
          </p:cNvPr>
          <p:cNvSpPr txBox="1"/>
          <p:nvPr/>
        </p:nvSpPr>
        <p:spPr>
          <a:xfrm>
            <a:off x="9713046" y="2662926"/>
            <a:ext cx="2140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$ 13 Bn+ </a:t>
            </a:r>
            <a:r>
              <a:rPr lang="en-US" sz="1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(619%)</a:t>
            </a:r>
            <a:endParaRPr lang="en-IN" sz="1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AC7806-89D8-E0BE-CA4A-EC8DE308C2C0}"/>
              </a:ext>
            </a:extLst>
          </p:cNvPr>
          <p:cNvSpPr txBox="1"/>
          <p:nvPr/>
        </p:nvSpPr>
        <p:spPr>
          <a:xfrm>
            <a:off x="9779018" y="3254673"/>
            <a:ext cx="2218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$ 63 Bn+ </a:t>
            </a:r>
            <a:r>
              <a:rPr lang="en-US" sz="1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(290%)</a:t>
            </a:r>
            <a:endParaRPr lang="en-IN" sz="1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2C5DD9C-747C-16CB-E050-2C2835359AF0}"/>
              </a:ext>
            </a:extLst>
          </p:cNvPr>
          <p:cNvSpPr txBox="1"/>
          <p:nvPr/>
        </p:nvSpPr>
        <p:spPr>
          <a:xfrm>
            <a:off x="10659094" y="4441148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44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E412C48-540A-8E04-18FC-91DA731034AC}"/>
              </a:ext>
            </a:extLst>
          </p:cNvPr>
          <p:cNvSpPr txBox="1"/>
          <p:nvPr/>
        </p:nvSpPr>
        <p:spPr>
          <a:xfrm>
            <a:off x="10675307" y="4974577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8BD31F7-CFF4-885E-8094-5D62658F101C}"/>
              </a:ext>
            </a:extLst>
          </p:cNvPr>
          <p:cNvSpPr txBox="1"/>
          <p:nvPr/>
        </p:nvSpPr>
        <p:spPr>
          <a:xfrm>
            <a:off x="10770847" y="5601689"/>
            <a:ext cx="1105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90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34698E64-280A-797C-AF4C-10939AC87C2B}"/>
              </a:ext>
            </a:extLst>
          </p:cNvPr>
          <p:cNvSpPr/>
          <p:nvPr/>
        </p:nvSpPr>
        <p:spPr>
          <a:xfrm>
            <a:off x="7356349" y="1877533"/>
            <a:ext cx="2135321" cy="46151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CEA22B6-1CAD-A7E2-D726-08AC357B4557}"/>
              </a:ext>
            </a:extLst>
          </p:cNvPr>
          <p:cNvSpPr/>
          <p:nvPr/>
        </p:nvSpPr>
        <p:spPr>
          <a:xfrm>
            <a:off x="4955009" y="1857521"/>
            <a:ext cx="2192399" cy="46452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F41C1-1356-AAEF-5552-21E6E8D7F9BB}"/>
              </a:ext>
            </a:extLst>
          </p:cNvPr>
          <p:cNvSpPr txBox="1"/>
          <p:nvPr/>
        </p:nvSpPr>
        <p:spPr>
          <a:xfrm>
            <a:off x="194586" y="1359506"/>
            <a:ext cx="3156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Insurance*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4E28A4-D0EB-AE1C-50E9-7CF52714294E}"/>
              </a:ext>
            </a:extLst>
          </p:cNvPr>
          <p:cNvSpPr txBox="1"/>
          <p:nvPr/>
        </p:nvSpPr>
        <p:spPr>
          <a:xfrm>
            <a:off x="104362" y="1927196"/>
            <a:ext cx="5137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Number of Insurance Entities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278D77-5E03-F284-5E8C-EEEA842FF969}"/>
              </a:ext>
            </a:extLst>
          </p:cNvPr>
          <p:cNvSpPr txBox="1"/>
          <p:nvPr/>
        </p:nvSpPr>
        <p:spPr>
          <a:xfrm>
            <a:off x="104362" y="2452641"/>
            <a:ext cx="4816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13.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Re(insurance) Gross Premium booked by Insurance Offices (IIOs)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64C65B-48E9-7305-8906-290AECCF0EE0}"/>
              </a:ext>
            </a:extLst>
          </p:cNvPr>
          <p:cNvSpPr txBox="1"/>
          <p:nvPr/>
        </p:nvSpPr>
        <p:spPr>
          <a:xfrm>
            <a:off x="88647" y="3254439"/>
            <a:ext cx="4778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14.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Re(insurance) Premium transacted    by Intermediaries (IIIOs)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704DA5-65D6-FDA6-6EE4-9F1BE2D1FFDF}"/>
              </a:ext>
            </a:extLst>
          </p:cNvPr>
          <p:cNvSpPr txBox="1"/>
          <p:nvPr/>
        </p:nvSpPr>
        <p:spPr>
          <a:xfrm>
            <a:off x="8035381" y="1866640"/>
            <a:ext cx="119501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41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C66038-315D-94BA-E59E-745A68078E1F}"/>
              </a:ext>
            </a:extLst>
          </p:cNvPr>
          <p:cNvSpPr txBox="1"/>
          <p:nvPr/>
        </p:nvSpPr>
        <p:spPr>
          <a:xfrm>
            <a:off x="7623526" y="2553788"/>
            <a:ext cx="169973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$ 504 Mn*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AAF237-FB0A-8C29-2A4C-51A743875355}"/>
              </a:ext>
            </a:extLst>
          </p:cNvPr>
          <p:cNvSpPr txBox="1"/>
          <p:nvPr/>
        </p:nvSpPr>
        <p:spPr>
          <a:xfrm>
            <a:off x="7613837" y="3247955"/>
            <a:ext cx="1910358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$ 1088 Mn*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7F266D-5909-60AB-EF7D-E26C46DCB1EB}"/>
              </a:ext>
            </a:extLst>
          </p:cNvPr>
          <p:cNvSpPr txBox="1"/>
          <p:nvPr/>
        </p:nvSpPr>
        <p:spPr>
          <a:xfrm>
            <a:off x="85310" y="3998685"/>
            <a:ext cx="538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Aircraft &amp; Ship Leasing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051A62-3390-7764-9929-1894A2BA7CCB}"/>
              </a:ext>
            </a:extLst>
          </p:cNvPr>
          <p:cNvSpPr txBox="1"/>
          <p:nvPr/>
        </p:nvSpPr>
        <p:spPr>
          <a:xfrm>
            <a:off x="71436" y="5552179"/>
            <a:ext cx="359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17.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Registered Ship Lessors</a:t>
            </a:r>
            <a:endParaRPr lang="en-IN" sz="2000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3410B9-A843-1D43-905B-E8984B93CACE}"/>
              </a:ext>
            </a:extLst>
          </p:cNvPr>
          <p:cNvSpPr txBox="1"/>
          <p:nvPr/>
        </p:nvSpPr>
        <p:spPr>
          <a:xfrm>
            <a:off x="71436" y="4504381"/>
            <a:ext cx="4370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15.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Registered Aircraft Lessors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3A6702B-5EEE-C285-3B63-DD409746B0E9}"/>
              </a:ext>
            </a:extLst>
          </p:cNvPr>
          <p:cNvSpPr txBox="1"/>
          <p:nvPr/>
        </p:nvSpPr>
        <p:spPr>
          <a:xfrm>
            <a:off x="71436" y="5024150"/>
            <a:ext cx="4688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16.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Total Aviation Assets Leased**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D64770-1D3A-D004-B5DA-77C9B918A4EE}"/>
              </a:ext>
            </a:extLst>
          </p:cNvPr>
          <p:cNvSpPr txBox="1"/>
          <p:nvPr/>
        </p:nvSpPr>
        <p:spPr>
          <a:xfrm>
            <a:off x="8109794" y="4414980"/>
            <a:ext cx="608883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33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49DE5-1F7B-D6DF-A3EB-5387769524A3}"/>
              </a:ext>
            </a:extLst>
          </p:cNvPr>
          <p:cNvSpPr txBox="1"/>
          <p:nvPr/>
        </p:nvSpPr>
        <p:spPr>
          <a:xfrm>
            <a:off x="4398832" y="6566364"/>
            <a:ext cx="8149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**Including Aircrafts &amp; Helicopters (63), Engines (53) and Ground Support Equipment (80)</a:t>
            </a:r>
            <a:endParaRPr lang="en-IN" sz="1400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9BEC72-CE0C-523F-3702-468138341E2C}"/>
              </a:ext>
            </a:extLst>
          </p:cNvPr>
          <p:cNvSpPr txBox="1"/>
          <p:nvPr/>
        </p:nvSpPr>
        <p:spPr>
          <a:xfrm>
            <a:off x="8105796" y="5462778"/>
            <a:ext cx="608883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22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76ACC4-1F48-729B-DADD-1D6FC32F6D0D}"/>
              </a:ext>
            </a:extLst>
          </p:cNvPr>
          <p:cNvSpPr txBox="1"/>
          <p:nvPr/>
        </p:nvSpPr>
        <p:spPr>
          <a:xfrm>
            <a:off x="8015771" y="4934749"/>
            <a:ext cx="97759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196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64399B-CC99-291B-289D-EBD51ECAB8DA}"/>
              </a:ext>
            </a:extLst>
          </p:cNvPr>
          <p:cNvSpPr/>
          <p:nvPr/>
        </p:nvSpPr>
        <p:spPr>
          <a:xfrm>
            <a:off x="9735097" y="1877531"/>
            <a:ext cx="2340579" cy="46151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71085A-D394-A976-3E5D-0597371D5012}"/>
              </a:ext>
            </a:extLst>
          </p:cNvPr>
          <p:cNvSpPr txBox="1"/>
          <p:nvPr/>
        </p:nvSpPr>
        <p:spPr>
          <a:xfrm>
            <a:off x="94333" y="6088769"/>
            <a:ext cx="4304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18.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Total Ships Leased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7307C-CFE6-83C7-EA67-E2C5601C28E3}"/>
              </a:ext>
            </a:extLst>
          </p:cNvPr>
          <p:cNvSpPr txBox="1"/>
          <p:nvPr/>
        </p:nvSpPr>
        <p:spPr>
          <a:xfrm>
            <a:off x="8122705" y="5999368"/>
            <a:ext cx="608883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13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22533B-0A38-04D7-B6EB-B56918ABF7A3}"/>
              </a:ext>
            </a:extLst>
          </p:cNvPr>
          <p:cNvCxnSpPr/>
          <p:nvPr/>
        </p:nvCxnSpPr>
        <p:spPr>
          <a:xfrm>
            <a:off x="322994" y="1821171"/>
            <a:ext cx="166719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F9E3E68-E1E9-4642-2290-5BE387F9D301}"/>
              </a:ext>
            </a:extLst>
          </p:cNvPr>
          <p:cNvCxnSpPr/>
          <p:nvPr/>
        </p:nvCxnSpPr>
        <p:spPr>
          <a:xfrm>
            <a:off x="219873" y="4469998"/>
            <a:ext cx="324889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99D8A92-CC02-44C0-ADF8-41B1379A11AF}"/>
              </a:ext>
            </a:extLst>
          </p:cNvPr>
          <p:cNvSpPr/>
          <p:nvPr/>
        </p:nvSpPr>
        <p:spPr>
          <a:xfrm>
            <a:off x="4962169" y="1161944"/>
            <a:ext cx="2192399" cy="646329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B4449D-694C-230D-571D-BA0F3DE3E2B1}"/>
              </a:ext>
            </a:extLst>
          </p:cNvPr>
          <p:cNvSpPr/>
          <p:nvPr/>
        </p:nvSpPr>
        <p:spPr>
          <a:xfrm>
            <a:off x="7330860" y="1168096"/>
            <a:ext cx="2158756" cy="646329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5953FAC-A036-B9F3-E321-0A71E2781485}"/>
              </a:ext>
            </a:extLst>
          </p:cNvPr>
          <p:cNvSpPr/>
          <p:nvPr/>
        </p:nvSpPr>
        <p:spPr>
          <a:xfrm>
            <a:off x="9711691" y="1154961"/>
            <a:ext cx="2363986" cy="619747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7F1BA7-1BCB-4246-23ED-00E205BD7022}"/>
              </a:ext>
            </a:extLst>
          </p:cNvPr>
          <p:cNvSpPr txBox="1"/>
          <p:nvPr/>
        </p:nvSpPr>
        <p:spPr>
          <a:xfrm>
            <a:off x="94333" y="6580167"/>
            <a:ext cx="3486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*Insurance data till Dec 2024</a:t>
            </a:r>
            <a:endParaRPr lang="en-IN" sz="1400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BB94FC53-77C8-4EDD-4E6E-FE779E92A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4661" y="6580167"/>
            <a:ext cx="2743200" cy="365125"/>
          </a:xfrm>
        </p:spPr>
        <p:txBody>
          <a:bodyPr/>
          <a:lstStyle/>
          <a:p>
            <a:fld id="{9C008B22-B257-4AA1-84CD-14CD72A51E7E}" type="slidenum">
              <a:rPr lang="en-IN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</a:t>
            </a:fld>
            <a:endParaRPr lang="en-IN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28EB2A-598E-7B5D-C000-4AE4E6445B57}"/>
              </a:ext>
            </a:extLst>
          </p:cNvPr>
          <p:cNvCxnSpPr>
            <a:cxnSpLocks/>
          </p:cNvCxnSpPr>
          <p:nvPr/>
        </p:nvCxnSpPr>
        <p:spPr>
          <a:xfrm>
            <a:off x="267995" y="710838"/>
            <a:ext cx="836565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5419C64-C438-559F-DEBA-84BEA7AA7D04}"/>
              </a:ext>
            </a:extLst>
          </p:cNvPr>
          <p:cNvSpPr txBox="1"/>
          <p:nvPr/>
        </p:nvSpPr>
        <p:spPr>
          <a:xfrm>
            <a:off x="165606" y="167628"/>
            <a:ext cx="869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Garamond" panose="02020404030301010803" pitchFamily="18" charset="0"/>
              </a:rPr>
              <a:t>Business Growth Across Various Verticals (3) </a:t>
            </a:r>
            <a:endParaRPr lang="en-IN" sz="32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D9F32E-26B7-1248-5A5E-D7F44330AEC6}"/>
              </a:ext>
            </a:extLst>
          </p:cNvPr>
          <p:cNvSpPr txBox="1"/>
          <p:nvPr/>
        </p:nvSpPr>
        <p:spPr>
          <a:xfrm>
            <a:off x="4861141" y="1282519"/>
            <a:ext cx="23589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Upto</a:t>
            </a:r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Sept. 2020</a:t>
            </a:r>
            <a:endParaRPr lang="en-US" sz="2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152EA0-F239-3D7A-0308-FBFEC81EFFEA}"/>
              </a:ext>
            </a:extLst>
          </p:cNvPr>
          <p:cNvSpPr txBox="1"/>
          <p:nvPr/>
        </p:nvSpPr>
        <p:spPr>
          <a:xfrm>
            <a:off x="10353176" y="1256311"/>
            <a:ext cx="10810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Growth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08AC10A-2F49-3F9E-A357-2F81A9F51333}"/>
              </a:ext>
            </a:extLst>
          </p:cNvPr>
          <p:cNvSpPr txBox="1"/>
          <p:nvPr/>
        </p:nvSpPr>
        <p:spPr>
          <a:xfrm>
            <a:off x="7255596" y="1252285"/>
            <a:ext cx="23589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Upto</a:t>
            </a:r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Dec. 2024</a:t>
            </a:r>
            <a:endParaRPr lang="en-US" sz="2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3A3C0A-1C5D-5A6A-26F6-7C8AF30E431A}"/>
              </a:ext>
            </a:extLst>
          </p:cNvPr>
          <p:cNvSpPr txBox="1"/>
          <p:nvPr/>
        </p:nvSpPr>
        <p:spPr>
          <a:xfrm>
            <a:off x="5419342" y="1539269"/>
            <a:ext cx="1767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Before IFSCA</a:t>
            </a:r>
            <a:endParaRPr lang="en-IN" sz="1400" i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69E300-1EA7-C27D-5249-75E2FF358A61}"/>
              </a:ext>
            </a:extLst>
          </p:cNvPr>
          <p:cNvSpPr txBox="1"/>
          <p:nvPr/>
        </p:nvSpPr>
        <p:spPr>
          <a:xfrm>
            <a:off x="7855557" y="1518749"/>
            <a:ext cx="1767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After IFSCA</a:t>
            </a:r>
            <a:endParaRPr lang="en-IN" sz="1400" i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2B08DC0-6316-F6AE-7B1A-B6EEAE519DB1}"/>
              </a:ext>
            </a:extLst>
          </p:cNvPr>
          <p:cNvSpPr txBox="1"/>
          <p:nvPr/>
        </p:nvSpPr>
        <p:spPr>
          <a:xfrm>
            <a:off x="5677764" y="1932716"/>
            <a:ext cx="119501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16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951C3F-EA58-3C33-3BEE-28E6115B9FF6}"/>
              </a:ext>
            </a:extLst>
          </p:cNvPr>
          <p:cNvSpPr txBox="1"/>
          <p:nvPr/>
        </p:nvSpPr>
        <p:spPr>
          <a:xfrm>
            <a:off x="5265909" y="2619864"/>
            <a:ext cx="169973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$ 45 Mn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74E9591-3F85-7FD3-BD5E-0DADFADB4463}"/>
              </a:ext>
            </a:extLst>
          </p:cNvPr>
          <p:cNvSpPr txBox="1"/>
          <p:nvPr/>
        </p:nvSpPr>
        <p:spPr>
          <a:xfrm>
            <a:off x="5241475" y="3300636"/>
            <a:ext cx="169973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$ 158 Mn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0C62BBA-A134-8BC1-7BCD-F3FF2A67C7A5}"/>
              </a:ext>
            </a:extLst>
          </p:cNvPr>
          <p:cNvSpPr txBox="1"/>
          <p:nvPr/>
        </p:nvSpPr>
        <p:spPr>
          <a:xfrm>
            <a:off x="5683094" y="4414979"/>
            <a:ext cx="71794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50E1B60-E4BE-2D3B-2BDD-31758D10C62D}"/>
              </a:ext>
            </a:extLst>
          </p:cNvPr>
          <p:cNvSpPr txBox="1"/>
          <p:nvPr/>
        </p:nvSpPr>
        <p:spPr>
          <a:xfrm>
            <a:off x="5694447" y="4926298"/>
            <a:ext cx="8561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D7A46AC-C00D-485A-A698-041011DB30CB}"/>
              </a:ext>
            </a:extLst>
          </p:cNvPr>
          <p:cNvSpPr txBox="1"/>
          <p:nvPr/>
        </p:nvSpPr>
        <p:spPr>
          <a:xfrm>
            <a:off x="5694447" y="5437211"/>
            <a:ext cx="78417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9BEA606-E9E8-DAA9-FBC3-74D94E0A1416}"/>
              </a:ext>
            </a:extLst>
          </p:cNvPr>
          <p:cNvSpPr txBox="1"/>
          <p:nvPr/>
        </p:nvSpPr>
        <p:spPr>
          <a:xfrm>
            <a:off x="5702356" y="5948576"/>
            <a:ext cx="776265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50687FC-E720-F87C-9F09-EFDCF8EA9EDC}"/>
              </a:ext>
            </a:extLst>
          </p:cNvPr>
          <p:cNvSpPr txBox="1"/>
          <p:nvPr/>
        </p:nvSpPr>
        <p:spPr>
          <a:xfrm>
            <a:off x="10571058" y="1932716"/>
            <a:ext cx="119501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25 </a:t>
            </a:r>
            <a:r>
              <a:rPr lang="en-US" sz="1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(156%)</a:t>
            </a:r>
            <a:endParaRPr lang="en-IN" sz="1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1C2D9AD-0248-4639-2448-C0B6FAD0D832}"/>
              </a:ext>
            </a:extLst>
          </p:cNvPr>
          <p:cNvSpPr txBox="1"/>
          <p:nvPr/>
        </p:nvSpPr>
        <p:spPr>
          <a:xfrm>
            <a:off x="9735098" y="2553788"/>
            <a:ext cx="231276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$ 459 Mn </a:t>
            </a:r>
            <a:r>
              <a:rPr lang="en-US" sz="1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(1020%)</a:t>
            </a:r>
            <a:endParaRPr lang="en-IN" sz="1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C0FF6FE-9415-53AF-4FE4-3E7C85CCC63E}"/>
              </a:ext>
            </a:extLst>
          </p:cNvPr>
          <p:cNvSpPr txBox="1"/>
          <p:nvPr/>
        </p:nvSpPr>
        <p:spPr>
          <a:xfrm>
            <a:off x="9854214" y="3192487"/>
            <a:ext cx="214384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$ 930 Mn </a:t>
            </a:r>
            <a:r>
              <a:rPr lang="en-US" sz="1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(588%)</a:t>
            </a:r>
            <a:endParaRPr lang="en-IN" sz="1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DA59D8B-B859-C5B2-0787-05F0C023A757}"/>
              </a:ext>
            </a:extLst>
          </p:cNvPr>
          <p:cNvSpPr txBox="1"/>
          <p:nvPr/>
        </p:nvSpPr>
        <p:spPr>
          <a:xfrm>
            <a:off x="10665081" y="4414980"/>
            <a:ext cx="608883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33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4CA0909-F3D2-7456-E81B-10FDDD2F08F6}"/>
              </a:ext>
            </a:extLst>
          </p:cNvPr>
          <p:cNvSpPr txBox="1"/>
          <p:nvPr/>
        </p:nvSpPr>
        <p:spPr>
          <a:xfrm>
            <a:off x="10661083" y="5462778"/>
            <a:ext cx="608883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22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994CCE-D86B-09BA-C003-F7540C53C42B}"/>
              </a:ext>
            </a:extLst>
          </p:cNvPr>
          <p:cNvSpPr txBox="1"/>
          <p:nvPr/>
        </p:nvSpPr>
        <p:spPr>
          <a:xfrm>
            <a:off x="10571058" y="4934749"/>
            <a:ext cx="97759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196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5717515-AC21-34F4-1118-6A54E63FA9F3}"/>
              </a:ext>
            </a:extLst>
          </p:cNvPr>
          <p:cNvSpPr txBox="1"/>
          <p:nvPr/>
        </p:nvSpPr>
        <p:spPr>
          <a:xfrm>
            <a:off x="10677992" y="5999368"/>
            <a:ext cx="608883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13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656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A263465-7B0C-064B-D2EA-0D6A0B9C9C2B}"/>
              </a:ext>
            </a:extLst>
          </p:cNvPr>
          <p:cNvSpPr/>
          <p:nvPr/>
        </p:nvSpPr>
        <p:spPr>
          <a:xfrm>
            <a:off x="7313851" y="1867506"/>
            <a:ext cx="2175765" cy="46245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A5B8978-BBE8-CDFA-9909-DFCD476D58F8}"/>
              </a:ext>
            </a:extLst>
          </p:cNvPr>
          <p:cNvSpPr/>
          <p:nvPr/>
        </p:nvSpPr>
        <p:spPr>
          <a:xfrm>
            <a:off x="4957671" y="1854789"/>
            <a:ext cx="2184077" cy="46431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E9FFD3-7359-C763-413A-381F0AE4E13F}"/>
              </a:ext>
            </a:extLst>
          </p:cNvPr>
          <p:cNvSpPr txBox="1"/>
          <p:nvPr/>
        </p:nvSpPr>
        <p:spPr>
          <a:xfrm>
            <a:off x="182148" y="2069327"/>
            <a:ext cx="4370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19.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Fund Management Entities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5C5F8F-BA02-C9E0-135A-0929CFCEB8E4}"/>
              </a:ext>
            </a:extLst>
          </p:cNvPr>
          <p:cNvSpPr txBox="1"/>
          <p:nvPr/>
        </p:nvSpPr>
        <p:spPr>
          <a:xfrm>
            <a:off x="224475" y="3720422"/>
            <a:ext cx="538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Bullion Exchange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199E7B-FDDA-0A39-AEF7-C5841FDA2805}"/>
              </a:ext>
            </a:extLst>
          </p:cNvPr>
          <p:cNvSpPr txBox="1"/>
          <p:nvPr/>
        </p:nvSpPr>
        <p:spPr>
          <a:xfrm>
            <a:off x="229764" y="4825525"/>
            <a:ext cx="359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23.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Qualified Jewellers</a:t>
            </a:r>
            <a:endParaRPr lang="en-IN" sz="2000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769239-C402-7A9B-7128-D145FF09CD67}"/>
              </a:ext>
            </a:extLst>
          </p:cNvPr>
          <p:cNvSpPr txBox="1"/>
          <p:nvPr/>
        </p:nvSpPr>
        <p:spPr>
          <a:xfrm>
            <a:off x="182148" y="3205608"/>
            <a:ext cx="4838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21.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Targeted Corpus of Funds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3DE5CD-CB9C-ABDE-9007-92B873FA791E}"/>
              </a:ext>
            </a:extLst>
          </p:cNvPr>
          <p:cNvSpPr txBox="1"/>
          <p:nvPr/>
        </p:nvSpPr>
        <p:spPr>
          <a:xfrm>
            <a:off x="179257" y="2587551"/>
            <a:ext cx="4285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Funds/Schemes Registered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7AD33C-6824-B8B9-8A2A-704A4A1C0B68}"/>
              </a:ext>
            </a:extLst>
          </p:cNvPr>
          <p:cNvSpPr txBox="1"/>
          <p:nvPr/>
        </p:nvSpPr>
        <p:spPr>
          <a:xfrm>
            <a:off x="224475" y="4271558"/>
            <a:ext cx="4370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22.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Qualified Suppliers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25633A-F7E3-66E0-6ECB-0AF488E143E8}"/>
              </a:ext>
            </a:extLst>
          </p:cNvPr>
          <p:cNvSpPr txBox="1"/>
          <p:nvPr/>
        </p:nvSpPr>
        <p:spPr>
          <a:xfrm>
            <a:off x="229764" y="5394492"/>
            <a:ext cx="4555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24.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Gold Traded on IIBX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D1F300-4B52-2324-1BC4-D3140F67D184}"/>
              </a:ext>
            </a:extLst>
          </p:cNvPr>
          <p:cNvSpPr/>
          <p:nvPr/>
        </p:nvSpPr>
        <p:spPr>
          <a:xfrm>
            <a:off x="9739179" y="1867506"/>
            <a:ext cx="2336498" cy="462454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C8148E-07EF-2527-1275-38FEF6C6E239}"/>
              </a:ext>
            </a:extLst>
          </p:cNvPr>
          <p:cNvSpPr txBox="1"/>
          <p:nvPr/>
        </p:nvSpPr>
        <p:spPr>
          <a:xfrm>
            <a:off x="229764" y="5968477"/>
            <a:ext cx="4555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25. 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Silver Traded on IIBX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24AF9-B470-0F40-3ECF-29A2E7138C1C}"/>
              </a:ext>
            </a:extLst>
          </p:cNvPr>
          <p:cNvCxnSpPr/>
          <p:nvPr/>
        </p:nvCxnSpPr>
        <p:spPr>
          <a:xfrm>
            <a:off x="322994" y="1867506"/>
            <a:ext cx="268503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B9A665-4903-F056-F696-E27C21D30A46}"/>
              </a:ext>
            </a:extLst>
          </p:cNvPr>
          <p:cNvCxnSpPr/>
          <p:nvPr/>
        </p:nvCxnSpPr>
        <p:spPr>
          <a:xfrm>
            <a:off x="322994" y="4185129"/>
            <a:ext cx="244094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87968CF-5C40-0053-A8E7-E8129A176D62}"/>
              </a:ext>
            </a:extLst>
          </p:cNvPr>
          <p:cNvSpPr txBox="1"/>
          <p:nvPr/>
        </p:nvSpPr>
        <p:spPr>
          <a:xfrm>
            <a:off x="5629565" y="3213319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301B2D-4DF6-1046-6DA2-8DBE74D7533F}"/>
              </a:ext>
            </a:extLst>
          </p:cNvPr>
          <p:cNvSpPr txBox="1"/>
          <p:nvPr/>
        </p:nvSpPr>
        <p:spPr>
          <a:xfrm>
            <a:off x="5629565" y="2029536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C49F4F-CF0F-03E0-8E96-AE1E0E67BBFA}"/>
              </a:ext>
            </a:extLst>
          </p:cNvPr>
          <p:cNvSpPr txBox="1"/>
          <p:nvPr/>
        </p:nvSpPr>
        <p:spPr>
          <a:xfrm>
            <a:off x="5614119" y="2579494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419F976-2150-DEB8-164C-75A37DA84FE9}"/>
              </a:ext>
            </a:extLst>
          </p:cNvPr>
          <p:cNvSpPr txBox="1"/>
          <p:nvPr/>
        </p:nvSpPr>
        <p:spPr>
          <a:xfrm>
            <a:off x="205476" y="1382575"/>
            <a:ext cx="3236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 Management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DBC5C1-3000-D8F7-9397-2B7A9CD6C61F}"/>
              </a:ext>
            </a:extLst>
          </p:cNvPr>
          <p:cNvSpPr/>
          <p:nvPr/>
        </p:nvSpPr>
        <p:spPr>
          <a:xfrm>
            <a:off x="4962169" y="1161944"/>
            <a:ext cx="2192399" cy="646329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CCF5E1-D1F6-8DEC-D87F-D1B67159D6CE}"/>
              </a:ext>
            </a:extLst>
          </p:cNvPr>
          <p:cNvSpPr/>
          <p:nvPr/>
        </p:nvSpPr>
        <p:spPr>
          <a:xfrm>
            <a:off x="9711691" y="1154961"/>
            <a:ext cx="2363986" cy="619747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4DF6FBA-CB8F-A5BE-E1B7-6E4EDB0AD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4675" y="6217800"/>
            <a:ext cx="2743200" cy="365125"/>
          </a:xfrm>
        </p:spPr>
        <p:txBody>
          <a:bodyPr/>
          <a:lstStyle/>
          <a:p>
            <a:fld id="{9C008B22-B257-4AA1-84CD-14CD72A51E7E}" type="slidenum">
              <a:rPr lang="en-IN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13</a:t>
            </a:fld>
            <a:endParaRPr lang="en-IN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111F11-52BE-FC46-5A49-B595FAB82977}"/>
              </a:ext>
            </a:extLst>
          </p:cNvPr>
          <p:cNvCxnSpPr>
            <a:cxnSpLocks/>
          </p:cNvCxnSpPr>
          <p:nvPr/>
        </p:nvCxnSpPr>
        <p:spPr>
          <a:xfrm>
            <a:off x="267995" y="599998"/>
            <a:ext cx="832182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8BA8B45-EF3E-6835-A41C-4432ABBC7D4D}"/>
              </a:ext>
            </a:extLst>
          </p:cNvPr>
          <p:cNvSpPr txBox="1"/>
          <p:nvPr/>
        </p:nvSpPr>
        <p:spPr>
          <a:xfrm>
            <a:off x="179257" y="39125"/>
            <a:ext cx="869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Garamond" panose="02020404030301010803" pitchFamily="18" charset="0"/>
              </a:rPr>
              <a:t>Business Growth Across Various Verticals (4) </a:t>
            </a:r>
            <a:endParaRPr lang="en-IN" sz="32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08607C-22D3-DACF-3020-70D481E5E8EC}"/>
              </a:ext>
            </a:extLst>
          </p:cNvPr>
          <p:cNvSpPr/>
          <p:nvPr/>
        </p:nvSpPr>
        <p:spPr>
          <a:xfrm>
            <a:off x="7330860" y="1168096"/>
            <a:ext cx="2158756" cy="646329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C308F7-A584-0C4E-5746-48DE9CF6355E}"/>
              </a:ext>
            </a:extLst>
          </p:cNvPr>
          <p:cNvSpPr txBox="1"/>
          <p:nvPr/>
        </p:nvSpPr>
        <p:spPr>
          <a:xfrm>
            <a:off x="4861141" y="1282519"/>
            <a:ext cx="23589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Upto</a:t>
            </a:r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Sept. 2020</a:t>
            </a:r>
            <a:endParaRPr lang="en-US" sz="2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210414-B905-AB79-09D5-630493568C02}"/>
              </a:ext>
            </a:extLst>
          </p:cNvPr>
          <p:cNvSpPr txBox="1"/>
          <p:nvPr/>
        </p:nvSpPr>
        <p:spPr>
          <a:xfrm>
            <a:off x="10353176" y="1256311"/>
            <a:ext cx="10810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Growth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1A95B6-8AE8-CA40-EBEC-C33FB97E4674}"/>
              </a:ext>
            </a:extLst>
          </p:cNvPr>
          <p:cNvSpPr txBox="1"/>
          <p:nvPr/>
        </p:nvSpPr>
        <p:spPr>
          <a:xfrm>
            <a:off x="7255596" y="1252285"/>
            <a:ext cx="23589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Upto</a:t>
            </a:r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Dec. 2024</a:t>
            </a:r>
            <a:endParaRPr lang="en-US" sz="2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F1D1DD-C6A3-88B6-3210-C088368AEE4C}"/>
              </a:ext>
            </a:extLst>
          </p:cNvPr>
          <p:cNvSpPr txBox="1"/>
          <p:nvPr/>
        </p:nvSpPr>
        <p:spPr>
          <a:xfrm>
            <a:off x="5419342" y="1539269"/>
            <a:ext cx="1767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Before IFSCA</a:t>
            </a:r>
            <a:endParaRPr lang="en-IN" sz="1400" i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6FB6AA-1D45-811E-BCAB-C3137789680E}"/>
              </a:ext>
            </a:extLst>
          </p:cNvPr>
          <p:cNvSpPr txBox="1"/>
          <p:nvPr/>
        </p:nvSpPr>
        <p:spPr>
          <a:xfrm>
            <a:off x="7855557" y="1518749"/>
            <a:ext cx="1767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After IFSCA</a:t>
            </a:r>
            <a:endParaRPr lang="en-IN" sz="1400" i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74AE80-1354-4D53-29DD-760EC4518851}"/>
              </a:ext>
            </a:extLst>
          </p:cNvPr>
          <p:cNvSpPr txBox="1"/>
          <p:nvPr/>
        </p:nvSpPr>
        <p:spPr>
          <a:xfrm>
            <a:off x="8080421" y="4217529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33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328D14C-4862-C0F4-B2A2-6D064AAB1225}"/>
              </a:ext>
            </a:extLst>
          </p:cNvPr>
          <p:cNvSpPr txBox="1"/>
          <p:nvPr/>
        </p:nvSpPr>
        <p:spPr>
          <a:xfrm>
            <a:off x="7910952" y="4786367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153	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CDD235-4D70-B1E4-CD58-3B8E47E7FC4A}"/>
              </a:ext>
            </a:extLst>
          </p:cNvPr>
          <p:cNvSpPr txBox="1"/>
          <p:nvPr/>
        </p:nvSpPr>
        <p:spPr>
          <a:xfrm>
            <a:off x="7488677" y="5355334"/>
            <a:ext cx="1968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69.4 </a:t>
            </a:r>
            <a:r>
              <a:rPr lang="en-US" sz="2000" b="1" dirty="0" err="1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Tonnes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23B312-EAB9-AD61-6D42-DE937A4C2D14}"/>
              </a:ext>
            </a:extLst>
          </p:cNvPr>
          <p:cNvSpPr txBox="1"/>
          <p:nvPr/>
        </p:nvSpPr>
        <p:spPr>
          <a:xfrm>
            <a:off x="7505829" y="5884258"/>
            <a:ext cx="2285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1148 </a:t>
            </a:r>
            <a:r>
              <a:rPr lang="en-US" sz="2000" b="1" dirty="0" err="1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Tonnes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473A7BA-4B8A-DB62-BCBE-80ADB64A0375}"/>
              </a:ext>
            </a:extLst>
          </p:cNvPr>
          <p:cNvSpPr txBox="1"/>
          <p:nvPr/>
        </p:nvSpPr>
        <p:spPr>
          <a:xfrm>
            <a:off x="7548734" y="3266401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$ 45.4 Bn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5ED0414-A7C6-A91A-A164-3C7354BBD83F}"/>
              </a:ext>
            </a:extLst>
          </p:cNvPr>
          <p:cNvSpPr txBox="1"/>
          <p:nvPr/>
        </p:nvSpPr>
        <p:spPr>
          <a:xfrm>
            <a:off x="7522931" y="2020703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138 FMEs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EAEA46-0598-9344-999F-89439F64C2D1}"/>
              </a:ext>
            </a:extLst>
          </p:cNvPr>
          <p:cNvSpPr txBox="1"/>
          <p:nvPr/>
        </p:nvSpPr>
        <p:spPr>
          <a:xfrm>
            <a:off x="7505830" y="2668497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198 Funds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AA5C9C3-90AB-D562-9F1F-51A1A802A3E6}"/>
              </a:ext>
            </a:extLst>
          </p:cNvPr>
          <p:cNvSpPr txBox="1"/>
          <p:nvPr/>
        </p:nvSpPr>
        <p:spPr>
          <a:xfrm>
            <a:off x="5674098" y="5297341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7519FCF-4E25-93FA-43B9-5935EF59F772}"/>
              </a:ext>
            </a:extLst>
          </p:cNvPr>
          <p:cNvSpPr txBox="1"/>
          <p:nvPr/>
        </p:nvSpPr>
        <p:spPr>
          <a:xfrm>
            <a:off x="5674098" y="4113558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4B8B58-DE3E-4CAC-5530-61D69A2626FA}"/>
              </a:ext>
            </a:extLst>
          </p:cNvPr>
          <p:cNvSpPr txBox="1"/>
          <p:nvPr/>
        </p:nvSpPr>
        <p:spPr>
          <a:xfrm>
            <a:off x="5658652" y="4663516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1DA3A1B-3FB6-13B6-E4C0-9DD1CE57C79E}"/>
              </a:ext>
            </a:extLst>
          </p:cNvPr>
          <p:cNvSpPr txBox="1"/>
          <p:nvPr/>
        </p:nvSpPr>
        <p:spPr>
          <a:xfrm>
            <a:off x="5691579" y="5847299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5C79A5-5B65-08EA-91FC-F0AAC3FA1663}"/>
              </a:ext>
            </a:extLst>
          </p:cNvPr>
          <p:cNvSpPr txBox="1"/>
          <p:nvPr/>
        </p:nvSpPr>
        <p:spPr>
          <a:xfrm>
            <a:off x="10603561" y="4217529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33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6854B9-F62D-82D1-C1B9-81A8E156D8EA}"/>
              </a:ext>
            </a:extLst>
          </p:cNvPr>
          <p:cNvSpPr txBox="1"/>
          <p:nvPr/>
        </p:nvSpPr>
        <p:spPr>
          <a:xfrm>
            <a:off x="10434092" y="4786367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153	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D1F95F1-2C25-CA9B-56E3-1C62453C384B}"/>
              </a:ext>
            </a:extLst>
          </p:cNvPr>
          <p:cNvSpPr txBox="1"/>
          <p:nvPr/>
        </p:nvSpPr>
        <p:spPr>
          <a:xfrm>
            <a:off x="10011817" y="5355334"/>
            <a:ext cx="1968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69.4 </a:t>
            </a:r>
            <a:r>
              <a:rPr lang="en-US" sz="2000" b="1" dirty="0" err="1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Tonnes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3D79AFE-B9A2-F0A2-518D-77636457C7FE}"/>
              </a:ext>
            </a:extLst>
          </p:cNvPr>
          <p:cNvSpPr txBox="1"/>
          <p:nvPr/>
        </p:nvSpPr>
        <p:spPr>
          <a:xfrm>
            <a:off x="10028969" y="5884258"/>
            <a:ext cx="2285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1148 </a:t>
            </a:r>
            <a:r>
              <a:rPr lang="en-US" sz="2000" b="1" dirty="0" err="1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Tonnes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C85604-1FFE-A041-9C2A-4BA7BDE6355A}"/>
              </a:ext>
            </a:extLst>
          </p:cNvPr>
          <p:cNvSpPr txBox="1"/>
          <p:nvPr/>
        </p:nvSpPr>
        <p:spPr>
          <a:xfrm>
            <a:off x="10071874" y="3266401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$ 45.4 Bn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8B50DCE-E972-F05A-856B-AC7DED455064}"/>
              </a:ext>
            </a:extLst>
          </p:cNvPr>
          <p:cNvSpPr txBox="1"/>
          <p:nvPr/>
        </p:nvSpPr>
        <p:spPr>
          <a:xfrm>
            <a:off x="10046071" y="2020703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138 FMEs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C1D4757-9D0D-2419-256C-1B60187051BB}"/>
              </a:ext>
            </a:extLst>
          </p:cNvPr>
          <p:cNvSpPr txBox="1"/>
          <p:nvPr/>
        </p:nvSpPr>
        <p:spPr>
          <a:xfrm>
            <a:off x="10028970" y="2668497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198 Funds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347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2C0D4-D4A5-57E2-3781-10487CB1B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E297EC88-E4AB-A8D0-1F38-9E16F2E74E28}"/>
              </a:ext>
            </a:extLst>
          </p:cNvPr>
          <p:cNvSpPr/>
          <p:nvPr/>
        </p:nvSpPr>
        <p:spPr>
          <a:xfrm>
            <a:off x="7313851" y="1867506"/>
            <a:ext cx="2175765" cy="46245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59B69DD-1725-4E6A-0E9E-CDCB139511D0}"/>
              </a:ext>
            </a:extLst>
          </p:cNvPr>
          <p:cNvSpPr/>
          <p:nvPr/>
        </p:nvSpPr>
        <p:spPr>
          <a:xfrm>
            <a:off x="4957671" y="1854789"/>
            <a:ext cx="2184077" cy="46431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C541A2-A2DE-97EA-A30B-DAA6A30A7969}"/>
              </a:ext>
            </a:extLst>
          </p:cNvPr>
          <p:cNvSpPr txBox="1"/>
          <p:nvPr/>
        </p:nvSpPr>
        <p:spPr>
          <a:xfrm>
            <a:off x="182148" y="2069327"/>
            <a:ext cx="4370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26.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Foreign Universities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EBCEB5-8FB9-4250-8DE7-1B0D59ACF3C9}"/>
              </a:ext>
            </a:extLst>
          </p:cNvPr>
          <p:cNvSpPr txBox="1"/>
          <p:nvPr/>
        </p:nvSpPr>
        <p:spPr>
          <a:xfrm>
            <a:off x="179257" y="3582933"/>
            <a:ext cx="373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28.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Global Treasury Centre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61F5BB-45D1-CCBF-BC10-48CD544559E3}"/>
              </a:ext>
            </a:extLst>
          </p:cNvPr>
          <p:cNvSpPr txBox="1"/>
          <p:nvPr/>
        </p:nvSpPr>
        <p:spPr>
          <a:xfrm>
            <a:off x="179257" y="2762703"/>
            <a:ext cx="4285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27.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BATF Entities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2ABEB7-12E6-32AB-695C-B4988929FCDE}"/>
              </a:ext>
            </a:extLst>
          </p:cNvPr>
          <p:cNvSpPr/>
          <p:nvPr/>
        </p:nvSpPr>
        <p:spPr>
          <a:xfrm>
            <a:off x="9739179" y="1867506"/>
            <a:ext cx="2336498" cy="462454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59BA4A-5EEB-1729-E50B-60C14A2D3859}"/>
              </a:ext>
            </a:extLst>
          </p:cNvPr>
          <p:cNvSpPr txBox="1"/>
          <p:nvPr/>
        </p:nvSpPr>
        <p:spPr>
          <a:xfrm>
            <a:off x="199280" y="4344390"/>
            <a:ext cx="4555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29. </a:t>
            </a:r>
            <a:r>
              <a:rPr lang="en-US" sz="2000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Ancillary Entities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FCEA59-95E8-A4CD-5BBC-4FA3DEF8F5B4}"/>
              </a:ext>
            </a:extLst>
          </p:cNvPr>
          <p:cNvCxnSpPr/>
          <p:nvPr/>
        </p:nvCxnSpPr>
        <p:spPr>
          <a:xfrm>
            <a:off x="322994" y="1867506"/>
            <a:ext cx="268503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F01261B-A774-2721-D78E-C0705DAF1498}"/>
              </a:ext>
            </a:extLst>
          </p:cNvPr>
          <p:cNvSpPr txBox="1"/>
          <p:nvPr/>
        </p:nvSpPr>
        <p:spPr>
          <a:xfrm>
            <a:off x="5646491" y="3535279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9AF413-19D5-2CF5-E016-B6644ED923F2}"/>
              </a:ext>
            </a:extLst>
          </p:cNvPr>
          <p:cNvSpPr txBox="1"/>
          <p:nvPr/>
        </p:nvSpPr>
        <p:spPr>
          <a:xfrm>
            <a:off x="5629565" y="2029536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F17FE7-EAE6-BB11-C04C-B06BE41CB3FE}"/>
              </a:ext>
            </a:extLst>
          </p:cNvPr>
          <p:cNvSpPr txBox="1"/>
          <p:nvPr/>
        </p:nvSpPr>
        <p:spPr>
          <a:xfrm>
            <a:off x="5629565" y="2698942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753B58B-394B-11C8-FCF1-8515A70C6243}"/>
              </a:ext>
            </a:extLst>
          </p:cNvPr>
          <p:cNvSpPr txBox="1"/>
          <p:nvPr/>
        </p:nvSpPr>
        <p:spPr>
          <a:xfrm>
            <a:off x="205476" y="1382575"/>
            <a:ext cx="3236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Other Key Segments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244AB1-E03D-747C-CC4A-1E77C2CCAD28}"/>
              </a:ext>
            </a:extLst>
          </p:cNvPr>
          <p:cNvSpPr/>
          <p:nvPr/>
        </p:nvSpPr>
        <p:spPr>
          <a:xfrm>
            <a:off x="4962169" y="1161944"/>
            <a:ext cx="2192399" cy="646329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EB952D-1337-8FA4-9172-0B2AD9D0501F}"/>
              </a:ext>
            </a:extLst>
          </p:cNvPr>
          <p:cNvSpPr/>
          <p:nvPr/>
        </p:nvSpPr>
        <p:spPr>
          <a:xfrm>
            <a:off x="9711691" y="1154961"/>
            <a:ext cx="2363986" cy="619747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40DC1DD-A9A6-9823-3B11-88309F0B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4675" y="6217800"/>
            <a:ext cx="2743200" cy="365125"/>
          </a:xfrm>
        </p:spPr>
        <p:txBody>
          <a:bodyPr/>
          <a:lstStyle/>
          <a:p>
            <a:fld id="{9C008B22-B257-4AA1-84CD-14CD72A51E7E}" type="slidenum">
              <a:rPr lang="en-IN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14</a:t>
            </a:fld>
            <a:endParaRPr lang="en-IN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74EF4D-DD39-4A3D-429D-56987BF57370}"/>
              </a:ext>
            </a:extLst>
          </p:cNvPr>
          <p:cNvCxnSpPr>
            <a:cxnSpLocks/>
          </p:cNvCxnSpPr>
          <p:nvPr/>
        </p:nvCxnSpPr>
        <p:spPr>
          <a:xfrm>
            <a:off x="267995" y="599998"/>
            <a:ext cx="832182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9681589-909E-EC48-41F0-D1450A168BDF}"/>
              </a:ext>
            </a:extLst>
          </p:cNvPr>
          <p:cNvSpPr txBox="1"/>
          <p:nvPr/>
        </p:nvSpPr>
        <p:spPr>
          <a:xfrm>
            <a:off x="179257" y="39125"/>
            <a:ext cx="869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Garamond" panose="02020404030301010803" pitchFamily="18" charset="0"/>
              </a:rPr>
              <a:t>Business Growth Across Various Verticals (5) </a:t>
            </a:r>
            <a:endParaRPr lang="en-IN" sz="32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C64001-86DB-A79A-1A7F-D66251094817}"/>
              </a:ext>
            </a:extLst>
          </p:cNvPr>
          <p:cNvSpPr/>
          <p:nvPr/>
        </p:nvSpPr>
        <p:spPr>
          <a:xfrm>
            <a:off x="7330860" y="1168096"/>
            <a:ext cx="2158756" cy="646329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7CD233-3A9C-2B17-6D9D-6C5CBE530B8D}"/>
              </a:ext>
            </a:extLst>
          </p:cNvPr>
          <p:cNvSpPr txBox="1"/>
          <p:nvPr/>
        </p:nvSpPr>
        <p:spPr>
          <a:xfrm>
            <a:off x="4861141" y="1282519"/>
            <a:ext cx="23589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Upto</a:t>
            </a:r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Sept. 2020</a:t>
            </a:r>
            <a:endParaRPr lang="en-US" sz="2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061058-244C-A452-EF22-F4A0EB90A50B}"/>
              </a:ext>
            </a:extLst>
          </p:cNvPr>
          <p:cNvSpPr txBox="1"/>
          <p:nvPr/>
        </p:nvSpPr>
        <p:spPr>
          <a:xfrm>
            <a:off x="10353176" y="1256311"/>
            <a:ext cx="10810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Growth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49ACCB-8D66-D2BD-E638-B5DE6356D201}"/>
              </a:ext>
            </a:extLst>
          </p:cNvPr>
          <p:cNvSpPr txBox="1"/>
          <p:nvPr/>
        </p:nvSpPr>
        <p:spPr>
          <a:xfrm>
            <a:off x="7255596" y="1252285"/>
            <a:ext cx="23589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Upto</a:t>
            </a:r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Dec. 2024</a:t>
            </a:r>
            <a:endParaRPr lang="en-US" sz="2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C89F1A-9960-45E2-9879-C92B7F5490AF}"/>
              </a:ext>
            </a:extLst>
          </p:cNvPr>
          <p:cNvSpPr txBox="1"/>
          <p:nvPr/>
        </p:nvSpPr>
        <p:spPr>
          <a:xfrm>
            <a:off x="5419342" y="1539269"/>
            <a:ext cx="1767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Before IFSCA</a:t>
            </a:r>
            <a:endParaRPr lang="en-IN" sz="1400" i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39F564-921C-772C-D867-CDEA5ACC6235}"/>
              </a:ext>
            </a:extLst>
          </p:cNvPr>
          <p:cNvSpPr txBox="1"/>
          <p:nvPr/>
        </p:nvSpPr>
        <p:spPr>
          <a:xfrm>
            <a:off x="7855557" y="1518749"/>
            <a:ext cx="1767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After IFSCA</a:t>
            </a:r>
            <a:endParaRPr lang="en-IN" sz="1400" i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398526-D833-57FF-012A-C2AEF20AD938}"/>
              </a:ext>
            </a:extLst>
          </p:cNvPr>
          <p:cNvSpPr txBox="1"/>
          <p:nvPr/>
        </p:nvSpPr>
        <p:spPr>
          <a:xfrm>
            <a:off x="8077994" y="4323937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68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2A1BCF3-8621-2E05-2697-2FE06CF8C26B}"/>
              </a:ext>
            </a:extLst>
          </p:cNvPr>
          <p:cNvSpPr txBox="1"/>
          <p:nvPr/>
        </p:nvSpPr>
        <p:spPr>
          <a:xfrm>
            <a:off x="8119305" y="3498491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A182C44-836B-9B77-39AE-05B58BCA4D5B}"/>
              </a:ext>
            </a:extLst>
          </p:cNvPr>
          <p:cNvSpPr txBox="1"/>
          <p:nvPr/>
        </p:nvSpPr>
        <p:spPr>
          <a:xfrm>
            <a:off x="7522931" y="2020703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3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F54AE3-604C-8217-FB65-916977393427}"/>
              </a:ext>
            </a:extLst>
          </p:cNvPr>
          <p:cNvSpPr txBox="1"/>
          <p:nvPr/>
        </p:nvSpPr>
        <p:spPr>
          <a:xfrm>
            <a:off x="7505830" y="2668497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19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9F30BAC-CF4E-BC3D-A9C8-F280EE027261}"/>
              </a:ext>
            </a:extLst>
          </p:cNvPr>
          <p:cNvSpPr txBox="1"/>
          <p:nvPr/>
        </p:nvSpPr>
        <p:spPr>
          <a:xfrm>
            <a:off x="5691579" y="4366715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8E9AEB4-1BF6-6F0D-73BD-EF5C3A8089FA}"/>
              </a:ext>
            </a:extLst>
          </p:cNvPr>
          <p:cNvSpPr txBox="1"/>
          <p:nvPr/>
        </p:nvSpPr>
        <p:spPr>
          <a:xfrm>
            <a:off x="10456986" y="4323937"/>
            <a:ext cx="574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68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3F82EB-A554-CCDB-563B-FD6363C41AB1}"/>
              </a:ext>
            </a:extLst>
          </p:cNvPr>
          <p:cNvSpPr txBox="1"/>
          <p:nvPr/>
        </p:nvSpPr>
        <p:spPr>
          <a:xfrm>
            <a:off x="10557826" y="3452901"/>
            <a:ext cx="574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EA35052-C476-D235-0AF7-5BE4E91C84CC}"/>
              </a:ext>
            </a:extLst>
          </p:cNvPr>
          <p:cNvSpPr txBox="1"/>
          <p:nvPr/>
        </p:nvSpPr>
        <p:spPr>
          <a:xfrm>
            <a:off x="10557826" y="2020703"/>
            <a:ext cx="169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40A5FE-B032-47B3-6EF6-1D03B5B5FF3E}"/>
              </a:ext>
            </a:extLst>
          </p:cNvPr>
          <p:cNvSpPr txBox="1"/>
          <p:nvPr/>
        </p:nvSpPr>
        <p:spPr>
          <a:xfrm>
            <a:off x="10456986" y="2665464"/>
            <a:ext cx="574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19</a:t>
            </a:r>
            <a:endParaRPr lang="en-IN" sz="2400" b="1" dirty="0">
              <a:solidFill>
                <a:srgbClr val="1F497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706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custData r:id="rId1"/>
    </p:custDataLst>
    <p:extLst>
      <p:ext uri="{BB962C8B-B14F-4D97-AF65-F5344CB8AC3E}">
        <p14:creationId xmlns:p14="http://schemas.microsoft.com/office/powerpoint/2010/main" val="3060261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DECA05-D746-BB67-6B20-7F5709FE399C}"/>
              </a:ext>
            </a:extLst>
          </p:cNvPr>
          <p:cNvGrpSpPr/>
          <p:nvPr/>
        </p:nvGrpSpPr>
        <p:grpSpPr>
          <a:xfrm>
            <a:off x="0" y="-12732"/>
            <a:ext cx="12192000" cy="1009692"/>
            <a:chOff x="0" y="-12732"/>
            <a:chExt cx="12192000" cy="10096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832B5A-46C7-30C2-5F07-10F129780CC2}"/>
                </a:ext>
              </a:extLst>
            </p:cNvPr>
            <p:cNvSpPr/>
            <p:nvPr/>
          </p:nvSpPr>
          <p:spPr>
            <a:xfrm>
              <a:off x="0" y="-11958"/>
              <a:ext cx="12120007" cy="933361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                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299696-5914-FB47-4526-151141EA1B29}"/>
                </a:ext>
              </a:extLst>
            </p:cNvPr>
            <p:cNvSpPr/>
            <p:nvPr/>
          </p:nvSpPr>
          <p:spPr>
            <a:xfrm rot="5400000">
              <a:off x="11689324" y="417952"/>
              <a:ext cx="933359" cy="7199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</a:t>
              </a:r>
              <a:endParaRPr lang="en-IN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4A191F-1A77-9E1D-3D1A-51F9DF4D7367}"/>
                </a:ext>
              </a:extLst>
            </p:cNvPr>
            <p:cNvSpPr/>
            <p:nvPr/>
          </p:nvSpPr>
          <p:spPr>
            <a:xfrm>
              <a:off x="0" y="912964"/>
              <a:ext cx="3774030" cy="8399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 </a:t>
              </a:r>
              <a:endParaRPr lang="en-IN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1457377A-3E33-3B12-9E5D-3C76B439417A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582423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3400" b="1" dirty="0">
                <a:solidFill>
                  <a:schemeClr val="bg1"/>
                </a:solidFill>
                <a:latin typeface="Biennale Black"/>
                <a:ea typeface="Lato" panose="020F0502020204030204" pitchFamily="34" charset="0"/>
                <a:cs typeface="Lato" panose="020F0502020204030204" pitchFamily="34" charset="0"/>
              </a:rPr>
              <a:t>GIFT City and IFSC</a:t>
            </a:r>
          </a:p>
        </p:txBody>
      </p:sp>
      <p:sp>
        <p:nvSpPr>
          <p:cNvPr id="11" name="Google Shape;637;g2b17bdb078a_0_74">
            <a:extLst>
              <a:ext uri="{FF2B5EF4-FFF2-40B4-BE49-F238E27FC236}">
                <a16:creationId xmlns:a16="http://schemas.microsoft.com/office/drawing/2014/main" id="{B85E49A0-51B4-C5C6-47B5-30EA8C320E73}"/>
              </a:ext>
            </a:extLst>
          </p:cNvPr>
          <p:cNvSpPr/>
          <p:nvPr/>
        </p:nvSpPr>
        <p:spPr>
          <a:xfrm>
            <a:off x="1122975" y="1896327"/>
            <a:ext cx="4129037" cy="4520140"/>
          </a:xfrm>
          <a:custGeom>
            <a:avLst/>
            <a:gdLst/>
            <a:ahLst/>
            <a:cxnLst/>
            <a:rect l="l" t="t" r="r" b="b"/>
            <a:pathLst>
              <a:path w="2767965" h="2672079" extrusionOk="0">
                <a:moveTo>
                  <a:pt x="237744" y="2260092"/>
                </a:moveTo>
                <a:lnTo>
                  <a:pt x="236855" y="2259584"/>
                </a:lnTo>
                <a:lnTo>
                  <a:pt x="235712" y="2258822"/>
                </a:lnTo>
                <a:lnTo>
                  <a:pt x="233426" y="2258060"/>
                </a:lnTo>
                <a:lnTo>
                  <a:pt x="231013" y="2257552"/>
                </a:lnTo>
                <a:lnTo>
                  <a:pt x="230632" y="2257552"/>
                </a:lnTo>
                <a:lnTo>
                  <a:pt x="230124" y="2258314"/>
                </a:lnTo>
                <a:lnTo>
                  <a:pt x="230632" y="2258822"/>
                </a:lnTo>
                <a:lnTo>
                  <a:pt x="230759" y="2259076"/>
                </a:lnTo>
                <a:lnTo>
                  <a:pt x="231267" y="2259584"/>
                </a:lnTo>
                <a:lnTo>
                  <a:pt x="231902" y="2259711"/>
                </a:lnTo>
                <a:lnTo>
                  <a:pt x="233045" y="2259584"/>
                </a:lnTo>
                <a:lnTo>
                  <a:pt x="234442" y="2259838"/>
                </a:lnTo>
                <a:lnTo>
                  <a:pt x="235458" y="2260092"/>
                </a:lnTo>
                <a:lnTo>
                  <a:pt x="235966" y="2260473"/>
                </a:lnTo>
                <a:lnTo>
                  <a:pt x="236855" y="2260600"/>
                </a:lnTo>
                <a:lnTo>
                  <a:pt x="237236" y="2260473"/>
                </a:lnTo>
                <a:lnTo>
                  <a:pt x="237744" y="2260092"/>
                </a:lnTo>
                <a:close/>
              </a:path>
              <a:path w="2767965" h="2672079" extrusionOk="0">
                <a:moveTo>
                  <a:pt x="257556" y="2313940"/>
                </a:moveTo>
                <a:lnTo>
                  <a:pt x="256921" y="2313940"/>
                </a:lnTo>
                <a:lnTo>
                  <a:pt x="256540" y="2314321"/>
                </a:lnTo>
                <a:lnTo>
                  <a:pt x="255905" y="2314575"/>
                </a:lnTo>
                <a:lnTo>
                  <a:pt x="255524" y="2314956"/>
                </a:lnTo>
                <a:lnTo>
                  <a:pt x="254635" y="2315083"/>
                </a:lnTo>
                <a:lnTo>
                  <a:pt x="254508" y="2315337"/>
                </a:lnTo>
                <a:lnTo>
                  <a:pt x="254635" y="2315972"/>
                </a:lnTo>
                <a:lnTo>
                  <a:pt x="255016" y="2316353"/>
                </a:lnTo>
                <a:lnTo>
                  <a:pt x="255270" y="2316861"/>
                </a:lnTo>
                <a:lnTo>
                  <a:pt x="255651" y="2316988"/>
                </a:lnTo>
                <a:lnTo>
                  <a:pt x="255778" y="2316861"/>
                </a:lnTo>
                <a:lnTo>
                  <a:pt x="256159" y="2316353"/>
                </a:lnTo>
                <a:lnTo>
                  <a:pt x="256540" y="2316226"/>
                </a:lnTo>
                <a:lnTo>
                  <a:pt x="256921" y="2315718"/>
                </a:lnTo>
                <a:lnTo>
                  <a:pt x="257048" y="2315083"/>
                </a:lnTo>
                <a:lnTo>
                  <a:pt x="257556" y="2314067"/>
                </a:lnTo>
                <a:lnTo>
                  <a:pt x="257556" y="2313940"/>
                </a:lnTo>
                <a:close/>
              </a:path>
              <a:path w="2767965" h="2672079" extrusionOk="0">
                <a:moveTo>
                  <a:pt x="269748" y="2338578"/>
                </a:moveTo>
                <a:lnTo>
                  <a:pt x="269113" y="2338324"/>
                </a:lnTo>
                <a:lnTo>
                  <a:pt x="268224" y="2338578"/>
                </a:lnTo>
                <a:lnTo>
                  <a:pt x="268224" y="2341372"/>
                </a:lnTo>
                <a:lnTo>
                  <a:pt x="268859" y="2341118"/>
                </a:lnTo>
                <a:lnTo>
                  <a:pt x="269367" y="2341118"/>
                </a:lnTo>
                <a:lnTo>
                  <a:pt x="269621" y="2340737"/>
                </a:lnTo>
                <a:lnTo>
                  <a:pt x="269748" y="2340102"/>
                </a:lnTo>
                <a:lnTo>
                  <a:pt x="269748" y="2338578"/>
                </a:lnTo>
                <a:close/>
              </a:path>
              <a:path w="2767965" h="2672079" extrusionOk="0">
                <a:moveTo>
                  <a:pt x="280416" y="2334260"/>
                </a:moveTo>
                <a:lnTo>
                  <a:pt x="279908" y="2333498"/>
                </a:lnTo>
                <a:lnTo>
                  <a:pt x="279908" y="2332863"/>
                </a:lnTo>
                <a:lnTo>
                  <a:pt x="279273" y="2332482"/>
                </a:lnTo>
                <a:lnTo>
                  <a:pt x="278130" y="2332482"/>
                </a:lnTo>
                <a:lnTo>
                  <a:pt x="277622" y="2332355"/>
                </a:lnTo>
                <a:lnTo>
                  <a:pt x="277241" y="2332228"/>
                </a:lnTo>
                <a:lnTo>
                  <a:pt x="276733" y="2332228"/>
                </a:lnTo>
                <a:lnTo>
                  <a:pt x="276352" y="2332355"/>
                </a:lnTo>
                <a:lnTo>
                  <a:pt x="275844" y="2332863"/>
                </a:lnTo>
                <a:lnTo>
                  <a:pt x="276352" y="2333371"/>
                </a:lnTo>
                <a:lnTo>
                  <a:pt x="276733" y="2333625"/>
                </a:lnTo>
                <a:lnTo>
                  <a:pt x="276733" y="2335276"/>
                </a:lnTo>
                <a:lnTo>
                  <a:pt x="277495" y="2335276"/>
                </a:lnTo>
                <a:lnTo>
                  <a:pt x="277876" y="2334895"/>
                </a:lnTo>
                <a:lnTo>
                  <a:pt x="278638" y="2334641"/>
                </a:lnTo>
                <a:lnTo>
                  <a:pt x="279273" y="2334514"/>
                </a:lnTo>
                <a:lnTo>
                  <a:pt x="280162" y="2334514"/>
                </a:lnTo>
                <a:lnTo>
                  <a:pt x="280416" y="2334387"/>
                </a:lnTo>
                <a:lnTo>
                  <a:pt x="280416" y="2334260"/>
                </a:lnTo>
                <a:close/>
              </a:path>
              <a:path w="2767965" h="2672079" extrusionOk="0">
                <a:moveTo>
                  <a:pt x="283464" y="2401697"/>
                </a:moveTo>
                <a:lnTo>
                  <a:pt x="282829" y="2399284"/>
                </a:lnTo>
                <a:lnTo>
                  <a:pt x="281051" y="2400554"/>
                </a:lnTo>
                <a:lnTo>
                  <a:pt x="279146" y="2402205"/>
                </a:lnTo>
                <a:lnTo>
                  <a:pt x="277749" y="2403221"/>
                </a:lnTo>
                <a:lnTo>
                  <a:pt x="276606" y="2404364"/>
                </a:lnTo>
                <a:lnTo>
                  <a:pt x="275336" y="2405380"/>
                </a:lnTo>
                <a:lnTo>
                  <a:pt x="274955" y="2405761"/>
                </a:lnTo>
                <a:lnTo>
                  <a:pt x="274320" y="2407031"/>
                </a:lnTo>
                <a:lnTo>
                  <a:pt x="274574" y="2407539"/>
                </a:lnTo>
                <a:lnTo>
                  <a:pt x="274574" y="2409952"/>
                </a:lnTo>
                <a:lnTo>
                  <a:pt x="275082" y="2409825"/>
                </a:lnTo>
                <a:lnTo>
                  <a:pt x="275971" y="2409444"/>
                </a:lnTo>
                <a:lnTo>
                  <a:pt x="277114" y="2409063"/>
                </a:lnTo>
                <a:lnTo>
                  <a:pt x="278384" y="2408555"/>
                </a:lnTo>
                <a:lnTo>
                  <a:pt x="280035" y="2407539"/>
                </a:lnTo>
                <a:lnTo>
                  <a:pt x="280797" y="2407285"/>
                </a:lnTo>
                <a:lnTo>
                  <a:pt x="281432" y="2406904"/>
                </a:lnTo>
                <a:lnTo>
                  <a:pt x="282194" y="2406523"/>
                </a:lnTo>
                <a:lnTo>
                  <a:pt x="283083" y="2405761"/>
                </a:lnTo>
                <a:lnTo>
                  <a:pt x="283464" y="2405126"/>
                </a:lnTo>
                <a:lnTo>
                  <a:pt x="283464" y="2401697"/>
                </a:lnTo>
                <a:close/>
              </a:path>
              <a:path w="2767965" h="2672079" extrusionOk="0">
                <a:moveTo>
                  <a:pt x="313563" y="2365756"/>
                </a:moveTo>
                <a:lnTo>
                  <a:pt x="313448" y="2362581"/>
                </a:lnTo>
                <a:lnTo>
                  <a:pt x="312547" y="2361438"/>
                </a:lnTo>
                <a:lnTo>
                  <a:pt x="311658" y="2361184"/>
                </a:lnTo>
                <a:lnTo>
                  <a:pt x="310388" y="2361184"/>
                </a:lnTo>
                <a:lnTo>
                  <a:pt x="310007" y="2361692"/>
                </a:lnTo>
                <a:lnTo>
                  <a:pt x="309575" y="2363343"/>
                </a:lnTo>
                <a:lnTo>
                  <a:pt x="309372" y="2363978"/>
                </a:lnTo>
                <a:lnTo>
                  <a:pt x="309626" y="2364867"/>
                </a:lnTo>
                <a:lnTo>
                  <a:pt x="309753" y="2365629"/>
                </a:lnTo>
                <a:lnTo>
                  <a:pt x="311912" y="2365629"/>
                </a:lnTo>
                <a:lnTo>
                  <a:pt x="313563" y="2365756"/>
                </a:lnTo>
                <a:close/>
              </a:path>
              <a:path w="2767965" h="2672079" extrusionOk="0">
                <a:moveTo>
                  <a:pt x="313944" y="2363343"/>
                </a:moveTo>
                <a:lnTo>
                  <a:pt x="313690" y="2362327"/>
                </a:lnTo>
                <a:lnTo>
                  <a:pt x="313639" y="2362860"/>
                </a:lnTo>
                <a:lnTo>
                  <a:pt x="313944" y="2363343"/>
                </a:lnTo>
                <a:close/>
              </a:path>
              <a:path w="2767965" h="2672079" extrusionOk="0">
                <a:moveTo>
                  <a:pt x="352044" y="2550414"/>
                </a:moveTo>
                <a:lnTo>
                  <a:pt x="351790" y="2549906"/>
                </a:lnTo>
                <a:lnTo>
                  <a:pt x="351536" y="2549271"/>
                </a:lnTo>
                <a:lnTo>
                  <a:pt x="351028" y="2549017"/>
                </a:lnTo>
                <a:lnTo>
                  <a:pt x="350647" y="2548636"/>
                </a:lnTo>
                <a:lnTo>
                  <a:pt x="348869" y="2549271"/>
                </a:lnTo>
                <a:lnTo>
                  <a:pt x="347472" y="2550033"/>
                </a:lnTo>
                <a:lnTo>
                  <a:pt x="347472" y="2551684"/>
                </a:lnTo>
                <a:lnTo>
                  <a:pt x="348488" y="2551684"/>
                </a:lnTo>
                <a:lnTo>
                  <a:pt x="348869" y="2551557"/>
                </a:lnTo>
                <a:lnTo>
                  <a:pt x="349123" y="2551303"/>
                </a:lnTo>
                <a:lnTo>
                  <a:pt x="350647" y="2551049"/>
                </a:lnTo>
                <a:lnTo>
                  <a:pt x="351790" y="2551176"/>
                </a:lnTo>
                <a:lnTo>
                  <a:pt x="351790" y="2550668"/>
                </a:lnTo>
                <a:lnTo>
                  <a:pt x="352044" y="2550414"/>
                </a:lnTo>
                <a:close/>
              </a:path>
              <a:path w="2767965" h="2672079" extrusionOk="0">
                <a:moveTo>
                  <a:pt x="406844" y="2400046"/>
                </a:moveTo>
                <a:lnTo>
                  <a:pt x="406527" y="2399284"/>
                </a:lnTo>
                <a:lnTo>
                  <a:pt x="406400" y="2399284"/>
                </a:lnTo>
                <a:lnTo>
                  <a:pt x="406273" y="2399411"/>
                </a:lnTo>
                <a:lnTo>
                  <a:pt x="405765" y="2400046"/>
                </a:lnTo>
                <a:lnTo>
                  <a:pt x="405511" y="2400681"/>
                </a:lnTo>
                <a:lnTo>
                  <a:pt x="405511" y="2403348"/>
                </a:lnTo>
                <a:lnTo>
                  <a:pt x="405638" y="2403602"/>
                </a:lnTo>
                <a:lnTo>
                  <a:pt x="405765" y="2404364"/>
                </a:lnTo>
                <a:lnTo>
                  <a:pt x="406273" y="2404872"/>
                </a:lnTo>
                <a:lnTo>
                  <a:pt x="406400" y="2405253"/>
                </a:lnTo>
                <a:lnTo>
                  <a:pt x="406527" y="2405380"/>
                </a:lnTo>
                <a:lnTo>
                  <a:pt x="406590" y="2402840"/>
                </a:lnTo>
                <a:lnTo>
                  <a:pt x="406844" y="2401316"/>
                </a:lnTo>
                <a:lnTo>
                  <a:pt x="406844" y="2400046"/>
                </a:lnTo>
                <a:close/>
              </a:path>
              <a:path w="2767965" h="2672079" extrusionOk="0">
                <a:moveTo>
                  <a:pt x="1621536" y="1612900"/>
                </a:moveTo>
                <a:lnTo>
                  <a:pt x="1618107" y="1612900"/>
                </a:lnTo>
                <a:lnTo>
                  <a:pt x="1615059" y="1625600"/>
                </a:lnTo>
                <a:lnTo>
                  <a:pt x="1620139" y="1625600"/>
                </a:lnTo>
                <a:lnTo>
                  <a:pt x="1621536" y="1612900"/>
                </a:lnTo>
                <a:close/>
              </a:path>
              <a:path w="2767965" h="2672079" extrusionOk="0">
                <a:moveTo>
                  <a:pt x="2200656" y="2349119"/>
                </a:moveTo>
                <a:lnTo>
                  <a:pt x="2200402" y="2346706"/>
                </a:lnTo>
                <a:lnTo>
                  <a:pt x="2200262" y="2344293"/>
                </a:lnTo>
                <a:lnTo>
                  <a:pt x="2199767" y="2342134"/>
                </a:lnTo>
                <a:lnTo>
                  <a:pt x="2198738" y="2338959"/>
                </a:lnTo>
                <a:lnTo>
                  <a:pt x="2198370" y="2338451"/>
                </a:lnTo>
                <a:lnTo>
                  <a:pt x="2198116" y="2338324"/>
                </a:lnTo>
                <a:lnTo>
                  <a:pt x="2197481" y="2338324"/>
                </a:lnTo>
                <a:lnTo>
                  <a:pt x="2196592" y="2338451"/>
                </a:lnTo>
                <a:lnTo>
                  <a:pt x="2195068" y="2339213"/>
                </a:lnTo>
                <a:lnTo>
                  <a:pt x="2192528" y="2340864"/>
                </a:lnTo>
                <a:lnTo>
                  <a:pt x="2190877" y="2342261"/>
                </a:lnTo>
                <a:lnTo>
                  <a:pt x="2187702" y="2343658"/>
                </a:lnTo>
                <a:lnTo>
                  <a:pt x="2182368" y="2350770"/>
                </a:lnTo>
                <a:lnTo>
                  <a:pt x="2182368" y="2353310"/>
                </a:lnTo>
                <a:lnTo>
                  <a:pt x="2183257" y="2358263"/>
                </a:lnTo>
                <a:lnTo>
                  <a:pt x="2183892" y="2362327"/>
                </a:lnTo>
                <a:lnTo>
                  <a:pt x="2186813" y="2364359"/>
                </a:lnTo>
                <a:lnTo>
                  <a:pt x="2188083" y="2365375"/>
                </a:lnTo>
                <a:lnTo>
                  <a:pt x="2191258" y="2366645"/>
                </a:lnTo>
                <a:lnTo>
                  <a:pt x="2192782" y="2367153"/>
                </a:lnTo>
                <a:lnTo>
                  <a:pt x="2194687" y="2367280"/>
                </a:lnTo>
                <a:lnTo>
                  <a:pt x="2196211" y="2367153"/>
                </a:lnTo>
                <a:lnTo>
                  <a:pt x="2197087" y="2367153"/>
                </a:lnTo>
                <a:lnTo>
                  <a:pt x="2199767" y="2365502"/>
                </a:lnTo>
                <a:lnTo>
                  <a:pt x="2200262" y="2363597"/>
                </a:lnTo>
                <a:lnTo>
                  <a:pt x="2200402" y="2362581"/>
                </a:lnTo>
                <a:lnTo>
                  <a:pt x="2200402" y="2358644"/>
                </a:lnTo>
                <a:lnTo>
                  <a:pt x="2200656" y="2353818"/>
                </a:lnTo>
                <a:lnTo>
                  <a:pt x="2200656" y="2349119"/>
                </a:lnTo>
                <a:close/>
              </a:path>
              <a:path w="2767965" h="2672079" extrusionOk="0">
                <a:moveTo>
                  <a:pt x="2220468" y="2279650"/>
                </a:moveTo>
                <a:lnTo>
                  <a:pt x="2220087" y="2275840"/>
                </a:lnTo>
                <a:lnTo>
                  <a:pt x="2219185" y="2276475"/>
                </a:lnTo>
                <a:lnTo>
                  <a:pt x="2218309" y="2277364"/>
                </a:lnTo>
                <a:lnTo>
                  <a:pt x="2215261" y="2278888"/>
                </a:lnTo>
                <a:lnTo>
                  <a:pt x="2214118" y="2278634"/>
                </a:lnTo>
                <a:lnTo>
                  <a:pt x="2212835" y="2278507"/>
                </a:lnTo>
                <a:lnTo>
                  <a:pt x="2211705" y="2278507"/>
                </a:lnTo>
                <a:lnTo>
                  <a:pt x="2211311" y="2278634"/>
                </a:lnTo>
                <a:lnTo>
                  <a:pt x="2211311" y="2279015"/>
                </a:lnTo>
                <a:lnTo>
                  <a:pt x="2211578" y="2280666"/>
                </a:lnTo>
                <a:lnTo>
                  <a:pt x="2211578" y="2282317"/>
                </a:lnTo>
                <a:lnTo>
                  <a:pt x="2211705" y="2282952"/>
                </a:lnTo>
                <a:lnTo>
                  <a:pt x="2211705" y="2283714"/>
                </a:lnTo>
                <a:lnTo>
                  <a:pt x="2212467" y="2284349"/>
                </a:lnTo>
                <a:lnTo>
                  <a:pt x="2213229" y="2284857"/>
                </a:lnTo>
                <a:lnTo>
                  <a:pt x="2214118" y="2284984"/>
                </a:lnTo>
                <a:lnTo>
                  <a:pt x="2215515" y="2284984"/>
                </a:lnTo>
                <a:lnTo>
                  <a:pt x="2217039" y="2284603"/>
                </a:lnTo>
                <a:lnTo>
                  <a:pt x="2218563" y="2283968"/>
                </a:lnTo>
                <a:lnTo>
                  <a:pt x="2218944" y="2282698"/>
                </a:lnTo>
                <a:lnTo>
                  <a:pt x="2219312" y="2281301"/>
                </a:lnTo>
                <a:lnTo>
                  <a:pt x="2220087" y="2280539"/>
                </a:lnTo>
                <a:lnTo>
                  <a:pt x="2220468" y="2279650"/>
                </a:lnTo>
                <a:close/>
              </a:path>
              <a:path w="2767965" h="2672079" extrusionOk="0">
                <a:moveTo>
                  <a:pt x="2225040" y="2476754"/>
                </a:moveTo>
                <a:lnTo>
                  <a:pt x="2224913" y="2475738"/>
                </a:lnTo>
                <a:lnTo>
                  <a:pt x="2224405" y="2474595"/>
                </a:lnTo>
                <a:lnTo>
                  <a:pt x="2223643" y="2472309"/>
                </a:lnTo>
                <a:lnTo>
                  <a:pt x="2223516" y="2471674"/>
                </a:lnTo>
                <a:lnTo>
                  <a:pt x="2223135" y="2471293"/>
                </a:lnTo>
                <a:lnTo>
                  <a:pt x="2222881" y="2470912"/>
                </a:lnTo>
                <a:lnTo>
                  <a:pt x="2222487" y="2471166"/>
                </a:lnTo>
                <a:lnTo>
                  <a:pt x="2221865" y="2472309"/>
                </a:lnTo>
                <a:lnTo>
                  <a:pt x="2221103" y="2473960"/>
                </a:lnTo>
                <a:lnTo>
                  <a:pt x="2219579" y="2475738"/>
                </a:lnTo>
                <a:lnTo>
                  <a:pt x="2219058" y="2476500"/>
                </a:lnTo>
                <a:lnTo>
                  <a:pt x="2218944" y="2477135"/>
                </a:lnTo>
                <a:lnTo>
                  <a:pt x="2219058" y="2478151"/>
                </a:lnTo>
                <a:lnTo>
                  <a:pt x="2219058" y="2479294"/>
                </a:lnTo>
                <a:lnTo>
                  <a:pt x="2219452" y="2481199"/>
                </a:lnTo>
                <a:lnTo>
                  <a:pt x="2219833" y="2481326"/>
                </a:lnTo>
                <a:lnTo>
                  <a:pt x="2220087" y="2481580"/>
                </a:lnTo>
                <a:lnTo>
                  <a:pt x="2225040" y="2477135"/>
                </a:lnTo>
                <a:lnTo>
                  <a:pt x="2225040" y="2476754"/>
                </a:lnTo>
                <a:close/>
              </a:path>
              <a:path w="2767965" h="2672079" extrusionOk="0">
                <a:moveTo>
                  <a:pt x="2225040" y="2257298"/>
                </a:moveTo>
                <a:lnTo>
                  <a:pt x="2223643" y="2258441"/>
                </a:lnTo>
                <a:lnTo>
                  <a:pt x="2221230" y="2259965"/>
                </a:lnTo>
                <a:lnTo>
                  <a:pt x="2219833" y="2260473"/>
                </a:lnTo>
                <a:lnTo>
                  <a:pt x="2218309" y="2260600"/>
                </a:lnTo>
                <a:lnTo>
                  <a:pt x="2217534" y="2260346"/>
                </a:lnTo>
                <a:lnTo>
                  <a:pt x="2217420" y="2259965"/>
                </a:lnTo>
                <a:lnTo>
                  <a:pt x="2217166" y="2258187"/>
                </a:lnTo>
                <a:lnTo>
                  <a:pt x="2217420" y="2256282"/>
                </a:lnTo>
                <a:lnTo>
                  <a:pt x="2218182" y="2254377"/>
                </a:lnTo>
                <a:lnTo>
                  <a:pt x="2218563" y="2252726"/>
                </a:lnTo>
                <a:lnTo>
                  <a:pt x="2219312" y="2250948"/>
                </a:lnTo>
                <a:lnTo>
                  <a:pt x="2219706" y="2249043"/>
                </a:lnTo>
                <a:lnTo>
                  <a:pt x="2220214" y="2247138"/>
                </a:lnTo>
                <a:lnTo>
                  <a:pt x="2220214" y="2244217"/>
                </a:lnTo>
                <a:lnTo>
                  <a:pt x="2219312" y="2242312"/>
                </a:lnTo>
                <a:lnTo>
                  <a:pt x="2218690" y="2241423"/>
                </a:lnTo>
                <a:lnTo>
                  <a:pt x="2218309" y="2239645"/>
                </a:lnTo>
                <a:lnTo>
                  <a:pt x="2218182" y="2237867"/>
                </a:lnTo>
                <a:lnTo>
                  <a:pt x="2218309" y="2236343"/>
                </a:lnTo>
                <a:lnTo>
                  <a:pt x="2218563" y="2234692"/>
                </a:lnTo>
                <a:lnTo>
                  <a:pt x="2218182" y="2232660"/>
                </a:lnTo>
                <a:lnTo>
                  <a:pt x="2217039" y="2232914"/>
                </a:lnTo>
                <a:lnTo>
                  <a:pt x="2215883" y="2232406"/>
                </a:lnTo>
                <a:lnTo>
                  <a:pt x="2215134" y="2231898"/>
                </a:lnTo>
                <a:lnTo>
                  <a:pt x="2214753" y="2231136"/>
                </a:lnTo>
                <a:lnTo>
                  <a:pt x="2214359" y="2230628"/>
                </a:lnTo>
                <a:lnTo>
                  <a:pt x="2213737" y="2230247"/>
                </a:lnTo>
                <a:lnTo>
                  <a:pt x="2213229" y="2230120"/>
                </a:lnTo>
                <a:lnTo>
                  <a:pt x="2212467" y="2230247"/>
                </a:lnTo>
                <a:lnTo>
                  <a:pt x="2211832" y="2230628"/>
                </a:lnTo>
                <a:lnTo>
                  <a:pt x="2211438" y="2231136"/>
                </a:lnTo>
                <a:lnTo>
                  <a:pt x="2211311" y="2232025"/>
                </a:lnTo>
                <a:lnTo>
                  <a:pt x="2210943" y="2233549"/>
                </a:lnTo>
                <a:lnTo>
                  <a:pt x="2210689" y="2235835"/>
                </a:lnTo>
                <a:lnTo>
                  <a:pt x="2210689" y="2240153"/>
                </a:lnTo>
                <a:lnTo>
                  <a:pt x="2210562" y="2243328"/>
                </a:lnTo>
                <a:lnTo>
                  <a:pt x="2209927" y="2246122"/>
                </a:lnTo>
                <a:lnTo>
                  <a:pt x="2209533" y="2249043"/>
                </a:lnTo>
                <a:lnTo>
                  <a:pt x="2209419" y="2251964"/>
                </a:lnTo>
                <a:lnTo>
                  <a:pt x="2209165" y="2255139"/>
                </a:lnTo>
                <a:lnTo>
                  <a:pt x="2209165" y="2257044"/>
                </a:lnTo>
                <a:lnTo>
                  <a:pt x="2209038" y="2258568"/>
                </a:lnTo>
                <a:lnTo>
                  <a:pt x="2208784" y="2258949"/>
                </a:lnTo>
                <a:lnTo>
                  <a:pt x="2208009" y="2258949"/>
                </a:lnTo>
                <a:lnTo>
                  <a:pt x="2206117" y="2257552"/>
                </a:lnTo>
                <a:lnTo>
                  <a:pt x="2204834" y="2256028"/>
                </a:lnTo>
                <a:lnTo>
                  <a:pt x="2203437" y="2253996"/>
                </a:lnTo>
                <a:lnTo>
                  <a:pt x="2203069" y="2253996"/>
                </a:lnTo>
                <a:lnTo>
                  <a:pt x="2202942" y="2253869"/>
                </a:lnTo>
                <a:lnTo>
                  <a:pt x="2202688" y="2253996"/>
                </a:lnTo>
                <a:lnTo>
                  <a:pt x="2202180" y="2256536"/>
                </a:lnTo>
                <a:lnTo>
                  <a:pt x="2203310" y="2259965"/>
                </a:lnTo>
                <a:lnTo>
                  <a:pt x="2204834" y="2262886"/>
                </a:lnTo>
                <a:lnTo>
                  <a:pt x="2206752" y="2264156"/>
                </a:lnTo>
                <a:lnTo>
                  <a:pt x="2208657" y="2265553"/>
                </a:lnTo>
                <a:lnTo>
                  <a:pt x="2209165" y="2267204"/>
                </a:lnTo>
                <a:lnTo>
                  <a:pt x="2209533" y="2269617"/>
                </a:lnTo>
                <a:lnTo>
                  <a:pt x="2209927" y="2270760"/>
                </a:lnTo>
                <a:lnTo>
                  <a:pt x="2210562" y="2271903"/>
                </a:lnTo>
                <a:lnTo>
                  <a:pt x="2210689" y="2272284"/>
                </a:lnTo>
                <a:lnTo>
                  <a:pt x="2211070" y="2272411"/>
                </a:lnTo>
                <a:lnTo>
                  <a:pt x="2211438" y="2272665"/>
                </a:lnTo>
                <a:lnTo>
                  <a:pt x="2211832" y="2272792"/>
                </a:lnTo>
                <a:lnTo>
                  <a:pt x="2212467" y="2272157"/>
                </a:lnTo>
                <a:lnTo>
                  <a:pt x="2213356" y="2270379"/>
                </a:lnTo>
                <a:lnTo>
                  <a:pt x="2213991" y="2269363"/>
                </a:lnTo>
                <a:lnTo>
                  <a:pt x="2214486" y="2268220"/>
                </a:lnTo>
                <a:lnTo>
                  <a:pt x="2215134" y="2267585"/>
                </a:lnTo>
                <a:lnTo>
                  <a:pt x="2215883" y="2267077"/>
                </a:lnTo>
                <a:lnTo>
                  <a:pt x="2216658" y="2267077"/>
                </a:lnTo>
                <a:lnTo>
                  <a:pt x="2217039" y="2267204"/>
                </a:lnTo>
                <a:lnTo>
                  <a:pt x="2218182" y="2268220"/>
                </a:lnTo>
                <a:lnTo>
                  <a:pt x="2218563" y="2269109"/>
                </a:lnTo>
                <a:lnTo>
                  <a:pt x="2218944" y="2270252"/>
                </a:lnTo>
                <a:lnTo>
                  <a:pt x="2219706" y="2271903"/>
                </a:lnTo>
                <a:lnTo>
                  <a:pt x="2220087" y="2272284"/>
                </a:lnTo>
                <a:lnTo>
                  <a:pt x="2220836" y="2272284"/>
                </a:lnTo>
                <a:lnTo>
                  <a:pt x="2220963" y="2272157"/>
                </a:lnTo>
                <a:lnTo>
                  <a:pt x="2221230" y="2271014"/>
                </a:lnTo>
                <a:lnTo>
                  <a:pt x="2221611" y="2269998"/>
                </a:lnTo>
                <a:lnTo>
                  <a:pt x="2222119" y="2266696"/>
                </a:lnTo>
                <a:lnTo>
                  <a:pt x="2224278" y="2260473"/>
                </a:lnTo>
                <a:lnTo>
                  <a:pt x="2225040" y="2257298"/>
                </a:lnTo>
                <a:close/>
              </a:path>
              <a:path w="2767965" h="2672079" extrusionOk="0">
                <a:moveTo>
                  <a:pt x="2234184" y="2221103"/>
                </a:moveTo>
                <a:lnTo>
                  <a:pt x="2231517" y="2221103"/>
                </a:lnTo>
                <a:lnTo>
                  <a:pt x="2229358" y="2221357"/>
                </a:lnTo>
                <a:lnTo>
                  <a:pt x="2226945" y="2221103"/>
                </a:lnTo>
                <a:lnTo>
                  <a:pt x="2224913" y="2220976"/>
                </a:lnTo>
                <a:lnTo>
                  <a:pt x="2224278" y="2222754"/>
                </a:lnTo>
                <a:lnTo>
                  <a:pt x="2223770" y="2224532"/>
                </a:lnTo>
                <a:lnTo>
                  <a:pt x="2224278" y="2226564"/>
                </a:lnTo>
                <a:lnTo>
                  <a:pt x="2224405" y="2228469"/>
                </a:lnTo>
                <a:lnTo>
                  <a:pt x="2223770" y="2230628"/>
                </a:lnTo>
                <a:lnTo>
                  <a:pt x="2223516" y="2232533"/>
                </a:lnTo>
                <a:lnTo>
                  <a:pt x="2220468" y="2238502"/>
                </a:lnTo>
                <a:lnTo>
                  <a:pt x="2221103" y="2239772"/>
                </a:lnTo>
                <a:lnTo>
                  <a:pt x="2221611" y="2240026"/>
                </a:lnTo>
                <a:lnTo>
                  <a:pt x="2222233" y="2240407"/>
                </a:lnTo>
                <a:lnTo>
                  <a:pt x="2222627" y="2240788"/>
                </a:lnTo>
                <a:lnTo>
                  <a:pt x="2223516" y="2240788"/>
                </a:lnTo>
                <a:lnTo>
                  <a:pt x="2224278" y="2240407"/>
                </a:lnTo>
                <a:lnTo>
                  <a:pt x="2224913" y="2239899"/>
                </a:lnTo>
                <a:lnTo>
                  <a:pt x="2227313" y="2235581"/>
                </a:lnTo>
                <a:lnTo>
                  <a:pt x="2228215" y="2233549"/>
                </a:lnTo>
                <a:lnTo>
                  <a:pt x="2229358" y="2231517"/>
                </a:lnTo>
                <a:lnTo>
                  <a:pt x="2230234" y="2229358"/>
                </a:lnTo>
                <a:lnTo>
                  <a:pt x="2231136" y="2227326"/>
                </a:lnTo>
                <a:lnTo>
                  <a:pt x="2231758" y="2225675"/>
                </a:lnTo>
                <a:lnTo>
                  <a:pt x="2232914" y="2224278"/>
                </a:lnTo>
                <a:lnTo>
                  <a:pt x="2233803" y="2222754"/>
                </a:lnTo>
                <a:lnTo>
                  <a:pt x="2234184" y="2221103"/>
                </a:lnTo>
                <a:close/>
              </a:path>
              <a:path w="2767965" h="2672079" extrusionOk="0">
                <a:moveTo>
                  <a:pt x="2246363" y="2155698"/>
                </a:moveTo>
                <a:lnTo>
                  <a:pt x="2244852" y="2144268"/>
                </a:lnTo>
                <a:lnTo>
                  <a:pt x="2244852" y="2142617"/>
                </a:lnTo>
                <a:lnTo>
                  <a:pt x="2244458" y="2141474"/>
                </a:lnTo>
                <a:lnTo>
                  <a:pt x="2243709" y="2140458"/>
                </a:lnTo>
                <a:lnTo>
                  <a:pt x="2239391" y="2137537"/>
                </a:lnTo>
                <a:lnTo>
                  <a:pt x="2238756" y="2136394"/>
                </a:lnTo>
                <a:lnTo>
                  <a:pt x="2238756" y="2135632"/>
                </a:lnTo>
                <a:lnTo>
                  <a:pt x="2239518" y="2134108"/>
                </a:lnTo>
                <a:lnTo>
                  <a:pt x="2243709" y="2131695"/>
                </a:lnTo>
                <a:lnTo>
                  <a:pt x="2245360" y="2130044"/>
                </a:lnTo>
                <a:lnTo>
                  <a:pt x="2245741" y="2129155"/>
                </a:lnTo>
                <a:lnTo>
                  <a:pt x="2245995" y="2127377"/>
                </a:lnTo>
                <a:lnTo>
                  <a:pt x="2245360" y="2123948"/>
                </a:lnTo>
                <a:lnTo>
                  <a:pt x="2244090" y="2121789"/>
                </a:lnTo>
                <a:lnTo>
                  <a:pt x="2242439" y="2120392"/>
                </a:lnTo>
                <a:lnTo>
                  <a:pt x="2240788" y="2122551"/>
                </a:lnTo>
                <a:lnTo>
                  <a:pt x="2239137" y="2123948"/>
                </a:lnTo>
                <a:lnTo>
                  <a:pt x="2237613" y="2125599"/>
                </a:lnTo>
                <a:lnTo>
                  <a:pt x="2234311" y="2128647"/>
                </a:lnTo>
                <a:lnTo>
                  <a:pt x="2232152" y="2131060"/>
                </a:lnTo>
                <a:lnTo>
                  <a:pt x="2231390" y="2132203"/>
                </a:lnTo>
                <a:lnTo>
                  <a:pt x="2230628" y="2134108"/>
                </a:lnTo>
                <a:lnTo>
                  <a:pt x="2230234" y="2136902"/>
                </a:lnTo>
                <a:lnTo>
                  <a:pt x="2230628" y="2138426"/>
                </a:lnTo>
                <a:lnTo>
                  <a:pt x="2232012" y="2141601"/>
                </a:lnTo>
                <a:lnTo>
                  <a:pt x="2232787" y="2145157"/>
                </a:lnTo>
                <a:lnTo>
                  <a:pt x="2232533" y="2146681"/>
                </a:lnTo>
                <a:lnTo>
                  <a:pt x="2232533" y="2147824"/>
                </a:lnTo>
                <a:lnTo>
                  <a:pt x="2230882" y="2153285"/>
                </a:lnTo>
                <a:lnTo>
                  <a:pt x="2229866" y="2155825"/>
                </a:lnTo>
                <a:lnTo>
                  <a:pt x="2228837" y="2160143"/>
                </a:lnTo>
                <a:lnTo>
                  <a:pt x="2228710" y="2168017"/>
                </a:lnTo>
                <a:lnTo>
                  <a:pt x="2228469" y="2170303"/>
                </a:lnTo>
                <a:lnTo>
                  <a:pt x="2227961" y="2172335"/>
                </a:lnTo>
                <a:lnTo>
                  <a:pt x="2226945" y="2174113"/>
                </a:lnTo>
                <a:lnTo>
                  <a:pt x="2223135" y="2178431"/>
                </a:lnTo>
                <a:lnTo>
                  <a:pt x="2221103" y="2180463"/>
                </a:lnTo>
                <a:lnTo>
                  <a:pt x="2220595" y="2181479"/>
                </a:lnTo>
                <a:lnTo>
                  <a:pt x="2219960" y="2183892"/>
                </a:lnTo>
                <a:lnTo>
                  <a:pt x="2220214" y="2185035"/>
                </a:lnTo>
                <a:lnTo>
                  <a:pt x="2220709" y="2186178"/>
                </a:lnTo>
                <a:lnTo>
                  <a:pt x="2221865" y="2187448"/>
                </a:lnTo>
                <a:lnTo>
                  <a:pt x="2225535" y="2189988"/>
                </a:lnTo>
                <a:lnTo>
                  <a:pt x="2225408" y="2191131"/>
                </a:lnTo>
                <a:lnTo>
                  <a:pt x="2225167" y="2191512"/>
                </a:lnTo>
                <a:lnTo>
                  <a:pt x="2224278" y="2192147"/>
                </a:lnTo>
                <a:lnTo>
                  <a:pt x="2222881" y="2192528"/>
                </a:lnTo>
                <a:lnTo>
                  <a:pt x="2220214" y="2193036"/>
                </a:lnTo>
                <a:lnTo>
                  <a:pt x="2218944" y="2193544"/>
                </a:lnTo>
                <a:lnTo>
                  <a:pt x="2217788" y="2194560"/>
                </a:lnTo>
                <a:lnTo>
                  <a:pt x="2217420" y="2195195"/>
                </a:lnTo>
                <a:lnTo>
                  <a:pt x="2217293" y="2196846"/>
                </a:lnTo>
                <a:lnTo>
                  <a:pt x="2217420" y="2197862"/>
                </a:lnTo>
                <a:lnTo>
                  <a:pt x="2218436" y="2201418"/>
                </a:lnTo>
                <a:lnTo>
                  <a:pt x="2218563" y="2202942"/>
                </a:lnTo>
                <a:lnTo>
                  <a:pt x="2218436" y="2204466"/>
                </a:lnTo>
                <a:lnTo>
                  <a:pt x="2218055" y="2205863"/>
                </a:lnTo>
                <a:lnTo>
                  <a:pt x="2217420" y="2207133"/>
                </a:lnTo>
                <a:lnTo>
                  <a:pt x="2217039" y="2208657"/>
                </a:lnTo>
                <a:lnTo>
                  <a:pt x="2215883" y="2211324"/>
                </a:lnTo>
                <a:lnTo>
                  <a:pt x="2215883" y="2214372"/>
                </a:lnTo>
                <a:lnTo>
                  <a:pt x="2216531" y="2215261"/>
                </a:lnTo>
                <a:lnTo>
                  <a:pt x="2216658" y="2215769"/>
                </a:lnTo>
                <a:lnTo>
                  <a:pt x="2217039" y="2216277"/>
                </a:lnTo>
                <a:lnTo>
                  <a:pt x="2217661" y="2216531"/>
                </a:lnTo>
                <a:lnTo>
                  <a:pt x="2218182" y="2217039"/>
                </a:lnTo>
                <a:lnTo>
                  <a:pt x="2218944" y="2217420"/>
                </a:lnTo>
                <a:lnTo>
                  <a:pt x="2220341" y="2217801"/>
                </a:lnTo>
                <a:lnTo>
                  <a:pt x="2225535" y="2217928"/>
                </a:lnTo>
                <a:lnTo>
                  <a:pt x="2229739" y="2217547"/>
                </a:lnTo>
                <a:lnTo>
                  <a:pt x="2228088" y="2211197"/>
                </a:lnTo>
                <a:lnTo>
                  <a:pt x="2227961" y="2210181"/>
                </a:lnTo>
                <a:lnTo>
                  <a:pt x="2228088" y="2208911"/>
                </a:lnTo>
                <a:lnTo>
                  <a:pt x="2229866" y="2207387"/>
                </a:lnTo>
                <a:lnTo>
                  <a:pt x="2232152" y="2207260"/>
                </a:lnTo>
                <a:lnTo>
                  <a:pt x="2233168" y="2207387"/>
                </a:lnTo>
                <a:lnTo>
                  <a:pt x="2234311" y="2207895"/>
                </a:lnTo>
                <a:lnTo>
                  <a:pt x="2236711" y="2208276"/>
                </a:lnTo>
                <a:lnTo>
                  <a:pt x="2237994" y="2208276"/>
                </a:lnTo>
                <a:lnTo>
                  <a:pt x="2239391" y="2207895"/>
                </a:lnTo>
                <a:lnTo>
                  <a:pt x="2240534" y="2207133"/>
                </a:lnTo>
                <a:lnTo>
                  <a:pt x="2241931" y="2205482"/>
                </a:lnTo>
                <a:lnTo>
                  <a:pt x="2242058" y="2201672"/>
                </a:lnTo>
                <a:lnTo>
                  <a:pt x="2241931" y="2200275"/>
                </a:lnTo>
                <a:lnTo>
                  <a:pt x="2239137" y="2190242"/>
                </a:lnTo>
                <a:lnTo>
                  <a:pt x="2240013" y="2187575"/>
                </a:lnTo>
                <a:lnTo>
                  <a:pt x="2241169" y="2183003"/>
                </a:lnTo>
                <a:lnTo>
                  <a:pt x="2241283" y="2179955"/>
                </a:lnTo>
                <a:lnTo>
                  <a:pt x="2240534" y="2177415"/>
                </a:lnTo>
                <a:lnTo>
                  <a:pt x="2239518" y="2176399"/>
                </a:lnTo>
                <a:lnTo>
                  <a:pt x="2238362" y="2174494"/>
                </a:lnTo>
                <a:lnTo>
                  <a:pt x="2236838" y="2173478"/>
                </a:lnTo>
                <a:lnTo>
                  <a:pt x="2234692" y="2171319"/>
                </a:lnTo>
                <a:lnTo>
                  <a:pt x="2234311" y="2170557"/>
                </a:lnTo>
                <a:lnTo>
                  <a:pt x="2234311" y="2169033"/>
                </a:lnTo>
                <a:lnTo>
                  <a:pt x="2235060" y="2166874"/>
                </a:lnTo>
                <a:lnTo>
                  <a:pt x="2236089" y="2164715"/>
                </a:lnTo>
                <a:lnTo>
                  <a:pt x="2236343" y="2163699"/>
                </a:lnTo>
                <a:lnTo>
                  <a:pt x="2236089" y="2162810"/>
                </a:lnTo>
                <a:lnTo>
                  <a:pt x="2236089" y="2161794"/>
                </a:lnTo>
                <a:lnTo>
                  <a:pt x="2235835" y="2160905"/>
                </a:lnTo>
                <a:lnTo>
                  <a:pt x="2235835" y="2160143"/>
                </a:lnTo>
                <a:lnTo>
                  <a:pt x="2236343" y="2158238"/>
                </a:lnTo>
                <a:lnTo>
                  <a:pt x="2237232" y="2157222"/>
                </a:lnTo>
                <a:lnTo>
                  <a:pt x="2237867" y="2156968"/>
                </a:lnTo>
                <a:lnTo>
                  <a:pt x="2240013" y="2156968"/>
                </a:lnTo>
                <a:lnTo>
                  <a:pt x="2243061" y="2157603"/>
                </a:lnTo>
                <a:lnTo>
                  <a:pt x="2244217" y="2157603"/>
                </a:lnTo>
                <a:lnTo>
                  <a:pt x="2244852" y="2157222"/>
                </a:lnTo>
                <a:lnTo>
                  <a:pt x="2245614" y="2157222"/>
                </a:lnTo>
                <a:lnTo>
                  <a:pt x="2245995" y="2156841"/>
                </a:lnTo>
                <a:lnTo>
                  <a:pt x="2246363" y="2155698"/>
                </a:lnTo>
                <a:close/>
              </a:path>
              <a:path w="2767965" h="2672079" extrusionOk="0">
                <a:moveTo>
                  <a:pt x="2260092" y="2553716"/>
                </a:moveTo>
                <a:lnTo>
                  <a:pt x="2259838" y="2553462"/>
                </a:lnTo>
                <a:lnTo>
                  <a:pt x="2258822" y="2552192"/>
                </a:lnTo>
                <a:lnTo>
                  <a:pt x="2257425" y="2550795"/>
                </a:lnTo>
                <a:lnTo>
                  <a:pt x="2256536" y="2549652"/>
                </a:lnTo>
                <a:lnTo>
                  <a:pt x="2255012" y="2547493"/>
                </a:lnTo>
                <a:lnTo>
                  <a:pt x="2254237" y="2546477"/>
                </a:lnTo>
                <a:lnTo>
                  <a:pt x="2253615" y="2545969"/>
                </a:lnTo>
                <a:lnTo>
                  <a:pt x="2253361" y="2545588"/>
                </a:lnTo>
                <a:lnTo>
                  <a:pt x="2252713" y="2545588"/>
                </a:lnTo>
                <a:lnTo>
                  <a:pt x="2252345" y="2545715"/>
                </a:lnTo>
                <a:lnTo>
                  <a:pt x="2251456" y="2546604"/>
                </a:lnTo>
                <a:lnTo>
                  <a:pt x="2250694" y="2548001"/>
                </a:lnTo>
                <a:lnTo>
                  <a:pt x="2250059" y="2549017"/>
                </a:lnTo>
                <a:lnTo>
                  <a:pt x="2249411" y="2550287"/>
                </a:lnTo>
                <a:lnTo>
                  <a:pt x="2249411" y="2552065"/>
                </a:lnTo>
                <a:lnTo>
                  <a:pt x="2250059" y="2552573"/>
                </a:lnTo>
                <a:lnTo>
                  <a:pt x="2250694" y="2552954"/>
                </a:lnTo>
                <a:lnTo>
                  <a:pt x="2251964" y="2553462"/>
                </a:lnTo>
                <a:lnTo>
                  <a:pt x="2253361" y="2554351"/>
                </a:lnTo>
                <a:lnTo>
                  <a:pt x="2254237" y="2554986"/>
                </a:lnTo>
                <a:lnTo>
                  <a:pt x="2254631" y="2555875"/>
                </a:lnTo>
                <a:lnTo>
                  <a:pt x="2255266" y="2556891"/>
                </a:lnTo>
                <a:lnTo>
                  <a:pt x="2255647" y="2557780"/>
                </a:lnTo>
                <a:lnTo>
                  <a:pt x="2257425" y="2556510"/>
                </a:lnTo>
                <a:lnTo>
                  <a:pt x="2258441" y="2555875"/>
                </a:lnTo>
                <a:lnTo>
                  <a:pt x="2259457" y="2555113"/>
                </a:lnTo>
                <a:lnTo>
                  <a:pt x="2259711" y="2554859"/>
                </a:lnTo>
                <a:lnTo>
                  <a:pt x="2260092" y="2553716"/>
                </a:lnTo>
                <a:close/>
              </a:path>
              <a:path w="2767965" h="2672079" extrusionOk="0">
                <a:moveTo>
                  <a:pt x="2287524" y="2580894"/>
                </a:moveTo>
                <a:lnTo>
                  <a:pt x="2284984" y="2576449"/>
                </a:lnTo>
                <a:lnTo>
                  <a:pt x="2283333" y="2574798"/>
                </a:lnTo>
                <a:lnTo>
                  <a:pt x="2282190" y="2573147"/>
                </a:lnTo>
                <a:lnTo>
                  <a:pt x="2281174" y="2573020"/>
                </a:lnTo>
                <a:lnTo>
                  <a:pt x="2279904" y="2573401"/>
                </a:lnTo>
                <a:lnTo>
                  <a:pt x="2278253" y="2573147"/>
                </a:lnTo>
                <a:lnTo>
                  <a:pt x="2276475" y="2573020"/>
                </a:lnTo>
                <a:lnTo>
                  <a:pt x="2275967" y="2573147"/>
                </a:lnTo>
                <a:lnTo>
                  <a:pt x="2275332" y="2573401"/>
                </a:lnTo>
                <a:lnTo>
                  <a:pt x="2275332" y="2573782"/>
                </a:lnTo>
                <a:lnTo>
                  <a:pt x="2275967" y="2574671"/>
                </a:lnTo>
                <a:lnTo>
                  <a:pt x="2279269" y="2577719"/>
                </a:lnTo>
                <a:lnTo>
                  <a:pt x="2279523" y="2578862"/>
                </a:lnTo>
                <a:lnTo>
                  <a:pt x="2279650" y="2580386"/>
                </a:lnTo>
                <a:lnTo>
                  <a:pt x="2279650" y="2580640"/>
                </a:lnTo>
                <a:lnTo>
                  <a:pt x="2280031" y="2580894"/>
                </a:lnTo>
                <a:lnTo>
                  <a:pt x="2281174" y="2580894"/>
                </a:lnTo>
                <a:lnTo>
                  <a:pt x="2282190" y="2580640"/>
                </a:lnTo>
                <a:lnTo>
                  <a:pt x="2283206" y="2580640"/>
                </a:lnTo>
                <a:lnTo>
                  <a:pt x="2284349" y="2581021"/>
                </a:lnTo>
                <a:lnTo>
                  <a:pt x="2285365" y="2581656"/>
                </a:lnTo>
                <a:lnTo>
                  <a:pt x="2286127" y="2582164"/>
                </a:lnTo>
                <a:lnTo>
                  <a:pt x="2286762" y="2582037"/>
                </a:lnTo>
                <a:lnTo>
                  <a:pt x="2287143" y="2581656"/>
                </a:lnTo>
                <a:lnTo>
                  <a:pt x="2287524" y="2580894"/>
                </a:lnTo>
                <a:close/>
              </a:path>
              <a:path w="2767965" h="2672079" extrusionOk="0">
                <a:moveTo>
                  <a:pt x="2293620" y="2554097"/>
                </a:moveTo>
                <a:lnTo>
                  <a:pt x="2293239" y="2553335"/>
                </a:lnTo>
                <a:lnTo>
                  <a:pt x="2293112" y="2553208"/>
                </a:lnTo>
                <a:lnTo>
                  <a:pt x="2292731" y="2553208"/>
                </a:lnTo>
                <a:lnTo>
                  <a:pt x="2291969" y="2553335"/>
                </a:lnTo>
                <a:lnTo>
                  <a:pt x="2291207" y="2553716"/>
                </a:lnTo>
                <a:lnTo>
                  <a:pt x="2290699" y="2554224"/>
                </a:lnTo>
                <a:lnTo>
                  <a:pt x="2290064" y="2554732"/>
                </a:lnTo>
                <a:lnTo>
                  <a:pt x="2289429" y="2556383"/>
                </a:lnTo>
                <a:lnTo>
                  <a:pt x="2287905" y="2557907"/>
                </a:lnTo>
                <a:lnTo>
                  <a:pt x="2287651" y="2558034"/>
                </a:lnTo>
                <a:lnTo>
                  <a:pt x="2287524" y="2558669"/>
                </a:lnTo>
                <a:lnTo>
                  <a:pt x="2287905" y="2560701"/>
                </a:lnTo>
                <a:lnTo>
                  <a:pt x="2288667" y="2561971"/>
                </a:lnTo>
                <a:lnTo>
                  <a:pt x="2289683" y="2563368"/>
                </a:lnTo>
                <a:lnTo>
                  <a:pt x="2290699" y="2564130"/>
                </a:lnTo>
                <a:lnTo>
                  <a:pt x="2291080" y="2565400"/>
                </a:lnTo>
                <a:lnTo>
                  <a:pt x="2291969" y="2565019"/>
                </a:lnTo>
                <a:lnTo>
                  <a:pt x="2292350" y="2564892"/>
                </a:lnTo>
                <a:lnTo>
                  <a:pt x="2292858" y="2564511"/>
                </a:lnTo>
                <a:lnTo>
                  <a:pt x="2293239" y="2564003"/>
                </a:lnTo>
                <a:lnTo>
                  <a:pt x="2293239" y="2563114"/>
                </a:lnTo>
                <a:lnTo>
                  <a:pt x="2293112" y="2562606"/>
                </a:lnTo>
                <a:lnTo>
                  <a:pt x="2292096" y="2561209"/>
                </a:lnTo>
                <a:lnTo>
                  <a:pt x="2291588" y="2559812"/>
                </a:lnTo>
                <a:lnTo>
                  <a:pt x="2291588" y="2558796"/>
                </a:lnTo>
                <a:lnTo>
                  <a:pt x="2291969" y="2558034"/>
                </a:lnTo>
                <a:lnTo>
                  <a:pt x="2292731" y="2557018"/>
                </a:lnTo>
                <a:lnTo>
                  <a:pt x="2293493" y="2555494"/>
                </a:lnTo>
                <a:lnTo>
                  <a:pt x="2293620" y="2554732"/>
                </a:lnTo>
                <a:lnTo>
                  <a:pt x="2293620" y="2554097"/>
                </a:lnTo>
                <a:close/>
              </a:path>
              <a:path w="2767965" h="2672079" extrusionOk="0">
                <a:moveTo>
                  <a:pt x="2299716" y="2574036"/>
                </a:moveTo>
                <a:lnTo>
                  <a:pt x="2299208" y="2572639"/>
                </a:lnTo>
                <a:lnTo>
                  <a:pt x="2298319" y="2571496"/>
                </a:lnTo>
                <a:lnTo>
                  <a:pt x="2297938" y="2571496"/>
                </a:lnTo>
                <a:lnTo>
                  <a:pt x="2297430" y="2571623"/>
                </a:lnTo>
                <a:lnTo>
                  <a:pt x="2297049" y="2572004"/>
                </a:lnTo>
                <a:lnTo>
                  <a:pt x="2296541" y="2572258"/>
                </a:lnTo>
                <a:lnTo>
                  <a:pt x="2296160" y="2572893"/>
                </a:lnTo>
                <a:lnTo>
                  <a:pt x="2295144" y="2573274"/>
                </a:lnTo>
                <a:lnTo>
                  <a:pt x="2294509" y="2573528"/>
                </a:lnTo>
                <a:lnTo>
                  <a:pt x="2293620" y="2573782"/>
                </a:lnTo>
                <a:lnTo>
                  <a:pt x="2293874" y="2574036"/>
                </a:lnTo>
                <a:lnTo>
                  <a:pt x="2294128" y="2574417"/>
                </a:lnTo>
                <a:lnTo>
                  <a:pt x="2294763" y="2575306"/>
                </a:lnTo>
                <a:lnTo>
                  <a:pt x="2295652" y="2576322"/>
                </a:lnTo>
                <a:lnTo>
                  <a:pt x="2296541" y="2576830"/>
                </a:lnTo>
                <a:lnTo>
                  <a:pt x="2297049" y="2577211"/>
                </a:lnTo>
                <a:lnTo>
                  <a:pt x="2297684" y="2577592"/>
                </a:lnTo>
                <a:lnTo>
                  <a:pt x="2298319" y="2577592"/>
                </a:lnTo>
                <a:lnTo>
                  <a:pt x="2299462" y="2576449"/>
                </a:lnTo>
                <a:lnTo>
                  <a:pt x="2299462" y="2575941"/>
                </a:lnTo>
                <a:lnTo>
                  <a:pt x="2299716" y="2575560"/>
                </a:lnTo>
                <a:lnTo>
                  <a:pt x="2299716" y="2574036"/>
                </a:lnTo>
                <a:close/>
              </a:path>
              <a:path w="2767965" h="2672079" extrusionOk="0">
                <a:moveTo>
                  <a:pt x="2313432" y="2622550"/>
                </a:moveTo>
                <a:lnTo>
                  <a:pt x="2313178" y="2621026"/>
                </a:lnTo>
                <a:lnTo>
                  <a:pt x="2312797" y="2619756"/>
                </a:lnTo>
                <a:lnTo>
                  <a:pt x="2312543" y="2619502"/>
                </a:lnTo>
                <a:lnTo>
                  <a:pt x="2312416" y="2619121"/>
                </a:lnTo>
                <a:lnTo>
                  <a:pt x="2312162" y="2618740"/>
                </a:lnTo>
                <a:lnTo>
                  <a:pt x="2311781" y="2618740"/>
                </a:lnTo>
                <a:lnTo>
                  <a:pt x="2311273" y="2619502"/>
                </a:lnTo>
                <a:lnTo>
                  <a:pt x="2310892" y="2620137"/>
                </a:lnTo>
                <a:lnTo>
                  <a:pt x="2310511" y="2621280"/>
                </a:lnTo>
                <a:lnTo>
                  <a:pt x="2309622" y="2622169"/>
                </a:lnTo>
                <a:lnTo>
                  <a:pt x="2308733" y="2622804"/>
                </a:lnTo>
                <a:lnTo>
                  <a:pt x="2307844" y="2623820"/>
                </a:lnTo>
                <a:lnTo>
                  <a:pt x="2306447" y="2624455"/>
                </a:lnTo>
                <a:lnTo>
                  <a:pt x="2305304" y="2625217"/>
                </a:lnTo>
                <a:lnTo>
                  <a:pt x="2304923" y="2625344"/>
                </a:lnTo>
                <a:lnTo>
                  <a:pt x="2304669" y="2626106"/>
                </a:lnTo>
                <a:lnTo>
                  <a:pt x="2304288" y="2626614"/>
                </a:lnTo>
                <a:lnTo>
                  <a:pt x="2304288" y="2629154"/>
                </a:lnTo>
                <a:lnTo>
                  <a:pt x="2304669" y="2630805"/>
                </a:lnTo>
                <a:lnTo>
                  <a:pt x="2304669" y="2632329"/>
                </a:lnTo>
                <a:lnTo>
                  <a:pt x="2305177" y="2633980"/>
                </a:lnTo>
                <a:lnTo>
                  <a:pt x="2308352" y="2631821"/>
                </a:lnTo>
                <a:lnTo>
                  <a:pt x="2309241" y="2630932"/>
                </a:lnTo>
                <a:lnTo>
                  <a:pt x="2310638" y="2629281"/>
                </a:lnTo>
                <a:lnTo>
                  <a:pt x="2312162" y="2627757"/>
                </a:lnTo>
                <a:lnTo>
                  <a:pt x="2313178" y="2627122"/>
                </a:lnTo>
                <a:lnTo>
                  <a:pt x="2313432" y="2625217"/>
                </a:lnTo>
                <a:lnTo>
                  <a:pt x="2313432" y="2622550"/>
                </a:lnTo>
                <a:close/>
              </a:path>
              <a:path w="2767965" h="2672079" extrusionOk="0">
                <a:moveTo>
                  <a:pt x="2331720" y="2655824"/>
                </a:moveTo>
                <a:lnTo>
                  <a:pt x="2331466" y="2653919"/>
                </a:lnTo>
                <a:lnTo>
                  <a:pt x="2331085" y="2652395"/>
                </a:lnTo>
                <a:lnTo>
                  <a:pt x="2330196" y="2650744"/>
                </a:lnTo>
                <a:lnTo>
                  <a:pt x="2329180" y="2649093"/>
                </a:lnTo>
                <a:lnTo>
                  <a:pt x="2328418" y="2647569"/>
                </a:lnTo>
                <a:lnTo>
                  <a:pt x="2327148" y="2644521"/>
                </a:lnTo>
                <a:lnTo>
                  <a:pt x="2326513" y="2642616"/>
                </a:lnTo>
                <a:lnTo>
                  <a:pt x="2326640" y="2640965"/>
                </a:lnTo>
                <a:lnTo>
                  <a:pt x="2327275" y="2638806"/>
                </a:lnTo>
                <a:lnTo>
                  <a:pt x="2327275" y="2637790"/>
                </a:lnTo>
                <a:lnTo>
                  <a:pt x="2327529" y="2636774"/>
                </a:lnTo>
                <a:lnTo>
                  <a:pt x="2327529" y="2636012"/>
                </a:lnTo>
                <a:lnTo>
                  <a:pt x="2327275" y="2635631"/>
                </a:lnTo>
                <a:lnTo>
                  <a:pt x="2326259" y="2635504"/>
                </a:lnTo>
                <a:lnTo>
                  <a:pt x="2324989" y="2635885"/>
                </a:lnTo>
                <a:lnTo>
                  <a:pt x="2323338" y="2636139"/>
                </a:lnTo>
                <a:lnTo>
                  <a:pt x="2321687" y="2637028"/>
                </a:lnTo>
                <a:lnTo>
                  <a:pt x="2317877" y="2638298"/>
                </a:lnTo>
                <a:lnTo>
                  <a:pt x="2315337" y="2639314"/>
                </a:lnTo>
                <a:lnTo>
                  <a:pt x="2308860" y="2644775"/>
                </a:lnTo>
                <a:lnTo>
                  <a:pt x="2308860" y="2647696"/>
                </a:lnTo>
                <a:lnTo>
                  <a:pt x="2309241" y="2649855"/>
                </a:lnTo>
                <a:lnTo>
                  <a:pt x="2309749" y="2651252"/>
                </a:lnTo>
                <a:lnTo>
                  <a:pt x="2310765" y="2652268"/>
                </a:lnTo>
                <a:lnTo>
                  <a:pt x="2311400" y="2653411"/>
                </a:lnTo>
                <a:lnTo>
                  <a:pt x="2312162" y="2654427"/>
                </a:lnTo>
                <a:lnTo>
                  <a:pt x="2314321" y="2656332"/>
                </a:lnTo>
                <a:lnTo>
                  <a:pt x="2316353" y="2658491"/>
                </a:lnTo>
                <a:lnTo>
                  <a:pt x="2316607" y="2658237"/>
                </a:lnTo>
                <a:lnTo>
                  <a:pt x="2316861" y="2658237"/>
                </a:lnTo>
                <a:lnTo>
                  <a:pt x="2316988" y="2658745"/>
                </a:lnTo>
                <a:lnTo>
                  <a:pt x="2317496" y="2659634"/>
                </a:lnTo>
                <a:lnTo>
                  <a:pt x="2317623" y="2660523"/>
                </a:lnTo>
                <a:lnTo>
                  <a:pt x="2319147" y="2662936"/>
                </a:lnTo>
                <a:lnTo>
                  <a:pt x="2320417" y="2666619"/>
                </a:lnTo>
                <a:lnTo>
                  <a:pt x="2321433" y="2668397"/>
                </a:lnTo>
                <a:lnTo>
                  <a:pt x="2322068" y="2670048"/>
                </a:lnTo>
                <a:lnTo>
                  <a:pt x="2322449" y="2670683"/>
                </a:lnTo>
                <a:lnTo>
                  <a:pt x="2323719" y="2671953"/>
                </a:lnTo>
                <a:lnTo>
                  <a:pt x="2324862" y="2672080"/>
                </a:lnTo>
                <a:lnTo>
                  <a:pt x="2325624" y="2672080"/>
                </a:lnTo>
                <a:lnTo>
                  <a:pt x="2326259" y="2671953"/>
                </a:lnTo>
                <a:lnTo>
                  <a:pt x="2327148" y="2671572"/>
                </a:lnTo>
                <a:lnTo>
                  <a:pt x="2327275" y="2671064"/>
                </a:lnTo>
                <a:lnTo>
                  <a:pt x="2327783" y="2670683"/>
                </a:lnTo>
                <a:lnTo>
                  <a:pt x="2327910" y="2670048"/>
                </a:lnTo>
                <a:lnTo>
                  <a:pt x="2327910" y="2666365"/>
                </a:lnTo>
                <a:lnTo>
                  <a:pt x="2327783" y="2664206"/>
                </a:lnTo>
                <a:lnTo>
                  <a:pt x="2328545" y="2662047"/>
                </a:lnTo>
                <a:lnTo>
                  <a:pt x="2329180" y="2661031"/>
                </a:lnTo>
                <a:lnTo>
                  <a:pt x="2330069" y="2659888"/>
                </a:lnTo>
                <a:lnTo>
                  <a:pt x="2331339" y="2657983"/>
                </a:lnTo>
                <a:lnTo>
                  <a:pt x="2331720" y="2656840"/>
                </a:lnTo>
                <a:lnTo>
                  <a:pt x="2331720" y="2655824"/>
                </a:lnTo>
                <a:close/>
              </a:path>
              <a:path w="2767965" h="2672079" extrusionOk="0">
                <a:moveTo>
                  <a:pt x="2767584" y="876300"/>
                </a:moveTo>
                <a:lnTo>
                  <a:pt x="2764917" y="876300"/>
                </a:lnTo>
                <a:lnTo>
                  <a:pt x="2763774" y="863600"/>
                </a:lnTo>
                <a:lnTo>
                  <a:pt x="2762377" y="863600"/>
                </a:lnTo>
                <a:lnTo>
                  <a:pt x="2765425" y="850900"/>
                </a:lnTo>
                <a:lnTo>
                  <a:pt x="2747899" y="850900"/>
                </a:lnTo>
                <a:lnTo>
                  <a:pt x="2743327" y="838200"/>
                </a:lnTo>
                <a:lnTo>
                  <a:pt x="2671318" y="838200"/>
                </a:lnTo>
                <a:lnTo>
                  <a:pt x="2670683" y="825500"/>
                </a:lnTo>
                <a:lnTo>
                  <a:pt x="2674747" y="825500"/>
                </a:lnTo>
                <a:lnTo>
                  <a:pt x="2676906" y="812800"/>
                </a:lnTo>
                <a:lnTo>
                  <a:pt x="2691003" y="812800"/>
                </a:lnTo>
                <a:lnTo>
                  <a:pt x="2691257" y="800100"/>
                </a:lnTo>
                <a:lnTo>
                  <a:pt x="2690241" y="800100"/>
                </a:lnTo>
                <a:lnTo>
                  <a:pt x="2688844" y="787400"/>
                </a:lnTo>
                <a:lnTo>
                  <a:pt x="2683637" y="787400"/>
                </a:lnTo>
                <a:lnTo>
                  <a:pt x="2682240" y="774700"/>
                </a:lnTo>
                <a:lnTo>
                  <a:pt x="2662936" y="774700"/>
                </a:lnTo>
                <a:lnTo>
                  <a:pt x="2661285" y="787400"/>
                </a:lnTo>
                <a:lnTo>
                  <a:pt x="2653792" y="787400"/>
                </a:lnTo>
                <a:lnTo>
                  <a:pt x="2652649" y="774700"/>
                </a:lnTo>
                <a:lnTo>
                  <a:pt x="2654808" y="774700"/>
                </a:lnTo>
                <a:lnTo>
                  <a:pt x="2656840" y="762000"/>
                </a:lnTo>
                <a:lnTo>
                  <a:pt x="2662047" y="762000"/>
                </a:lnTo>
                <a:lnTo>
                  <a:pt x="2658618" y="749300"/>
                </a:lnTo>
                <a:lnTo>
                  <a:pt x="2648077" y="749300"/>
                </a:lnTo>
                <a:lnTo>
                  <a:pt x="2646045" y="736600"/>
                </a:lnTo>
                <a:lnTo>
                  <a:pt x="2640203" y="736600"/>
                </a:lnTo>
                <a:lnTo>
                  <a:pt x="2637155" y="749300"/>
                </a:lnTo>
                <a:lnTo>
                  <a:pt x="2621661" y="749300"/>
                </a:lnTo>
                <a:lnTo>
                  <a:pt x="2609977" y="762000"/>
                </a:lnTo>
                <a:lnTo>
                  <a:pt x="2572512" y="762000"/>
                </a:lnTo>
                <a:lnTo>
                  <a:pt x="2569464" y="774700"/>
                </a:lnTo>
                <a:lnTo>
                  <a:pt x="2546985" y="774700"/>
                </a:lnTo>
                <a:lnTo>
                  <a:pt x="2540762" y="762000"/>
                </a:lnTo>
                <a:lnTo>
                  <a:pt x="2513965" y="762000"/>
                </a:lnTo>
                <a:lnTo>
                  <a:pt x="2512568" y="749300"/>
                </a:lnTo>
                <a:lnTo>
                  <a:pt x="2506345" y="749300"/>
                </a:lnTo>
                <a:lnTo>
                  <a:pt x="2503297" y="762000"/>
                </a:lnTo>
                <a:lnTo>
                  <a:pt x="2478151" y="762000"/>
                </a:lnTo>
                <a:lnTo>
                  <a:pt x="2473833" y="774700"/>
                </a:lnTo>
                <a:lnTo>
                  <a:pt x="2464308" y="774700"/>
                </a:lnTo>
                <a:lnTo>
                  <a:pt x="2463927" y="787400"/>
                </a:lnTo>
                <a:lnTo>
                  <a:pt x="2448687" y="787400"/>
                </a:lnTo>
                <a:lnTo>
                  <a:pt x="2447798" y="800100"/>
                </a:lnTo>
                <a:lnTo>
                  <a:pt x="2433193" y="800100"/>
                </a:lnTo>
                <a:lnTo>
                  <a:pt x="2430145" y="812800"/>
                </a:lnTo>
                <a:lnTo>
                  <a:pt x="2378329" y="812800"/>
                </a:lnTo>
                <a:lnTo>
                  <a:pt x="2377186" y="825500"/>
                </a:lnTo>
                <a:lnTo>
                  <a:pt x="2372868" y="825500"/>
                </a:lnTo>
                <a:lnTo>
                  <a:pt x="2371471" y="838200"/>
                </a:lnTo>
                <a:lnTo>
                  <a:pt x="2365121" y="838200"/>
                </a:lnTo>
                <a:lnTo>
                  <a:pt x="2361819" y="850900"/>
                </a:lnTo>
                <a:lnTo>
                  <a:pt x="2338324" y="850900"/>
                </a:lnTo>
                <a:lnTo>
                  <a:pt x="2334768" y="863600"/>
                </a:lnTo>
                <a:lnTo>
                  <a:pt x="2322449" y="863600"/>
                </a:lnTo>
                <a:lnTo>
                  <a:pt x="2322449" y="876300"/>
                </a:lnTo>
                <a:lnTo>
                  <a:pt x="2316988" y="876300"/>
                </a:lnTo>
                <a:lnTo>
                  <a:pt x="2315464" y="889000"/>
                </a:lnTo>
                <a:lnTo>
                  <a:pt x="2263394" y="889000"/>
                </a:lnTo>
                <a:lnTo>
                  <a:pt x="2259330" y="901700"/>
                </a:lnTo>
                <a:lnTo>
                  <a:pt x="2222233" y="901700"/>
                </a:lnTo>
                <a:lnTo>
                  <a:pt x="2222233" y="914400"/>
                </a:lnTo>
                <a:lnTo>
                  <a:pt x="2226945" y="914400"/>
                </a:lnTo>
                <a:lnTo>
                  <a:pt x="2229993" y="927100"/>
                </a:lnTo>
                <a:lnTo>
                  <a:pt x="2264791" y="927100"/>
                </a:lnTo>
                <a:lnTo>
                  <a:pt x="2265934" y="939800"/>
                </a:lnTo>
                <a:lnTo>
                  <a:pt x="2265045" y="939800"/>
                </a:lnTo>
                <a:lnTo>
                  <a:pt x="2263140" y="952500"/>
                </a:lnTo>
                <a:lnTo>
                  <a:pt x="2262632" y="952500"/>
                </a:lnTo>
                <a:lnTo>
                  <a:pt x="2264029" y="965200"/>
                </a:lnTo>
                <a:lnTo>
                  <a:pt x="2269236" y="965200"/>
                </a:lnTo>
                <a:lnTo>
                  <a:pt x="2269236" y="977900"/>
                </a:lnTo>
                <a:lnTo>
                  <a:pt x="2197227" y="977900"/>
                </a:lnTo>
                <a:lnTo>
                  <a:pt x="2196211" y="990600"/>
                </a:lnTo>
                <a:lnTo>
                  <a:pt x="2186038" y="990600"/>
                </a:lnTo>
                <a:lnTo>
                  <a:pt x="2182368" y="977900"/>
                </a:lnTo>
                <a:lnTo>
                  <a:pt x="2161032" y="977900"/>
                </a:lnTo>
                <a:lnTo>
                  <a:pt x="2155063" y="990600"/>
                </a:lnTo>
                <a:lnTo>
                  <a:pt x="2127377" y="990600"/>
                </a:lnTo>
                <a:lnTo>
                  <a:pt x="2125345" y="977900"/>
                </a:lnTo>
                <a:lnTo>
                  <a:pt x="2085340" y="977900"/>
                </a:lnTo>
                <a:lnTo>
                  <a:pt x="2084070" y="990600"/>
                </a:lnTo>
                <a:lnTo>
                  <a:pt x="2029079" y="990600"/>
                </a:lnTo>
                <a:lnTo>
                  <a:pt x="2023872" y="977900"/>
                </a:lnTo>
                <a:lnTo>
                  <a:pt x="1975358" y="977900"/>
                </a:lnTo>
                <a:lnTo>
                  <a:pt x="1973199" y="965200"/>
                </a:lnTo>
                <a:lnTo>
                  <a:pt x="1959737" y="965200"/>
                </a:lnTo>
                <a:lnTo>
                  <a:pt x="1958467" y="952500"/>
                </a:lnTo>
                <a:lnTo>
                  <a:pt x="1954276" y="952500"/>
                </a:lnTo>
                <a:lnTo>
                  <a:pt x="1956308" y="939800"/>
                </a:lnTo>
                <a:lnTo>
                  <a:pt x="1961769" y="939800"/>
                </a:lnTo>
                <a:lnTo>
                  <a:pt x="1960372" y="927100"/>
                </a:lnTo>
                <a:lnTo>
                  <a:pt x="1956943" y="927100"/>
                </a:lnTo>
                <a:lnTo>
                  <a:pt x="1956562" y="914400"/>
                </a:lnTo>
                <a:lnTo>
                  <a:pt x="1957070" y="914400"/>
                </a:lnTo>
                <a:lnTo>
                  <a:pt x="1957324" y="901700"/>
                </a:lnTo>
                <a:lnTo>
                  <a:pt x="1959102" y="901700"/>
                </a:lnTo>
                <a:lnTo>
                  <a:pt x="1959737" y="889000"/>
                </a:lnTo>
                <a:lnTo>
                  <a:pt x="1959102" y="889000"/>
                </a:lnTo>
                <a:lnTo>
                  <a:pt x="1958721" y="876300"/>
                </a:lnTo>
                <a:lnTo>
                  <a:pt x="1953768" y="876300"/>
                </a:lnTo>
                <a:lnTo>
                  <a:pt x="1948053" y="863600"/>
                </a:lnTo>
                <a:lnTo>
                  <a:pt x="1928749" y="863600"/>
                </a:lnTo>
                <a:lnTo>
                  <a:pt x="1926336" y="876300"/>
                </a:lnTo>
                <a:lnTo>
                  <a:pt x="1889760" y="876300"/>
                </a:lnTo>
                <a:lnTo>
                  <a:pt x="1888236" y="889000"/>
                </a:lnTo>
                <a:lnTo>
                  <a:pt x="1892554" y="889000"/>
                </a:lnTo>
                <a:lnTo>
                  <a:pt x="1892046" y="901700"/>
                </a:lnTo>
                <a:lnTo>
                  <a:pt x="1885950" y="901700"/>
                </a:lnTo>
                <a:lnTo>
                  <a:pt x="1883156" y="914400"/>
                </a:lnTo>
                <a:lnTo>
                  <a:pt x="1880362" y="914400"/>
                </a:lnTo>
                <a:lnTo>
                  <a:pt x="1880108" y="927100"/>
                </a:lnTo>
                <a:lnTo>
                  <a:pt x="1880362" y="927100"/>
                </a:lnTo>
                <a:lnTo>
                  <a:pt x="1880997" y="939800"/>
                </a:lnTo>
                <a:lnTo>
                  <a:pt x="1880108" y="939800"/>
                </a:lnTo>
                <a:lnTo>
                  <a:pt x="1879600" y="952500"/>
                </a:lnTo>
                <a:lnTo>
                  <a:pt x="1880997" y="952500"/>
                </a:lnTo>
                <a:lnTo>
                  <a:pt x="1881759" y="965200"/>
                </a:lnTo>
                <a:lnTo>
                  <a:pt x="1889252" y="965200"/>
                </a:lnTo>
                <a:lnTo>
                  <a:pt x="1890395" y="977900"/>
                </a:lnTo>
                <a:lnTo>
                  <a:pt x="1894078" y="977900"/>
                </a:lnTo>
                <a:lnTo>
                  <a:pt x="1895221" y="990600"/>
                </a:lnTo>
                <a:lnTo>
                  <a:pt x="1892046" y="990600"/>
                </a:lnTo>
                <a:lnTo>
                  <a:pt x="1889760" y="1003300"/>
                </a:lnTo>
                <a:lnTo>
                  <a:pt x="1888236" y="1003300"/>
                </a:lnTo>
                <a:lnTo>
                  <a:pt x="1888236" y="1016000"/>
                </a:lnTo>
                <a:lnTo>
                  <a:pt x="1790573" y="1016000"/>
                </a:lnTo>
                <a:lnTo>
                  <a:pt x="1789557" y="1003300"/>
                </a:lnTo>
                <a:lnTo>
                  <a:pt x="1775841" y="1003300"/>
                </a:lnTo>
                <a:lnTo>
                  <a:pt x="1773301" y="1016000"/>
                </a:lnTo>
                <a:lnTo>
                  <a:pt x="1747901" y="1016000"/>
                </a:lnTo>
                <a:lnTo>
                  <a:pt x="1744345" y="1003300"/>
                </a:lnTo>
                <a:lnTo>
                  <a:pt x="1694815" y="1003300"/>
                </a:lnTo>
                <a:lnTo>
                  <a:pt x="1693672" y="990600"/>
                </a:lnTo>
                <a:lnTo>
                  <a:pt x="1692275" y="990600"/>
                </a:lnTo>
                <a:lnTo>
                  <a:pt x="1689608" y="1003300"/>
                </a:lnTo>
                <a:lnTo>
                  <a:pt x="1665351" y="1003300"/>
                </a:lnTo>
                <a:lnTo>
                  <a:pt x="1664716" y="990600"/>
                </a:lnTo>
                <a:lnTo>
                  <a:pt x="1662176" y="990600"/>
                </a:lnTo>
                <a:lnTo>
                  <a:pt x="1661541" y="977900"/>
                </a:lnTo>
                <a:lnTo>
                  <a:pt x="1634998" y="977900"/>
                </a:lnTo>
                <a:lnTo>
                  <a:pt x="1630807" y="990600"/>
                </a:lnTo>
                <a:lnTo>
                  <a:pt x="1614297" y="990600"/>
                </a:lnTo>
                <a:lnTo>
                  <a:pt x="1613027" y="977900"/>
                </a:lnTo>
                <a:lnTo>
                  <a:pt x="1593342" y="977900"/>
                </a:lnTo>
                <a:lnTo>
                  <a:pt x="1591564" y="965200"/>
                </a:lnTo>
                <a:lnTo>
                  <a:pt x="1563878" y="965200"/>
                </a:lnTo>
                <a:lnTo>
                  <a:pt x="1563243" y="952500"/>
                </a:lnTo>
                <a:lnTo>
                  <a:pt x="1565275" y="952500"/>
                </a:lnTo>
                <a:lnTo>
                  <a:pt x="1565275" y="939800"/>
                </a:lnTo>
                <a:lnTo>
                  <a:pt x="1540510" y="939800"/>
                </a:lnTo>
                <a:lnTo>
                  <a:pt x="1537081" y="927100"/>
                </a:lnTo>
                <a:lnTo>
                  <a:pt x="1515872" y="927100"/>
                </a:lnTo>
                <a:lnTo>
                  <a:pt x="1512570" y="914400"/>
                </a:lnTo>
                <a:lnTo>
                  <a:pt x="1506347" y="914400"/>
                </a:lnTo>
                <a:lnTo>
                  <a:pt x="1506220" y="927100"/>
                </a:lnTo>
                <a:lnTo>
                  <a:pt x="1441069" y="927100"/>
                </a:lnTo>
                <a:lnTo>
                  <a:pt x="1440434" y="939800"/>
                </a:lnTo>
                <a:lnTo>
                  <a:pt x="1432814" y="939800"/>
                </a:lnTo>
                <a:lnTo>
                  <a:pt x="1430274" y="927100"/>
                </a:lnTo>
                <a:lnTo>
                  <a:pt x="1400302" y="927100"/>
                </a:lnTo>
                <a:lnTo>
                  <a:pt x="1399286" y="914400"/>
                </a:lnTo>
                <a:lnTo>
                  <a:pt x="1379982" y="914400"/>
                </a:lnTo>
                <a:lnTo>
                  <a:pt x="1379347" y="901700"/>
                </a:lnTo>
                <a:lnTo>
                  <a:pt x="1341247" y="901700"/>
                </a:lnTo>
                <a:lnTo>
                  <a:pt x="1334770" y="889000"/>
                </a:lnTo>
                <a:lnTo>
                  <a:pt x="1322324" y="889000"/>
                </a:lnTo>
                <a:lnTo>
                  <a:pt x="1317117" y="876300"/>
                </a:lnTo>
                <a:lnTo>
                  <a:pt x="1305814" y="876300"/>
                </a:lnTo>
                <a:lnTo>
                  <a:pt x="1305179" y="889000"/>
                </a:lnTo>
                <a:lnTo>
                  <a:pt x="1289939" y="889000"/>
                </a:lnTo>
                <a:lnTo>
                  <a:pt x="1286764" y="876300"/>
                </a:lnTo>
                <a:lnTo>
                  <a:pt x="1269873" y="876300"/>
                </a:lnTo>
                <a:lnTo>
                  <a:pt x="1261999" y="863600"/>
                </a:lnTo>
                <a:lnTo>
                  <a:pt x="1246124" y="863600"/>
                </a:lnTo>
                <a:lnTo>
                  <a:pt x="1244346" y="850900"/>
                </a:lnTo>
                <a:lnTo>
                  <a:pt x="1235329" y="850900"/>
                </a:lnTo>
                <a:lnTo>
                  <a:pt x="1233678" y="838200"/>
                </a:lnTo>
                <a:lnTo>
                  <a:pt x="1203960" y="838200"/>
                </a:lnTo>
                <a:lnTo>
                  <a:pt x="1200531" y="825500"/>
                </a:lnTo>
                <a:lnTo>
                  <a:pt x="1190625" y="825500"/>
                </a:lnTo>
                <a:lnTo>
                  <a:pt x="1178433" y="812800"/>
                </a:lnTo>
                <a:lnTo>
                  <a:pt x="1157351" y="812800"/>
                </a:lnTo>
                <a:lnTo>
                  <a:pt x="1126109" y="787400"/>
                </a:lnTo>
                <a:lnTo>
                  <a:pt x="1131443" y="787400"/>
                </a:lnTo>
                <a:lnTo>
                  <a:pt x="1132205" y="774700"/>
                </a:lnTo>
                <a:lnTo>
                  <a:pt x="1142492" y="774700"/>
                </a:lnTo>
                <a:lnTo>
                  <a:pt x="1143254" y="762000"/>
                </a:lnTo>
                <a:lnTo>
                  <a:pt x="1147318" y="762000"/>
                </a:lnTo>
                <a:lnTo>
                  <a:pt x="1147064" y="749300"/>
                </a:lnTo>
                <a:lnTo>
                  <a:pt x="1144397" y="749300"/>
                </a:lnTo>
                <a:lnTo>
                  <a:pt x="1145286" y="736600"/>
                </a:lnTo>
                <a:lnTo>
                  <a:pt x="1152271" y="736600"/>
                </a:lnTo>
                <a:lnTo>
                  <a:pt x="1154684" y="723900"/>
                </a:lnTo>
                <a:lnTo>
                  <a:pt x="1155954" y="723900"/>
                </a:lnTo>
                <a:lnTo>
                  <a:pt x="1155954" y="711200"/>
                </a:lnTo>
                <a:lnTo>
                  <a:pt x="1170178" y="711200"/>
                </a:lnTo>
                <a:lnTo>
                  <a:pt x="1171194" y="698500"/>
                </a:lnTo>
                <a:lnTo>
                  <a:pt x="1183894" y="698500"/>
                </a:lnTo>
                <a:lnTo>
                  <a:pt x="1185037" y="685800"/>
                </a:lnTo>
                <a:lnTo>
                  <a:pt x="1198118" y="685800"/>
                </a:lnTo>
                <a:lnTo>
                  <a:pt x="1198753" y="673100"/>
                </a:lnTo>
                <a:lnTo>
                  <a:pt x="1217803" y="673100"/>
                </a:lnTo>
                <a:lnTo>
                  <a:pt x="1216152" y="660400"/>
                </a:lnTo>
                <a:lnTo>
                  <a:pt x="1186815" y="660400"/>
                </a:lnTo>
                <a:lnTo>
                  <a:pt x="1184783" y="647700"/>
                </a:lnTo>
                <a:lnTo>
                  <a:pt x="1153668" y="647700"/>
                </a:lnTo>
                <a:lnTo>
                  <a:pt x="1151255" y="635000"/>
                </a:lnTo>
                <a:lnTo>
                  <a:pt x="1138682" y="635000"/>
                </a:lnTo>
                <a:lnTo>
                  <a:pt x="1138174" y="622300"/>
                </a:lnTo>
                <a:lnTo>
                  <a:pt x="1123569" y="622300"/>
                </a:lnTo>
                <a:lnTo>
                  <a:pt x="1121791" y="609600"/>
                </a:lnTo>
                <a:lnTo>
                  <a:pt x="1112647" y="609600"/>
                </a:lnTo>
                <a:lnTo>
                  <a:pt x="1111504" y="596900"/>
                </a:lnTo>
                <a:lnTo>
                  <a:pt x="1066292" y="596900"/>
                </a:lnTo>
                <a:lnTo>
                  <a:pt x="1062101" y="584200"/>
                </a:lnTo>
                <a:lnTo>
                  <a:pt x="1053211" y="584200"/>
                </a:lnTo>
                <a:lnTo>
                  <a:pt x="1049401" y="571500"/>
                </a:lnTo>
                <a:lnTo>
                  <a:pt x="1042162" y="571500"/>
                </a:lnTo>
                <a:lnTo>
                  <a:pt x="1040130" y="558800"/>
                </a:lnTo>
                <a:lnTo>
                  <a:pt x="1020826" y="558800"/>
                </a:lnTo>
                <a:lnTo>
                  <a:pt x="1019429" y="571500"/>
                </a:lnTo>
                <a:lnTo>
                  <a:pt x="1006602" y="571500"/>
                </a:lnTo>
                <a:lnTo>
                  <a:pt x="1005586" y="558800"/>
                </a:lnTo>
                <a:lnTo>
                  <a:pt x="1001395" y="558800"/>
                </a:lnTo>
                <a:lnTo>
                  <a:pt x="1000760" y="546100"/>
                </a:lnTo>
                <a:lnTo>
                  <a:pt x="1009269" y="546100"/>
                </a:lnTo>
                <a:lnTo>
                  <a:pt x="1009396" y="533400"/>
                </a:lnTo>
                <a:lnTo>
                  <a:pt x="997331" y="533400"/>
                </a:lnTo>
                <a:lnTo>
                  <a:pt x="996950" y="520700"/>
                </a:lnTo>
                <a:lnTo>
                  <a:pt x="999998" y="520700"/>
                </a:lnTo>
                <a:lnTo>
                  <a:pt x="1000125" y="508000"/>
                </a:lnTo>
                <a:lnTo>
                  <a:pt x="998601" y="508000"/>
                </a:lnTo>
                <a:lnTo>
                  <a:pt x="997331" y="495300"/>
                </a:lnTo>
                <a:lnTo>
                  <a:pt x="986282" y="495300"/>
                </a:lnTo>
                <a:lnTo>
                  <a:pt x="982472" y="482600"/>
                </a:lnTo>
                <a:lnTo>
                  <a:pt x="975487" y="482600"/>
                </a:lnTo>
                <a:lnTo>
                  <a:pt x="975233" y="469900"/>
                </a:lnTo>
                <a:lnTo>
                  <a:pt x="975487" y="457200"/>
                </a:lnTo>
                <a:lnTo>
                  <a:pt x="971677" y="457200"/>
                </a:lnTo>
                <a:lnTo>
                  <a:pt x="972058" y="444500"/>
                </a:lnTo>
                <a:lnTo>
                  <a:pt x="997331" y="444500"/>
                </a:lnTo>
                <a:lnTo>
                  <a:pt x="998347" y="431800"/>
                </a:lnTo>
                <a:lnTo>
                  <a:pt x="999998" y="431800"/>
                </a:lnTo>
                <a:lnTo>
                  <a:pt x="1000760" y="444500"/>
                </a:lnTo>
                <a:lnTo>
                  <a:pt x="1002538" y="444500"/>
                </a:lnTo>
                <a:lnTo>
                  <a:pt x="1003173" y="457200"/>
                </a:lnTo>
                <a:lnTo>
                  <a:pt x="1010793" y="457200"/>
                </a:lnTo>
                <a:lnTo>
                  <a:pt x="1012190" y="469900"/>
                </a:lnTo>
                <a:lnTo>
                  <a:pt x="1036320" y="469900"/>
                </a:lnTo>
                <a:lnTo>
                  <a:pt x="1037590" y="457200"/>
                </a:lnTo>
                <a:lnTo>
                  <a:pt x="1056259" y="457200"/>
                </a:lnTo>
                <a:lnTo>
                  <a:pt x="1060069" y="444500"/>
                </a:lnTo>
                <a:lnTo>
                  <a:pt x="1079500" y="444500"/>
                </a:lnTo>
                <a:lnTo>
                  <a:pt x="1078992" y="431800"/>
                </a:lnTo>
                <a:lnTo>
                  <a:pt x="1069467" y="431800"/>
                </a:lnTo>
                <a:lnTo>
                  <a:pt x="1067435" y="419100"/>
                </a:lnTo>
                <a:lnTo>
                  <a:pt x="1061720" y="419100"/>
                </a:lnTo>
                <a:lnTo>
                  <a:pt x="1060831" y="406400"/>
                </a:lnTo>
                <a:lnTo>
                  <a:pt x="1059307" y="406400"/>
                </a:lnTo>
                <a:lnTo>
                  <a:pt x="1059815" y="393700"/>
                </a:lnTo>
                <a:lnTo>
                  <a:pt x="1061085" y="393700"/>
                </a:lnTo>
                <a:lnTo>
                  <a:pt x="1060069" y="381000"/>
                </a:lnTo>
                <a:lnTo>
                  <a:pt x="1031113" y="381000"/>
                </a:lnTo>
                <a:lnTo>
                  <a:pt x="1026541" y="368300"/>
                </a:lnTo>
                <a:lnTo>
                  <a:pt x="1021715" y="368300"/>
                </a:lnTo>
                <a:lnTo>
                  <a:pt x="1021715" y="355600"/>
                </a:lnTo>
                <a:lnTo>
                  <a:pt x="1016635" y="355600"/>
                </a:lnTo>
                <a:lnTo>
                  <a:pt x="1016889" y="342900"/>
                </a:lnTo>
                <a:lnTo>
                  <a:pt x="1030478" y="342900"/>
                </a:lnTo>
                <a:lnTo>
                  <a:pt x="1029716" y="330200"/>
                </a:lnTo>
                <a:lnTo>
                  <a:pt x="1027684" y="330200"/>
                </a:lnTo>
                <a:lnTo>
                  <a:pt x="1019429" y="317500"/>
                </a:lnTo>
                <a:lnTo>
                  <a:pt x="1018286" y="317500"/>
                </a:lnTo>
                <a:lnTo>
                  <a:pt x="1019048" y="304800"/>
                </a:lnTo>
                <a:lnTo>
                  <a:pt x="1069086" y="304800"/>
                </a:lnTo>
                <a:lnTo>
                  <a:pt x="1070102" y="292100"/>
                </a:lnTo>
                <a:lnTo>
                  <a:pt x="1073658" y="292100"/>
                </a:lnTo>
                <a:lnTo>
                  <a:pt x="1077595" y="279400"/>
                </a:lnTo>
                <a:lnTo>
                  <a:pt x="1078992" y="279400"/>
                </a:lnTo>
                <a:lnTo>
                  <a:pt x="1078103" y="266700"/>
                </a:lnTo>
                <a:lnTo>
                  <a:pt x="1096391" y="266700"/>
                </a:lnTo>
                <a:lnTo>
                  <a:pt x="1097026" y="254000"/>
                </a:lnTo>
                <a:lnTo>
                  <a:pt x="1108456" y="254000"/>
                </a:lnTo>
                <a:lnTo>
                  <a:pt x="1109853" y="241300"/>
                </a:lnTo>
                <a:lnTo>
                  <a:pt x="1127125" y="241300"/>
                </a:lnTo>
                <a:lnTo>
                  <a:pt x="1128395" y="228600"/>
                </a:lnTo>
                <a:lnTo>
                  <a:pt x="1134618" y="228600"/>
                </a:lnTo>
                <a:lnTo>
                  <a:pt x="1137412" y="215900"/>
                </a:lnTo>
                <a:lnTo>
                  <a:pt x="1139190" y="215900"/>
                </a:lnTo>
                <a:lnTo>
                  <a:pt x="1139571" y="203200"/>
                </a:lnTo>
                <a:lnTo>
                  <a:pt x="1143635" y="203200"/>
                </a:lnTo>
                <a:lnTo>
                  <a:pt x="1144397" y="190500"/>
                </a:lnTo>
                <a:lnTo>
                  <a:pt x="1148461" y="190500"/>
                </a:lnTo>
                <a:lnTo>
                  <a:pt x="1148842" y="177800"/>
                </a:lnTo>
                <a:lnTo>
                  <a:pt x="1155319" y="177800"/>
                </a:lnTo>
                <a:lnTo>
                  <a:pt x="1156081" y="165100"/>
                </a:lnTo>
                <a:lnTo>
                  <a:pt x="1122299" y="165100"/>
                </a:lnTo>
                <a:lnTo>
                  <a:pt x="1120902" y="152400"/>
                </a:lnTo>
                <a:lnTo>
                  <a:pt x="1102487" y="152400"/>
                </a:lnTo>
                <a:lnTo>
                  <a:pt x="1099058" y="139700"/>
                </a:lnTo>
                <a:lnTo>
                  <a:pt x="1082929" y="139700"/>
                </a:lnTo>
                <a:lnTo>
                  <a:pt x="1080770" y="127000"/>
                </a:lnTo>
                <a:lnTo>
                  <a:pt x="1065022" y="127000"/>
                </a:lnTo>
                <a:lnTo>
                  <a:pt x="1059815" y="114300"/>
                </a:lnTo>
                <a:lnTo>
                  <a:pt x="1001395" y="114300"/>
                </a:lnTo>
                <a:lnTo>
                  <a:pt x="998728" y="127000"/>
                </a:lnTo>
                <a:lnTo>
                  <a:pt x="985266" y="127000"/>
                </a:lnTo>
                <a:lnTo>
                  <a:pt x="978916" y="139700"/>
                </a:lnTo>
                <a:lnTo>
                  <a:pt x="957199" y="139700"/>
                </a:lnTo>
                <a:lnTo>
                  <a:pt x="953516" y="152400"/>
                </a:lnTo>
                <a:lnTo>
                  <a:pt x="929386" y="152400"/>
                </a:lnTo>
                <a:lnTo>
                  <a:pt x="929005" y="165100"/>
                </a:lnTo>
                <a:lnTo>
                  <a:pt x="857504" y="165100"/>
                </a:lnTo>
                <a:lnTo>
                  <a:pt x="852297" y="152400"/>
                </a:lnTo>
                <a:lnTo>
                  <a:pt x="825500" y="152400"/>
                </a:lnTo>
                <a:lnTo>
                  <a:pt x="819277" y="139700"/>
                </a:lnTo>
                <a:lnTo>
                  <a:pt x="798830" y="139700"/>
                </a:lnTo>
                <a:lnTo>
                  <a:pt x="796798" y="127000"/>
                </a:lnTo>
                <a:lnTo>
                  <a:pt x="755396" y="127000"/>
                </a:lnTo>
                <a:lnTo>
                  <a:pt x="755396" y="114300"/>
                </a:lnTo>
                <a:lnTo>
                  <a:pt x="751586" y="114300"/>
                </a:lnTo>
                <a:lnTo>
                  <a:pt x="736092" y="101600"/>
                </a:lnTo>
                <a:lnTo>
                  <a:pt x="736854" y="101600"/>
                </a:lnTo>
                <a:lnTo>
                  <a:pt x="737870" y="88900"/>
                </a:lnTo>
                <a:lnTo>
                  <a:pt x="740537" y="88900"/>
                </a:lnTo>
                <a:lnTo>
                  <a:pt x="739902" y="76200"/>
                </a:lnTo>
                <a:lnTo>
                  <a:pt x="741299" y="76200"/>
                </a:lnTo>
                <a:lnTo>
                  <a:pt x="740918" y="63500"/>
                </a:lnTo>
                <a:lnTo>
                  <a:pt x="736473" y="63500"/>
                </a:lnTo>
                <a:lnTo>
                  <a:pt x="733552" y="50800"/>
                </a:lnTo>
                <a:lnTo>
                  <a:pt x="726313" y="50800"/>
                </a:lnTo>
                <a:lnTo>
                  <a:pt x="725424" y="38100"/>
                </a:lnTo>
                <a:lnTo>
                  <a:pt x="685292" y="38100"/>
                </a:lnTo>
                <a:lnTo>
                  <a:pt x="683895" y="25400"/>
                </a:lnTo>
                <a:lnTo>
                  <a:pt x="681609" y="25400"/>
                </a:lnTo>
                <a:lnTo>
                  <a:pt x="681101" y="12700"/>
                </a:lnTo>
                <a:lnTo>
                  <a:pt x="617093" y="12700"/>
                </a:lnTo>
                <a:lnTo>
                  <a:pt x="616966" y="0"/>
                </a:lnTo>
                <a:lnTo>
                  <a:pt x="611251" y="0"/>
                </a:lnTo>
                <a:lnTo>
                  <a:pt x="609727" y="12700"/>
                </a:lnTo>
                <a:lnTo>
                  <a:pt x="579120" y="12700"/>
                </a:lnTo>
                <a:lnTo>
                  <a:pt x="575564" y="25400"/>
                </a:lnTo>
                <a:lnTo>
                  <a:pt x="528955" y="25400"/>
                </a:lnTo>
                <a:lnTo>
                  <a:pt x="530479" y="38100"/>
                </a:lnTo>
                <a:lnTo>
                  <a:pt x="471805" y="38100"/>
                </a:lnTo>
                <a:lnTo>
                  <a:pt x="465455" y="50800"/>
                </a:lnTo>
                <a:lnTo>
                  <a:pt x="459613" y="50800"/>
                </a:lnTo>
                <a:lnTo>
                  <a:pt x="458343" y="63500"/>
                </a:lnTo>
                <a:lnTo>
                  <a:pt x="447294" y="63500"/>
                </a:lnTo>
                <a:lnTo>
                  <a:pt x="444881" y="76200"/>
                </a:lnTo>
                <a:lnTo>
                  <a:pt x="434467" y="76200"/>
                </a:lnTo>
                <a:lnTo>
                  <a:pt x="432689" y="88900"/>
                </a:lnTo>
                <a:lnTo>
                  <a:pt x="411353" y="88900"/>
                </a:lnTo>
                <a:lnTo>
                  <a:pt x="410591" y="101600"/>
                </a:lnTo>
                <a:lnTo>
                  <a:pt x="410718" y="101600"/>
                </a:lnTo>
                <a:lnTo>
                  <a:pt x="410972" y="114300"/>
                </a:lnTo>
                <a:lnTo>
                  <a:pt x="410718" y="114300"/>
                </a:lnTo>
                <a:lnTo>
                  <a:pt x="410972" y="127000"/>
                </a:lnTo>
                <a:lnTo>
                  <a:pt x="465582" y="127000"/>
                </a:lnTo>
                <a:lnTo>
                  <a:pt x="466852" y="139700"/>
                </a:lnTo>
                <a:lnTo>
                  <a:pt x="476504" y="139700"/>
                </a:lnTo>
                <a:lnTo>
                  <a:pt x="478028" y="152400"/>
                </a:lnTo>
                <a:lnTo>
                  <a:pt x="513207" y="152400"/>
                </a:lnTo>
                <a:lnTo>
                  <a:pt x="523494" y="165100"/>
                </a:lnTo>
                <a:lnTo>
                  <a:pt x="526669" y="165100"/>
                </a:lnTo>
                <a:lnTo>
                  <a:pt x="524891" y="177800"/>
                </a:lnTo>
                <a:lnTo>
                  <a:pt x="521843" y="177800"/>
                </a:lnTo>
                <a:lnTo>
                  <a:pt x="522097" y="190500"/>
                </a:lnTo>
                <a:lnTo>
                  <a:pt x="549402" y="190500"/>
                </a:lnTo>
                <a:lnTo>
                  <a:pt x="552577" y="203200"/>
                </a:lnTo>
                <a:lnTo>
                  <a:pt x="554990" y="203200"/>
                </a:lnTo>
                <a:lnTo>
                  <a:pt x="554228" y="215900"/>
                </a:lnTo>
                <a:lnTo>
                  <a:pt x="550418" y="215900"/>
                </a:lnTo>
                <a:lnTo>
                  <a:pt x="549402" y="228600"/>
                </a:lnTo>
                <a:lnTo>
                  <a:pt x="529463" y="228600"/>
                </a:lnTo>
                <a:lnTo>
                  <a:pt x="527685" y="241300"/>
                </a:lnTo>
                <a:lnTo>
                  <a:pt x="519303" y="241300"/>
                </a:lnTo>
                <a:lnTo>
                  <a:pt x="517906" y="254000"/>
                </a:lnTo>
                <a:lnTo>
                  <a:pt x="496570" y="254000"/>
                </a:lnTo>
                <a:lnTo>
                  <a:pt x="495300" y="266700"/>
                </a:lnTo>
                <a:lnTo>
                  <a:pt x="493395" y="266700"/>
                </a:lnTo>
                <a:lnTo>
                  <a:pt x="493395" y="279400"/>
                </a:lnTo>
                <a:lnTo>
                  <a:pt x="495173" y="279400"/>
                </a:lnTo>
                <a:lnTo>
                  <a:pt x="496824" y="292100"/>
                </a:lnTo>
                <a:lnTo>
                  <a:pt x="500380" y="292100"/>
                </a:lnTo>
                <a:lnTo>
                  <a:pt x="501142" y="304800"/>
                </a:lnTo>
                <a:lnTo>
                  <a:pt x="504190" y="304800"/>
                </a:lnTo>
                <a:lnTo>
                  <a:pt x="504952" y="317500"/>
                </a:lnTo>
                <a:lnTo>
                  <a:pt x="510032" y="317500"/>
                </a:lnTo>
                <a:lnTo>
                  <a:pt x="510413" y="330200"/>
                </a:lnTo>
                <a:lnTo>
                  <a:pt x="510032" y="330200"/>
                </a:lnTo>
                <a:lnTo>
                  <a:pt x="509270" y="342900"/>
                </a:lnTo>
                <a:lnTo>
                  <a:pt x="510286" y="342900"/>
                </a:lnTo>
                <a:lnTo>
                  <a:pt x="512064" y="355600"/>
                </a:lnTo>
                <a:lnTo>
                  <a:pt x="514223" y="355600"/>
                </a:lnTo>
                <a:lnTo>
                  <a:pt x="513842" y="368300"/>
                </a:lnTo>
                <a:lnTo>
                  <a:pt x="510667" y="368300"/>
                </a:lnTo>
                <a:lnTo>
                  <a:pt x="511048" y="381000"/>
                </a:lnTo>
                <a:lnTo>
                  <a:pt x="515239" y="381000"/>
                </a:lnTo>
                <a:lnTo>
                  <a:pt x="515112" y="393700"/>
                </a:lnTo>
                <a:lnTo>
                  <a:pt x="529717" y="393700"/>
                </a:lnTo>
                <a:lnTo>
                  <a:pt x="534289" y="406400"/>
                </a:lnTo>
                <a:lnTo>
                  <a:pt x="555879" y="406400"/>
                </a:lnTo>
                <a:lnTo>
                  <a:pt x="559435" y="419100"/>
                </a:lnTo>
                <a:lnTo>
                  <a:pt x="577977" y="419100"/>
                </a:lnTo>
                <a:lnTo>
                  <a:pt x="580517" y="431800"/>
                </a:lnTo>
                <a:lnTo>
                  <a:pt x="597789" y="431800"/>
                </a:lnTo>
                <a:lnTo>
                  <a:pt x="601853" y="419100"/>
                </a:lnTo>
                <a:lnTo>
                  <a:pt x="611505" y="419100"/>
                </a:lnTo>
                <a:lnTo>
                  <a:pt x="611505" y="431800"/>
                </a:lnTo>
                <a:lnTo>
                  <a:pt x="611886" y="431800"/>
                </a:lnTo>
                <a:lnTo>
                  <a:pt x="613283" y="444500"/>
                </a:lnTo>
                <a:lnTo>
                  <a:pt x="614172" y="444500"/>
                </a:lnTo>
                <a:lnTo>
                  <a:pt x="614680" y="457200"/>
                </a:lnTo>
                <a:lnTo>
                  <a:pt x="663702" y="457200"/>
                </a:lnTo>
                <a:lnTo>
                  <a:pt x="668020" y="469900"/>
                </a:lnTo>
                <a:lnTo>
                  <a:pt x="676021" y="469900"/>
                </a:lnTo>
                <a:lnTo>
                  <a:pt x="682244" y="482600"/>
                </a:lnTo>
                <a:lnTo>
                  <a:pt x="675640" y="482600"/>
                </a:lnTo>
                <a:lnTo>
                  <a:pt x="668528" y="495300"/>
                </a:lnTo>
                <a:lnTo>
                  <a:pt x="633603" y="495300"/>
                </a:lnTo>
                <a:lnTo>
                  <a:pt x="631952" y="508000"/>
                </a:lnTo>
                <a:lnTo>
                  <a:pt x="614934" y="508000"/>
                </a:lnTo>
                <a:lnTo>
                  <a:pt x="608457" y="520700"/>
                </a:lnTo>
                <a:lnTo>
                  <a:pt x="601091" y="520700"/>
                </a:lnTo>
                <a:lnTo>
                  <a:pt x="601218" y="533400"/>
                </a:lnTo>
                <a:lnTo>
                  <a:pt x="604139" y="533400"/>
                </a:lnTo>
                <a:lnTo>
                  <a:pt x="605028" y="546100"/>
                </a:lnTo>
                <a:lnTo>
                  <a:pt x="606552" y="546100"/>
                </a:lnTo>
                <a:lnTo>
                  <a:pt x="606044" y="558800"/>
                </a:lnTo>
                <a:lnTo>
                  <a:pt x="602234" y="558800"/>
                </a:lnTo>
                <a:lnTo>
                  <a:pt x="599313" y="571500"/>
                </a:lnTo>
                <a:lnTo>
                  <a:pt x="597408" y="571500"/>
                </a:lnTo>
                <a:lnTo>
                  <a:pt x="597408" y="584200"/>
                </a:lnTo>
                <a:lnTo>
                  <a:pt x="614299" y="584200"/>
                </a:lnTo>
                <a:lnTo>
                  <a:pt x="614172" y="596900"/>
                </a:lnTo>
                <a:lnTo>
                  <a:pt x="593852" y="596900"/>
                </a:lnTo>
                <a:lnTo>
                  <a:pt x="591185" y="609600"/>
                </a:lnTo>
                <a:lnTo>
                  <a:pt x="581025" y="609600"/>
                </a:lnTo>
                <a:lnTo>
                  <a:pt x="579120" y="622300"/>
                </a:lnTo>
                <a:lnTo>
                  <a:pt x="568960" y="622300"/>
                </a:lnTo>
                <a:lnTo>
                  <a:pt x="567055" y="635000"/>
                </a:lnTo>
                <a:lnTo>
                  <a:pt x="551434" y="635000"/>
                </a:lnTo>
                <a:lnTo>
                  <a:pt x="550672" y="647700"/>
                </a:lnTo>
                <a:lnTo>
                  <a:pt x="536956" y="647700"/>
                </a:lnTo>
                <a:lnTo>
                  <a:pt x="541528" y="660400"/>
                </a:lnTo>
                <a:lnTo>
                  <a:pt x="543433" y="660400"/>
                </a:lnTo>
                <a:lnTo>
                  <a:pt x="544957" y="673100"/>
                </a:lnTo>
                <a:lnTo>
                  <a:pt x="540512" y="673100"/>
                </a:lnTo>
                <a:lnTo>
                  <a:pt x="537972" y="685800"/>
                </a:lnTo>
                <a:lnTo>
                  <a:pt x="496951" y="685800"/>
                </a:lnTo>
                <a:lnTo>
                  <a:pt x="495173" y="698500"/>
                </a:lnTo>
                <a:lnTo>
                  <a:pt x="490474" y="698500"/>
                </a:lnTo>
                <a:lnTo>
                  <a:pt x="488950" y="711200"/>
                </a:lnTo>
                <a:lnTo>
                  <a:pt x="487299" y="711200"/>
                </a:lnTo>
                <a:lnTo>
                  <a:pt x="486537" y="723900"/>
                </a:lnTo>
                <a:lnTo>
                  <a:pt x="484505" y="723900"/>
                </a:lnTo>
                <a:lnTo>
                  <a:pt x="483743" y="736600"/>
                </a:lnTo>
                <a:lnTo>
                  <a:pt x="477012" y="736600"/>
                </a:lnTo>
                <a:lnTo>
                  <a:pt x="475234" y="749300"/>
                </a:lnTo>
                <a:lnTo>
                  <a:pt x="467487" y="749300"/>
                </a:lnTo>
                <a:lnTo>
                  <a:pt x="462661" y="762000"/>
                </a:lnTo>
                <a:lnTo>
                  <a:pt x="458724" y="762000"/>
                </a:lnTo>
                <a:lnTo>
                  <a:pt x="456946" y="774700"/>
                </a:lnTo>
                <a:lnTo>
                  <a:pt x="449580" y="774700"/>
                </a:lnTo>
                <a:lnTo>
                  <a:pt x="447294" y="787400"/>
                </a:lnTo>
                <a:lnTo>
                  <a:pt x="416179" y="787400"/>
                </a:lnTo>
                <a:lnTo>
                  <a:pt x="412623" y="800100"/>
                </a:lnTo>
                <a:lnTo>
                  <a:pt x="398526" y="800100"/>
                </a:lnTo>
                <a:lnTo>
                  <a:pt x="396494" y="812800"/>
                </a:lnTo>
                <a:lnTo>
                  <a:pt x="392430" y="812800"/>
                </a:lnTo>
                <a:lnTo>
                  <a:pt x="390652" y="825500"/>
                </a:lnTo>
                <a:lnTo>
                  <a:pt x="385826" y="825500"/>
                </a:lnTo>
                <a:lnTo>
                  <a:pt x="383667" y="838200"/>
                </a:lnTo>
                <a:lnTo>
                  <a:pt x="373761" y="838200"/>
                </a:lnTo>
                <a:lnTo>
                  <a:pt x="369189" y="850900"/>
                </a:lnTo>
                <a:lnTo>
                  <a:pt x="359664" y="850900"/>
                </a:lnTo>
                <a:lnTo>
                  <a:pt x="355854" y="863600"/>
                </a:lnTo>
                <a:lnTo>
                  <a:pt x="349631" y="863600"/>
                </a:lnTo>
                <a:lnTo>
                  <a:pt x="349123" y="876300"/>
                </a:lnTo>
                <a:lnTo>
                  <a:pt x="336423" y="876300"/>
                </a:lnTo>
                <a:lnTo>
                  <a:pt x="333375" y="889000"/>
                </a:lnTo>
                <a:lnTo>
                  <a:pt x="273558" y="889000"/>
                </a:lnTo>
                <a:lnTo>
                  <a:pt x="270129" y="901700"/>
                </a:lnTo>
                <a:lnTo>
                  <a:pt x="242570" y="901700"/>
                </a:lnTo>
                <a:lnTo>
                  <a:pt x="239522" y="889000"/>
                </a:lnTo>
                <a:lnTo>
                  <a:pt x="232283" y="889000"/>
                </a:lnTo>
                <a:lnTo>
                  <a:pt x="227838" y="876300"/>
                </a:lnTo>
                <a:lnTo>
                  <a:pt x="196342" y="876300"/>
                </a:lnTo>
                <a:lnTo>
                  <a:pt x="190754" y="889000"/>
                </a:lnTo>
                <a:lnTo>
                  <a:pt x="181483" y="889000"/>
                </a:lnTo>
                <a:lnTo>
                  <a:pt x="179197" y="901700"/>
                </a:lnTo>
                <a:lnTo>
                  <a:pt x="175006" y="901700"/>
                </a:lnTo>
                <a:lnTo>
                  <a:pt x="172974" y="914400"/>
                </a:lnTo>
                <a:lnTo>
                  <a:pt x="168148" y="914400"/>
                </a:lnTo>
                <a:lnTo>
                  <a:pt x="165989" y="927100"/>
                </a:lnTo>
                <a:lnTo>
                  <a:pt x="155194" y="927100"/>
                </a:lnTo>
                <a:lnTo>
                  <a:pt x="152146" y="939800"/>
                </a:lnTo>
                <a:lnTo>
                  <a:pt x="138430" y="939800"/>
                </a:lnTo>
                <a:lnTo>
                  <a:pt x="136271" y="952500"/>
                </a:lnTo>
                <a:lnTo>
                  <a:pt x="131064" y="952500"/>
                </a:lnTo>
                <a:lnTo>
                  <a:pt x="129794" y="965200"/>
                </a:lnTo>
                <a:lnTo>
                  <a:pt x="126746" y="965200"/>
                </a:lnTo>
                <a:lnTo>
                  <a:pt x="125984" y="977900"/>
                </a:lnTo>
                <a:lnTo>
                  <a:pt x="124841" y="977900"/>
                </a:lnTo>
                <a:lnTo>
                  <a:pt x="124968" y="990600"/>
                </a:lnTo>
                <a:lnTo>
                  <a:pt x="142240" y="990600"/>
                </a:lnTo>
                <a:lnTo>
                  <a:pt x="147701" y="1003300"/>
                </a:lnTo>
                <a:lnTo>
                  <a:pt x="187706" y="1003300"/>
                </a:lnTo>
                <a:lnTo>
                  <a:pt x="188341" y="1016000"/>
                </a:lnTo>
                <a:lnTo>
                  <a:pt x="189738" y="1016000"/>
                </a:lnTo>
                <a:lnTo>
                  <a:pt x="189484" y="1028700"/>
                </a:lnTo>
                <a:lnTo>
                  <a:pt x="186436" y="1028700"/>
                </a:lnTo>
                <a:lnTo>
                  <a:pt x="185293" y="1041400"/>
                </a:lnTo>
                <a:lnTo>
                  <a:pt x="178689" y="1041400"/>
                </a:lnTo>
                <a:lnTo>
                  <a:pt x="177800" y="1054100"/>
                </a:lnTo>
                <a:lnTo>
                  <a:pt x="179451" y="1054100"/>
                </a:lnTo>
                <a:lnTo>
                  <a:pt x="183261" y="1066800"/>
                </a:lnTo>
                <a:lnTo>
                  <a:pt x="189865" y="1066800"/>
                </a:lnTo>
                <a:lnTo>
                  <a:pt x="192913" y="1079500"/>
                </a:lnTo>
                <a:lnTo>
                  <a:pt x="232156" y="1079500"/>
                </a:lnTo>
                <a:lnTo>
                  <a:pt x="233172" y="1092200"/>
                </a:lnTo>
                <a:lnTo>
                  <a:pt x="233553" y="1092200"/>
                </a:lnTo>
                <a:lnTo>
                  <a:pt x="233680" y="1104900"/>
                </a:lnTo>
                <a:lnTo>
                  <a:pt x="235966" y="1104900"/>
                </a:lnTo>
                <a:lnTo>
                  <a:pt x="237363" y="1117600"/>
                </a:lnTo>
                <a:lnTo>
                  <a:pt x="246634" y="1117600"/>
                </a:lnTo>
                <a:lnTo>
                  <a:pt x="249555" y="1130300"/>
                </a:lnTo>
                <a:lnTo>
                  <a:pt x="253619" y="1130300"/>
                </a:lnTo>
                <a:lnTo>
                  <a:pt x="254000" y="1143000"/>
                </a:lnTo>
                <a:lnTo>
                  <a:pt x="256032" y="1143000"/>
                </a:lnTo>
                <a:lnTo>
                  <a:pt x="257683" y="1155700"/>
                </a:lnTo>
                <a:lnTo>
                  <a:pt x="267335" y="1155700"/>
                </a:lnTo>
                <a:lnTo>
                  <a:pt x="269113" y="1168400"/>
                </a:lnTo>
                <a:lnTo>
                  <a:pt x="271907" y="1168400"/>
                </a:lnTo>
                <a:lnTo>
                  <a:pt x="271272" y="1181100"/>
                </a:lnTo>
                <a:lnTo>
                  <a:pt x="265430" y="1181100"/>
                </a:lnTo>
                <a:lnTo>
                  <a:pt x="265811" y="1193800"/>
                </a:lnTo>
                <a:lnTo>
                  <a:pt x="257810" y="1193800"/>
                </a:lnTo>
                <a:lnTo>
                  <a:pt x="256032" y="1206500"/>
                </a:lnTo>
                <a:lnTo>
                  <a:pt x="247015" y="1206500"/>
                </a:lnTo>
                <a:lnTo>
                  <a:pt x="244221" y="1219200"/>
                </a:lnTo>
                <a:lnTo>
                  <a:pt x="233934" y="1219200"/>
                </a:lnTo>
                <a:lnTo>
                  <a:pt x="232664" y="1206500"/>
                </a:lnTo>
                <a:lnTo>
                  <a:pt x="224663" y="1206500"/>
                </a:lnTo>
                <a:lnTo>
                  <a:pt x="223520" y="1193800"/>
                </a:lnTo>
                <a:lnTo>
                  <a:pt x="209804" y="1193800"/>
                </a:lnTo>
                <a:lnTo>
                  <a:pt x="204597" y="1206500"/>
                </a:lnTo>
                <a:lnTo>
                  <a:pt x="178435" y="1206500"/>
                </a:lnTo>
                <a:lnTo>
                  <a:pt x="176657" y="1219200"/>
                </a:lnTo>
                <a:lnTo>
                  <a:pt x="140208" y="1219200"/>
                </a:lnTo>
                <a:lnTo>
                  <a:pt x="138303" y="1206500"/>
                </a:lnTo>
                <a:lnTo>
                  <a:pt x="83947" y="1206500"/>
                </a:lnTo>
                <a:lnTo>
                  <a:pt x="78740" y="1219200"/>
                </a:lnTo>
                <a:lnTo>
                  <a:pt x="76200" y="1206500"/>
                </a:lnTo>
                <a:lnTo>
                  <a:pt x="56515" y="1206500"/>
                </a:lnTo>
                <a:lnTo>
                  <a:pt x="55626" y="1219200"/>
                </a:lnTo>
                <a:lnTo>
                  <a:pt x="54610" y="1219200"/>
                </a:lnTo>
                <a:lnTo>
                  <a:pt x="54102" y="1231900"/>
                </a:lnTo>
                <a:lnTo>
                  <a:pt x="16129" y="1231900"/>
                </a:lnTo>
                <a:lnTo>
                  <a:pt x="13843" y="1244600"/>
                </a:lnTo>
                <a:lnTo>
                  <a:pt x="6858" y="1244600"/>
                </a:lnTo>
                <a:lnTo>
                  <a:pt x="5588" y="1257300"/>
                </a:lnTo>
                <a:lnTo>
                  <a:pt x="1397" y="1257300"/>
                </a:lnTo>
                <a:lnTo>
                  <a:pt x="0" y="1270000"/>
                </a:lnTo>
                <a:lnTo>
                  <a:pt x="18288" y="1270000"/>
                </a:lnTo>
                <a:lnTo>
                  <a:pt x="18542" y="1257300"/>
                </a:lnTo>
                <a:lnTo>
                  <a:pt x="27178" y="1257300"/>
                </a:lnTo>
                <a:lnTo>
                  <a:pt x="27686" y="1244600"/>
                </a:lnTo>
                <a:lnTo>
                  <a:pt x="51435" y="1244600"/>
                </a:lnTo>
                <a:lnTo>
                  <a:pt x="40640" y="1257300"/>
                </a:lnTo>
                <a:lnTo>
                  <a:pt x="33782" y="1257300"/>
                </a:lnTo>
                <a:lnTo>
                  <a:pt x="31369" y="1270000"/>
                </a:lnTo>
                <a:lnTo>
                  <a:pt x="28575" y="1270000"/>
                </a:lnTo>
                <a:lnTo>
                  <a:pt x="30734" y="1282700"/>
                </a:lnTo>
                <a:lnTo>
                  <a:pt x="40005" y="1282700"/>
                </a:lnTo>
                <a:lnTo>
                  <a:pt x="41783" y="1295400"/>
                </a:lnTo>
                <a:lnTo>
                  <a:pt x="38989" y="1295400"/>
                </a:lnTo>
                <a:lnTo>
                  <a:pt x="42545" y="1308100"/>
                </a:lnTo>
                <a:lnTo>
                  <a:pt x="57277" y="1308100"/>
                </a:lnTo>
                <a:lnTo>
                  <a:pt x="63246" y="1320800"/>
                </a:lnTo>
                <a:lnTo>
                  <a:pt x="75184" y="1320800"/>
                </a:lnTo>
                <a:lnTo>
                  <a:pt x="81534" y="1333500"/>
                </a:lnTo>
                <a:lnTo>
                  <a:pt x="122428" y="1333500"/>
                </a:lnTo>
                <a:lnTo>
                  <a:pt x="129413" y="1346200"/>
                </a:lnTo>
                <a:lnTo>
                  <a:pt x="146050" y="1346200"/>
                </a:lnTo>
                <a:lnTo>
                  <a:pt x="151892" y="1333500"/>
                </a:lnTo>
                <a:lnTo>
                  <a:pt x="179197" y="1333500"/>
                </a:lnTo>
                <a:lnTo>
                  <a:pt x="182499" y="1320800"/>
                </a:lnTo>
                <a:lnTo>
                  <a:pt x="188849" y="1320800"/>
                </a:lnTo>
                <a:lnTo>
                  <a:pt x="189865" y="1308100"/>
                </a:lnTo>
                <a:lnTo>
                  <a:pt x="202946" y="1308100"/>
                </a:lnTo>
                <a:lnTo>
                  <a:pt x="204343" y="1320800"/>
                </a:lnTo>
                <a:lnTo>
                  <a:pt x="216789" y="1320800"/>
                </a:lnTo>
                <a:lnTo>
                  <a:pt x="216662" y="1333500"/>
                </a:lnTo>
                <a:lnTo>
                  <a:pt x="202311" y="1333500"/>
                </a:lnTo>
                <a:lnTo>
                  <a:pt x="201803" y="1346200"/>
                </a:lnTo>
                <a:lnTo>
                  <a:pt x="192659" y="1346200"/>
                </a:lnTo>
                <a:lnTo>
                  <a:pt x="190500" y="1358900"/>
                </a:lnTo>
                <a:lnTo>
                  <a:pt x="164973" y="1358900"/>
                </a:lnTo>
                <a:lnTo>
                  <a:pt x="160401" y="1371600"/>
                </a:lnTo>
                <a:lnTo>
                  <a:pt x="120777" y="1371600"/>
                </a:lnTo>
                <a:lnTo>
                  <a:pt x="119507" y="1384300"/>
                </a:lnTo>
                <a:lnTo>
                  <a:pt x="92456" y="1384300"/>
                </a:lnTo>
                <a:lnTo>
                  <a:pt x="93218" y="1371600"/>
                </a:lnTo>
                <a:lnTo>
                  <a:pt x="72771" y="1371600"/>
                </a:lnTo>
                <a:lnTo>
                  <a:pt x="72771" y="1384300"/>
                </a:lnTo>
                <a:lnTo>
                  <a:pt x="75946" y="1384300"/>
                </a:lnTo>
                <a:lnTo>
                  <a:pt x="80645" y="1397000"/>
                </a:lnTo>
                <a:lnTo>
                  <a:pt x="87376" y="1397000"/>
                </a:lnTo>
                <a:lnTo>
                  <a:pt x="89027" y="1409700"/>
                </a:lnTo>
                <a:lnTo>
                  <a:pt x="98425" y="1409700"/>
                </a:lnTo>
                <a:lnTo>
                  <a:pt x="102743" y="1422400"/>
                </a:lnTo>
                <a:lnTo>
                  <a:pt x="114554" y="1422400"/>
                </a:lnTo>
                <a:lnTo>
                  <a:pt x="154686" y="1460500"/>
                </a:lnTo>
                <a:lnTo>
                  <a:pt x="214630" y="1511300"/>
                </a:lnTo>
                <a:lnTo>
                  <a:pt x="233172" y="1511300"/>
                </a:lnTo>
                <a:lnTo>
                  <a:pt x="235966" y="1524000"/>
                </a:lnTo>
                <a:lnTo>
                  <a:pt x="261239" y="1524000"/>
                </a:lnTo>
                <a:lnTo>
                  <a:pt x="266827" y="1511300"/>
                </a:lnTo>
                <a:lnTo>
                  <a:pt x="296672" y="1511300"/>
                </a:lnTo>
                <a:lnTo>
                  <a:pt x="303403" y="1498600"/>
                </a:lnTo>
                <a:lnTo>
                  <a:pt x="337185" y="1498600"/>
                </a:lnTo>
                <a:lnTo>
                  <a:pt x="341630" y="1485900"/>
                </a:lnTo>
                <a:lnTo>
                  <a:pt x="367538" y="1485900"/>
                </a:lnTo>
                <a:lnTo>
                  <a:pt x="367919" y="1473200"/>
                </a:lnTo>
                <a:lnTo>
                  <a:pt x="369824" y="1473200"/>
                </a:lnTo>
                <a:lnTo>
                  <a:pt x="371729" y="1460500"/>
                </a:lnTo>
                <a:lnTo>
                  <a:pt x="378587" y="1460500"/>
                </a:lnTo>
                <a:lnTo>
                  <a:pt x="382270" y="1447800"/>
                </a:lnTo>
                <a:lnTo>
                  <a:pt x="386080" y="1447800"/>
                </a:lnTo>
                <a:lnTo>
                  <a:pt x="386080" y="1435100"/>
                </a:lnTo>
                <a:lnTo>
                  <a:pt x="383032" y="1435100"/>
                </a:lnTo>
                <a:lnTo>
                  <a:pt x="379984" y="1422400"/>
                </a:lnTo>
                <a:lnTo>
                  <a:pt x="381254" y="1422400"/>
                </a:lnTo>
                <a:lnTo>
                  <a:pt x="382651" y="1409700"/>
                </a:lnTo>
                <a:lnTo>
                  <a:pt x="386842" y="1409700"/>
                </a:lnTo>
                <a:lnTo>
                  <a:pt x="388620" y="1397000"/>
                </a:lnTo>
                <a:lnTo>
                  <a:pt x="393065" y="1397000"/>
                </a:lnTo>
                <a:lnTo>
                  <a:pt x="393700" y="1384300"/>
                </a:lnTo>
                <a:lnTo>
                  <a:pt x="392049" y="1384300"/>
                </a:lnTo>
                <a:lnTo>
                  <a:pt x="391922" y="1371600"/>
                </a:lnTo>
                <a:lnTo>
                  <a:pt x="395224" y="1371600"/>
                </a:lnTo>
                <a:lnTo>
                  <a:pt x="396113" y="1384300"/>
                </a:lnTo>
                <a:lnTo>
                  <a:pt x="419608" y="1384300"/>
                </a:lnTo>
                <a:lnTo>
                  <a:pt x="418592" y="1397000"/>
                </a:lnTo>
                <a:lnTo>
                  <a:pt x="410718" y="1397000"/>
                </a:lnTo>
                <a:lnTo>
                  <a:pt x="410210" y="1409700"/>
                </a:lnTo>
                <a:lnTo>
                  <a:pt x="425577" y="1409700"/>
                </a:lnTo>
                <a:lnTo>
                  <a:pt x="424815" y="1422400"/>
                </a:lnTo>
                <a:lnTo>
                  <a:pt x="421259" y="1422400"/>
                </a:lnTo>
                <a:lnTo>
                  <a:pt x="419989" y="1435100"/>
                </a:lnTo>
                <a:lnTo>
                  <a:pt x="431673" y="1435100"/>
                </a:lnTo>
                <a:lnTo>
                  <a:pt x="430403" y="1447800"/>
                </a:lnTo>
                <a:lnTo>
                  <a:pt x="430276" y="1447800"/>
                </a:lnTo>
                <a:lnTo>
                  <a:pt x="427609" y="1460500"/>
                </a:lnTo>
                <a:lnTo>
                  <a:pt x="429895" y="1460500"/>
                </a:lnTo>
                <a:lnTo>
                  <a:pt x="430911" y="1473200"/>
                </a:lnTo>
                <a:lnTo>
                  <a:pt x="426593" y="1473200"/>
                </a:lnTo>
                <a:lnTo>
                  <a:pt x="431419" y="1485900"/>
                </a:lnTo>
                <a:lnTo>
                  <a:pt x="442468" y="1485900"/>
                </a:lnTo>
                <a:lnTo>
                  <a:pt x="443865" y="1498600"/>
                </a:lnTo>
                <a:lnTo>
                  <a:pt x="445135" y="1498600"/>
                </a:lnTo>
                <a:lnTo>
                  <a:pt x="446151" y="1511300"/>
                </a:lnTo>
                <a:lnTo>
                  <a:pt x="447675" y="1511300"/>
                </a:lnTo>
                <a:lnTo>
                  <a:pt x="446532" y="1524000"/>
                </a:lnTo>
                <a:lnTo>
                  <a:pt x="446151" y="1524000"/>
                </a:lnTo>
                <a:lnTo>
                  <a:pt x="446151" y="1625600"/>
                </a:lnTo>
                <a:lnTo>
                  <a:pt x="442087" y="1625600"/>
                </a:lnTo>
                <a:lnTo>
                  <a:pt x="444881" y="1612900"/>
                </a:lnTo>
                <a:lnTo>
                  <a:pt x="445262" y="1612900"/>
                </a:lnTo>
                <a:lnTo>
                  <a:pt x="446151" y="1625600"/>
                </a:lnTo>
                <a:lnTo>
                  <a:pt x="446151" y="1524000"/>
                </a:lnTo>
                <a:lnTo>
                  <a:pt x="444119" y="1524000"/>
                </a:lnTo>
                <a:lnTo>
                  <a:pt x="443738" y="1536700"/>
                </a:lnTo>
                <a:lnTo>
                  <a:pt x="442087" y="1536700"/>
                </a:lnTo>
                <a:lnTo>
                  <a:pt x="440690" y="1549400"/>
                </a:lnTo>
                <a:lnTo>
                  <a:pt x="436245" y="1549400"/>
                </a:lnTo>
                <a:lnTo>
                  <a:pt x="434721" y="1562100"/>
                </a:lnTo>
                <a:lnTo>
                  <a:pt x="432308" y="1562100"/>
                </a:lnTo>
                <a:lnTo>
                  <a:pt x="429641" y="1574800"/>
                </a:lnTo>
                <a:lnTo>
                  <a:pt x="426593" y="1574800"/>
                </a:lnTo>
                <a:lnTo>
                  <a:pt x="426593" y="1587500"/>
                </a:lnTo>
                <a:lnTo>
                  <a:pt x="426974" y="1587500"/>
                </a:lnTo>
                <a:lnTo>
                  <a:pt x="428244" y="1600200"/>
                </a:lnTo>
                <a:lnTo>
                  <a:pt x="428879" y="1600200"/>
                </a:lnTo>
                <a:lnTo>
                  <a:pt x="429641" y="1612900"/>
                </a:lnTo>
                <a:lnTo>
                  <a:pt x="431038" y="1612900"/>
                </a:lnTo>
                <a:lnTo>
                  <a:pt x="432308" y="1625600"/>
                </a:lnTo>
                <a:lnTo>
                  <a:pt x="432816" y="1625600"/>
                </a:lnTo>
                <a:lnTo>
                  <a:pt x="433324" y="1638300"/>
                </a:lnTo>
                <a:lnTo>
                  <a:pt x="436880" y="1638300"/>
                </a:lnTo>
                <a:lnTo>
                  <a:pt x="437261" y="1651000"/>
                </a:lnTo>
                <a:lnTo>
                  <a:pt x="437515" y="1651000"/>
                </a:lnTo>
                <a:lnTo>
                  <a:pt x="437261" y="1663700"/>
                </a:lnTo>
                <a:lnTo>
                  <a:pt x="450977" y="1663700"/>
                </a:lnTo>
                <a:lnTo>
                  <a:pt x="452501" y="1651000"/>
                </a:lnTo>
                <a:lnTo>
                  <a:pt x="454025" y="1651000"/>
                </a:lnTo>
                <a:lnTo>
                  <a:pt x="454152" y="1663700"/>
                </a:lnTo>
                <a:lnTo>
                  <a:pt x="454787" y="1663700"/>
                </a:lnTo>
                <a:lnTo>
                  <a:pt x="450596" y="1676400"/>
                </a:lnTo>
                <a:lnTo>
                  <a:pt x="454914" y="1676400"/>
                </a:lnTo>
                <a:lnTo>
                  <a:pt x="454787" y="1689100"/>
                </a:lnTo>
                <a:lnTo>
                  <a:pt x="445897" y="1689100"/>
                </a:lnTo>
                <a:lnTo>
                  <a:pt x="447675" y="1701800"/>
                </a:lnTo>
                <a:lnTo>
                  <a:pt x="446151" y="1701800"/>
                </a:lnTo>
                <a:lnTo>
                  <a:pt x="445897" y="1714500"/>
                </a:lnTo>
                <a:lnTo>
                  <a:pt x="448310" y="1714500"/>
                </a:lnTo>
                <a:lnTo>
                  <a:pt x="450723" y="1727200"/>
                </a:lnTo>
                <a:lnTo>
                  <a:pt x="451993" y="1727200"/>
                </a:lnTo>
                <a:lnTo>
                  <a:pt x="451993" y="1739900"/>
                </a:lnTo>
                <a:lnTo>
                  <a:pt x="456311" y="1739900"/>
                </a:lnTo>
                <a:lnTo>
                  <a:pt x="458597" y="1752600"/>
                </a:lnTo>
                <a:lnTo>
                  <a:pt x="464185" y="1752600"/>
                </a:lnTo>
                <a:lnTo>
                  <a:pt x="465201" y="1765300"/>
                </a:lnTo>
                <a:lnTo>
                  <a:pt x="467614" y="1765300"/>
                </a:lnTo>
                <a:lnTo>
                  <a:pt x="467995" y="1778000"/>
                </a:lnTo>
                <a:lnTo>
                  <a:pt x="469265" y="1778000"/>
                </a:lnTo>
                <a:lnTo>
                  <a:pt x="469900" y="1790700"/>
                </a:lnTo>
                <a:lnTo>
                  <a:pt x="470662" y="1790700"/>
                </a:lnTo>
                <a:lnTo>
                  <a:pt x="471043" y="1803400"/>
                </a:lnTo>
                <a:lnTo>
                  <a:pt x="472694" y="1803400"/>
                </a:lnTo>
                <a:lnTo>
                  <a:pt x="474472" y="1816100"/>
                </a:lnTo>
                <a:lnTo>
                  <a:pt x="476123" y="1828800"/>
                </a:lnTo>
                <a:lnTo>
                  <a:pt x="478282" y="1828800"/>
                </a:lnTo>
                <a:lnTo>
                  <a:pt x="480441" y="1841500"/>
                </a:lnTo>
                <a:lnTo>
                  <a:pt x="482727" y="1841500"/>
                </a:lnTo>
                <a:lnTo>
                  <a:pt x="500380" y="1917700"/>
                </a:lnTo>
                <a:lnTo>
                  <a:pt x="504952" y="1917700"/>
                </a:lnTo>
                <a:lnTo>
                  <a:pt x="509270" y="1930400"/>
                </a:lnTo>
                <a:lnTo>
                  <a:pt x="515112" y="1930400"/>
                </a:lnTo>
                <a:lnTo>
                  <a:pt x="517525" y="1943100"/>
                </a:lnTo>
                <a:lnTo>
                  <a:pt x="520065" y="1943100"/>
                </a:lnTo>
                <a:lnTo>
                  <a:pt x="522732" y="1955800"/>
                </a:lnTo>
                <a:lnTo>
                  <a:pt x="530733" y="1955800"/>
                </a:lnTo>
                <a:lnTo>
                  <a:pt x="532130" y="1968500"/>
                </a:lnTo>
                <a:lnTo>
                  <a:pt x="542163" y="1968500"/>
                </a:lnTo>
                <a:lnTo>
                  <a:pt x="542798" y="1981200"/>
                </a:lnTo>
                <a:lnTo>
                  <a:pt x="543814" y="1981200"/>
                </a:lnTo>
                <a:lnTo>
                  <a:pt x="543814" y="1993900"/>
                </a:lnTo>
                <a:lnTo>
                  <a:pt x="550799" y="1993900"/>
                </a:lnTo>
                <a:lnTo>
                  <a:pt x="552069" y="2006600"/>
                </a:lnTo>
                <a:lnTo>
                  <a:pt x="565277" y="2006600"/>
                </a:lnTo>
                <a:lnTo>
                  <a:pt x="563880" y="2019300"/>
                </a:lnTo>
                <a:lnTo>
                  <a:pt x="571119" y="2019300"/>
                </a:lnTo>
                <a:lnTo>
                  <a:pt x="572897" y="2032000"/>
                </a:lnTo>
                <a:lnTo>
                  <a:pt x="581787" y="2032000"/>
                </a:lnTo>
                <a:lnTo>
                  <a:pt x="585216" y="2044700"/>
                </a:lnTo>
                <a:lnTo>
                  <a:pt x="587629" y="2044700"/>
                </a:lnTo>
                <a:lnTo>
                  <a:pt x="587629" y="2057400"/>
                </a:lnTo>
                <a:lnTo>
                  <a:pt x="588645" y="2057400"/>
                </a:lnTo>
                <a:lnTo>
                  <a:pt x="589407" y="2070100"/>
                </a:lnTo>
                <a:lnTo>
                  <a:pt x="592582" y="2070100"/>
                </a:lnTo>
                <a:lnTo>
                  <a:pt x="593852" y="2082800"/>
                </a:lnTo>
                <a:lnTo>
                  <a:pt x="599313" y="2082800"/>
                </a:lnTo>
                <a:lnTo>
                  <a:pt x="601218" y="2095500"/>
                </a:lnTo>
                <a:lnTo>
                  <a:pt x="606044" y="2095500"/>
                </a:lnTo>
                <a:lnTo>
                  <a:pt x="610362" y="2108200"/>
                </a:lnTo>
                <a:lnTo>
                  <a:pt x="614172" y="2108200"/>
                </a:lnTo>
                <a:lnTo>
                  <a:pt x="615569" y="2120900"/>
                </a:lnTo>
                <a:lnTo>
                  <a:pt x="616331" y="2120900"/>
                </a:lnTo>
                <a:lnTo>
                  <a:pt x="617093" y="2133600"/>
                </a:lnTo>
                <a:lnTo>
                  <a:pt x="617982" y="2133600"/>
                </a:lnTo>
                <a:lnTo>
                  <a:pt x="619125" y="2146300"/>
                </a:lnTo>
                <a:lnTo>
                  <a:pt x="620141" y="2146300"/>
                </a:lnTo>
                <a:lnTo>
                  <a:pt x="632968" y="2197100"/>
                </a:lnTo>
                <a:lnTo>
                  <a:pt x="638810" y="2197100"/>
                </a:lnTo>
                <a:lnTo>
                  <a:pt x="642112" y="2209800"/>
                </a:lnTo>
                <a:lnTo>
                  <a:pt x="647700" y="2209800"/>
                </a:lnTo>
                <a:lnTo>
                  <a:pt x="650240" y="2222500"/>
                </a:lnTo>
                <a:lnTo>
                  <a:pt x="654177" y="2222500"/>
                </a:lnTo>
                <a:lnTo>
                  <a:pt x="655066" y="2235200"/>
                </a:lnTo>
                <a:lnTo>
                  <a:pt x="660400" y="2235200"/>
                </a:lnTo>
                <a:lnTo>
                  <a:pt x="662559" y="2247900"/>
                </a:lnTo>
                <a:lnTo>
                  <a:pt x="677418" y="2247900"/>
                </a:lnTo>
                <a:lnTo>
                  <a:pt x="678053" y="2260600"/>
                </a:lnTo>
                <a:lnTo>
                  <a:pt x="685419" y="2260600"/>
                </a:lnTo>
                <a:lnTo>
                  <a:pt x="688467" y="2273300"/>
                </a:lnTo>
                <a:lnTo>
                  <a:pt x="697738" y="2273300"/>
                </a:lnTo>
                <a:lnTo>
                  <a:pt x="700278" y="2286000"/>
                </a:lnTo>
                <a:lnTo>
                  <a:pt x="704342" y="2286000"/>
                </a:lnTo>
                <a:lnTo>
                  <a:pt x="706755" y="2298700"/>
                </a:lnTo>
                <a:lnTo>
                  <a:pt x="712216" y="2298700"/>
                </a:lnTo>
                <a:lnTo>
                  <a:pt x="714629" y="2311400"/>
                </a:lnTo>
                <a:lnTo>
                  <a:pt x="719074" y="2311400"/>
                </a:lnTo>
                <a:lnTo>
                  <a:pt x="719201" y="2324100"/>
                </a:lnTo>
                <a:lnTo>
                  <a:pt x="725424" y="2324100"/>
                </a:lnTo>
                <a:lnTo>
                  <a:pt x="725805" y="2336800"/>
                </a:lnTo>
                <a:lnTo>
                  <a:pt x="730631" y="2336800"/>
                </a:lnTo>
                <a:lnTo>
                  <a:pt x="734314" y="2349500"/>
                </a:lnTo>
                <a:lnTo>
                  <a:pt x="737870" y="2349500"/>
                </a:lnTo>
                <a:lnTo>
                  <a:pt x="740791" y="2362200"/>
                </a:lnTo>
                <a:lnTo>
                  <a:pt x="743077" y="2362200"/>
                </a:lnTo>
                <a:lnTo>
                  <a:pt x="745109" y="2374900"/>
                </a:lnTo>
                <a:lnTo>
                  <a:pt x="747395" y="2374900"/>
                </a:lnTo>
                <a:lnTo>
                  <a:pt x="749427" y="2387600"/>
                </a:lnTo>
                <a:lnTo>
                  <a:pt x="753999" y="2387600"/>
                </a:lnTo>
                <a:lnTo>
                  <a:pt x="756793" y="2400300"/>
                </a:lnTo>
                <a:lnTo>
                  <a:pt x="759587" y="2400300"/>
                </a:lnTo>
                <a:lnTo>
                  <a:pt x="762635" y="2413000"/>
                </a:lnTo>
                <a:lnTo>
                  <a:pt x="768604" y="2413000"/>
                </a:lnTo>
                <a:lnTo>
                  <a:pt x="771652" y="2425700"/>
                </a:lnTo>
                <a:lnTo>
                  <a:pt x="774319" y="2425700"/>
                </a:lnTo>
                <a:lnTo>
                  <a:pt x="776859" y="2438400"/>
                </a:lnTo>
                <a:lnTo>
                  <a:pt x="779653" y="2438400"/>
                </a:lnTo>
                <a:lnTo>
                  <a:pt x="780542" y="2451100"/>
                </a:lnTo>
                <a:lnTo>
                  <a:pt x="774446" y="2451100"/>
                </a:lnTo>
                <a:lnTo>
                  <a:pt x="774446" y="2438400"/>
                </a:lnTo>
                <a:lnTo>
                  <a:pt x="768858" y="2438400"/>
                </a:lnTo>
                <a:lnTo>
                  <a:pt x="769620" y="2451100"/>
                </a:lnTo>
                <a:lnTo>
                  <a:pt x="771652" y="2451100"/>
                </a:lnTo>
                <a:lnTo>
                  <a:pt x="772541" y="2463800"/>
                </a:lnTo>
                <a:lnTo>
                  <a:pt x="775081" y="2463800"/>
                </a:lnTo>
                <a:lnTo>
                  <a:pt x="777113" y="2476500"/>
                </a:lnTo>
                <a:lnTo>
                  <a:pt x="783971" y="2476500"/>
                </a:lnTo>
                <a:lnTo>
                  <a:pt x="784479" y="2489200"/>
                </a:lnTo>
                <a:lnTo>
                  <a:pt x="789559" y="2489200"/>
                </a:lnTo>
                <a:lnTo>
                  <a:pt x="790956" y="2501900"/>
                </a:lnTo>
                <a:lnTo>
                  <a:pt x="795147" y="2501900"/>
                </a:lnTo>
                <a:lnTo>
                  <a:pt x="796798" y="2514600"/>
                </a:lnTo>
                <a:lnTo>
                  <a:pt x="808228" y="2514600"/>
                </a:lnTo>
                <a:lnTo>
                  <a:pt x="812038" y="2527300"/>
                </a:lnTo>
                <a:lnTo>
                  <a:pt x="819658" y="2527300"/>
                </a:lnTo>
                <a:lnTo>
                  <a:pt x="822325" y="2540000"/>
                </a:lnTo>
                <a:lnTo>
                  <a:pt x="832358" y="2540000"/>
                </a:lnTo>
                <a:lnTo>
                  <a:pt x="834517" y="2552700"/>
                </a:lnTo>
                <a:lnTo>
                  <a:pt x="847598" y="2552700"/>
                </a:lnTo>
                <a:lnTo>
                  <a:pt x="850392" y="2565400"/>
                </a:lnTo>
                <a:lnTo>
                  <a:pt x="916305" y="2565400"/>
                </a:lnTo>
                <a:lnTo>
                  <a:pt x="919226" y="2552700"/>
                </a:lnTo>
                <a:lnTo>
                  <a:pt x="932434" y="2552700"/>
                </a:lnTo>
                <a:lnTo>
                  <a:pt x="934847" y="2540000"/>
                </a:lnTo>
                <a:lnTo>
                  <a:pt x="942340" y="2540000"/>
                </a:lnTo>
                <a:lnTo>
                  <a:pt x="943356" y="2527300"/>
                </a:lnTo>
                <a:lnTo>
                  <a:pt x="944753" y="2527300"/>
                </a:lnTo>
                <a:lnTo>
                  <a:pt x="945134" y="2514600"/>
                </a:lnTo>
                <a:lnTo>
                  <a:pt x="945896" y="2514600"/>
                </a:lnTo>
                <a:lnTo>
                  <a:pt x="947166" y="2501900"/>
                </a:lnTo>
                <a:lnTo>
                  <a:pt x="955167" y="2501900"/>
                </a:lnTo>
                <a:lnTo>
                  <a:pt x="959612" y="2489200"/>
                </a:lnTo>
                <a:lnTo>
                  <a:pt x="969391" y="2489200"/>
                </a:lnTo>
                <a:lnTo>
                  <a:pt x="1022223" y="2476500"/>
                </a:lnTo>
                <a:lnTo>
                  <a:pt x="1025525" y="2476500"/>
                </a:lnTo>
                <a:lnTo>
                  <a:pt x="1024128" y="2463800"/>
                </a:lnTo>
                <a:lnTo>
                  <a:pt x="1018286" y="2463800"/>
                </a:lnTo>
                <a:lnTo>
                  <a:pt x="1018413" y="2451100"/>
                </a:lnTo>
                <a:lnTo>
                  <a:pt x="1020064" y="2451100"/>
                </a:lnTo>
                <a:lnTo>
                  <a:pt x="1022477" y="2438400"/>
                </a:lnTo>
                <a:lnTo>
                  <a:pt x="1032764" y="2438400"/>
                </a:lnTo>
                <a:lnTo>
                  <a:pt x="1037717" y="2425700"/>
                </a:lnTo>
                <a:lnTo>
                  <a:pt x="1042543" y="2425700"/>
                </a:lnTo>
                <a:lnTo>
                  <a:pt x="1047242" y="2413000"/>
                </a:lnTo>
                <a:lnTo>
                  <a:pt x="1048004" y="2413000"/>
                </a:lnTo>
                <a:lnTo>
                  <a:pt x="1047750" y="2400300"/>
                </a:lnTo>
                <a:lnTo>
                  <a:pt x="1057021" y="2400300"/>
                </a:lnTo>
                <a:lnTo>
                  <a:pt x="1058799" y="2387600"/>
                </a:lnTo>
                <a:lnTo>
                  <a:pt x="1105408" y="2387600"/>
                </a:lnTo>
                <a:lnTo>
                  <a:pt x="1105408" y="2374900"/>
                </a:lnTo>
                <a:lnTo>
                  <a:pt x="1106043" y="2362200"/>
                </a:lnTo>
                <a:lnTo>
                  <a:pt x="1106424" y="2362200"/>
                </a:lnTo>
                <a:lnTo>
                  <a:pt x="1106424" y="2349500"/>
                </a:lnTo>
                <a:lnTo>
                  <a:pt x="1098042" y="2349500"/>
                </a:lnTo>
                <a:lnTo>
                  <a:pt x="1099820" y="2336800"/>
                </a:lnTo>
                <a:lnTo>
                  <a:pt x="1104646" y="2336800"/>
                </a:lnTo>
                <a:lnTo>
                  <a:pt x="1105027" y="2324100"/>
                </a:lnTo>
                <a:lnTo>
                  <a:pt x="1102106" y="2324100"/>
                </a:lnTo>
                <a:lnTo>
                  <a:pt x="1102233" y="2311400"/>
                </a:lnTo>
                <a:lnTo>
                  <a:pt x="1101852" y="2311400"/>
                </a:lnTo>
                <a:lnTo>
                  <a:pt x="1100455" y="2298700"/>
                </a:lnTo>
                <a:lnTo>
                  <a:pt x="1097661" y="2298700"/>
                </a:lnTo>
                <a:lnTo>
                  <a:pt x="1096772" y="2286000"/>
                </a:lnTo>
                <a:lnTo>
                  <a:pt x="1094613" y="2286000"/>
                </a:lnTo>
                <a:lnTo>
                  <a:pt x="1094994" y="2273300"/>
                </a:lnTo>
                <a:lnTo>
                  <a:pt x="1096645" y="2273300"/>
                </a:lnTo>
                <a:lnTo>
                  <a:pt x="1098804" y="2260600"/>
                </a:lnTo>
                <a:lnTo>
                  <a:pt x="1104265" y="2260600"/>
                </a:lnTo>
                <a:lnTo>
                  <a:pt x="1107313" y="2247900"/>
                </a:lnTo>
                <a:lnTo>
                  <a:pt x="1109853" y="2247900"/>
                </a:lnTo>
                <a:lnTo>
                  <a:pt x="1111885" y="2235200"/>
                </a:lnTo>
                <a:lnTo>
                  <a:pt x="1116457" y="2235200"/>
                </a:lnTo>
                <a:lnTo>
                  <a:pt x="1122299" y="2222500"/>
                </a:lnTo>
                <a:lnTo>
                  <a:pt x="1126744" y="2222500"/>
                </a:lnTo>
                <a:lnTo>
                  <a:pt x="1130935" y="2209800"/>
                </a:lnTo>
                <a:lnTo>
                  <a:pt x="1137158" y="2209800"/>
                </a:lnTo>
                <a:lnTo>
                  <a:pt x="1137412" y="2197100"/>
                </a:lnTo>
                <a:lnTo>
                  <a:pt x="1141476" y="2197100"/>
                </a:lnTo>
                <a:lnTo>
                  <a:pt x="1142619" y="2184400"/>
                </a:lnTo>
                <a:lnTo>
                  <a:pt x="1144270" y="2184400"/>
                </a:lnTo>
                <a:lnTo>
                  <a:pt x="1145032" y="2171700"/>
                </a:lnTo>
                <a:lnTo>
                  <a:pt x="1146048" y="2171700"/>
                </a:lnTo>
                <a:lnTo>
                  <a:pt x="1146302" y="2159000"/>
                </a:lnTo>
                <a:lnTo>
                  <a:pt x="1148715" y="2159000"/>
                </a:lnTo>
                <a:lnTo>
                  <a:pt x="1149223" y="2146300"/>
                </a:lnTo>
                <a:lnTo>
                  <a:pt x="1149731" y="2146300"/>
                </a:lnTo>
                <a:lnTo>
                  <a:pt x="1148842" y="2133600"/>
                </a:lnTo>
                <a:lnTo>
                  <a:pt x="1131570" y="2133600"/>
                </a:lnTo>
                <a:lnTo>
                  <a:pt x="1130427" y="2120900"/>
                </a:lnTo>
                <a:lnTo>
                  <a:pt x="1128776" y="2120900"/>
                </a:lnTo>
                <a:lnTo>
                  <a:pt x="1129792" y="2108200"/>
                </a:lnTo>
                <a:lnTo>
                  <a:pt x="1134745" y="2108200"/>
                </a:lnTo>
                <a:lnTo>
                  <a:pt x="1136777" y="2120900"/>
                </a:lnTo>
                <a:lnTo>
                  <a:pt x="1141095" y="2120900"/>
                </a:lnTo>
                <a:lnTo>
                  <a:pt x="1140460" y="2108200"/>
                </a:lnTo>
                <a:lnTo>
                  <a:pt x="1142238" y="2108200"/>
                </a:lnTo>
                <a:lnTo>
                  <a:pt x="1139825" y="2095500"/>
                </a:lnTo>
                <a:lnTo>
                  <a:pt x="1133602" y="2095500"/>
                </a:lnTo>
                <a:lnTo>
                  <a:pt x="1132205" y="2082800"/>
                </a:lnTo>
                <a:lnTo>
                  <a:pt x="1132840" y="2082800"/>
                </a:lnTo>
                <a:lnTo>
                  <a:pt x="1132205" y="2070100"/>
                </a:lnTo>
                <a:lnTo>
                  <a:pt x="1132586" y="2070100"/>
                </a:lnTo>
                <a:lnTo>
                  <a:pt x="1133221" y="2057400"/>
                </a:lnTo>
                <a:lnTo>
                  <a:pt x="1138682" y="2057400"/>
                </a:lnTo>
                <a:lnTo>
                  <a:pt x="1138682" y="2044700"/>
                </a:lnTo>
                <a:lnTo>
                  <a:pt x="1135380" y="2044700"/>
                </a:lnTo>
                <a:lnTo>
                  <a:pt x="1133348" y="2032000"/>
                </a:lnTo>
                <a:lnTo>
                  <a:pt x="1131570" y="2032000"/>
                </a:lnTo>
                <a:lnTo>
                  <a:pt x="1129792" y="2019300"/>
                </a:lnTo>
                <a:lnTo>
                  <a:pt x="1126998" y="2019300"/>
                </a:lnTo>
                <a:lnTo>
                  <a:pt x="1126109" y="2006600"/>
                </a:lnTo>
                <a:lnTo>
                  <a:pt x="1124966" y="2006600"/>
                </a:lnTo>
                <a:lnTo>
                  <a:pt x="1125347" y="1993900"/>
                </a:lnTo>
                <a:lnTo>
                  <a:pt x="1126363" y="1993900"/>
                </a:lnTo>
                <a:lnTo>
                  <a:pt x="1126744" y="1981200"/>
                </a:lnTo>
                <a:lnTo>
                  <a:pt x="1130427" y="1981200"/>
                </a:lnTo>
                <a:lnTo>
                  <a:pt x="1131824" y="1968500"/>
                </a:lnTo>
                <a:lnTo>
                  <a:pt x="1137412" y="1968500"/>
                </a:lnTo>
                <a:lnTo>
                  <a:pt x="1139063" y="1955800"/>
                </a:lnTo>
                <a:lnTo>
                  <a:pt x="1143508" y="1955800"/>
                </a:lnTo>
                <a:lnTo>
                  <a:pt x="1144270" y="1943100"/>
                </a:lnTo>
                <a:lnTo>
                  <a:pt x="1156081" y="1943100"/>
                </a:lnTo>
                <a:lnTo>
                  <a:pt x="1168781" y="1930400"/>
                </a:lnTo>
                <a:lnTo>
                  <a:pt x="1201293" y="1930400"/>
                </a:lnTo>
                <a:lnTo>
                  <a:pt x="1203071" y="1943100"/>
                </a:lnTo>
                <a:lnTo>
                  <a:pt x="1208151" y="1943100"/>
                </a:lnTo>
                <a:lnTo>
                  <a:pt x="1211326" y="1930400"/>
                </a:lnTo>
                <a:lnTo>
                  <a:pt x="1226820" y="1930400"/>
                </a:lnTo>
                <a:lnTo>
                  <a:pt x="1227836" y="1917700"/>
                </a:lnTo>
                <a:lnTo>
                  <a:pt x="1232408" y="1917700"/>
                </a:lnTo>
                <a:lnTo>
                  <a:pt x="1233678" y="1905000"/>
                </a:lnTo>
                <a:lnTo>
                  <a:pt x="1236472" y="1905000"/>
                </a:lnTo>
                <a:lnTo>
                  <a:pt x="1238123" y="1892300"/>
                </a:lnTo>
                <a:lnTo>
                  <a:pt x="1244092" y="1892300"/>
                </a:lnTo>
                <a:lnTo>
                  <a:pt x="1244727" y="1879600"/>
                </a:lnTo>
                <a:lnTo>
                  <a:pt x="1247140" y="1879600"/>
                </a:lnTo>
                <a:lnTo>
                  <a:pt x="1248918" y="1892300"/>
                </a:lnTo>
                <a:lnTo>
                  <a:pt x="1264793" y="1892300"/>
                </a:lnTo>
                <a:lnTo>
                  <a:pt x="1267841" y="1879600"/>
                </a:lnTo>
                <a:lnTo>
                  <a:pt x="1270635" y="1879600"/>
                </a:lnTo>
                <a:lnTo>
                  <a:pt x="1273048" y="1892300"/>
                </a:lnTo>
                <a:lnTo>
                  <a:pt x="1297178" y="1892300"/>
                </a:lnTo>
                <a:lnTo>
                  <a:pt x="1298575" y="1879600"/>
                </a:lnTo>
                <a:lnTo>
                  <a:pt x="1311910" y="1879600"/>
                </a:lnTo>
                <a:lnTo>
                  <a:pt x="1315720" y="1866900"/>
                </a:lnTo>
                <a:lnTo>
                  <a:pt x="1337945" y="1866900"/>
                </a:lnTo>
                <a:lnTo>
                  <a:pt x="1337945" y="1854200"/>
                </a:lnTo>
                <a:lnTo>
                  <a:pt x="1333373" y="1854200"/>
                </a:lnTo>
                <a:lnTo>
                  <a:pt x="1332992" y="1841500"/>
                </a:lnTo>
                <a:lnTo>
                  <a:pt x="1334135" y="1841500"/>
                </a:lnTo>
                <a:lnTo>
                  <a:pt x="1338961" y="1828800"/>
                </a:lnTo>
                <a:lnTo>
                  <a:pt x="1347851" y="1828800"/>
                </a:lnTo>
                <a:lnTo>
                  <a:pt x="1350264" y="1816100"/>
                </a:lnTo>
                <a:lnTo>
                  <a:pt x="1408938" y="1790700"/>
                </a:lnTo>
                <a:lnTo>
                  <a:pt x="1420749" y="1790700"/>
                </a:lnTo>
                <a:lnTo>
                  <a:pt x="1423162" y="1778000"/>
                </a:lnTo>
                <a:lnTo>
                  <a:pt x="1434211" y="1778000"/>
                </a:lnTo>
                <a:lnTo>
                  <a:pt x="1438275" y="1765300"/>
                </a:lnTo>
                <a:lnTo>
                  <a:pt x="1446530" y="1765300"/>
                </a:lnTo>
                <a:lnTo>
                  <a:pt x="1449324" y="1752600"/>
                </a:lnTo>
                <a:lnTo>
                  <a:pt x="1454785" y="1752600"/>
                </a:lnTo>
                <a:lnTo>
                  <a:pt x="1462405" y="1739900"/>
                </a:lnTo>
                <a:lnTo>
                  <a:pt x="1468755" y="1739900"/>
                </a:lnTo>
                <a:lnTo>
                  <a:pt x="1512189" y="1727200"/>
                </a:lnTo>
                <a:lnTo>
                  <a:pt x="1515237" y="1727200"/>
                </a:lnTo>
                <a:lnTo>
                  <a:pt x="1516380" y="1714500"/>
                </a:lnTo>
                <a:lnTo>
                  <a:pt x="1522476" y="1714500"/>
                </a:lnTo>
                <a:lnTo>
                  <a:pt x="1522857" y="1701800"/>
                </a:lnTo>
                <a:lnTo>
                  <a:pt x="1536573" y="1701800"/>
                </a:lnTo>
                <a:lnTo>
                  <a:pt x="1561592" y="1676400"/>
                </a:lnTo>
                <a:lnTo>
                  <a:pt x="1564640" y="1663700"/>
                </a:lnTo>
                <a:lnTo>
                  <a:pt x="1569720" y="1663700"/>
                </a:lnTo>
                <a:lnTo>
                  <a:pt x="1572133" y="1651000"/>
                </a:lnTo>
                <a:lnTo>
                  <a:pt x="1581531" y="1651000"/>
                </a:lnTo>
                <a:lnTo>
                  <a:pt x="1583563" y="1638300"/>
                </a:lnTo>
                <a:lnTo>
                  <a:pt x="1604391" y="1638300"/>
                </a:lnTo>
                <a:lnTo>
                  <a:pt x="1607439" y="1625600"/>
                </a:lnTo>
                <a:lnTo>
                  <a:pt x="1605407" y="1625600"/>
                </a:lnTo>
                <a:lnTo>
                  <a:pt x="1606296" y="1612900"/>
                </a:lnTo>
                <a:lnTo>
                  <a:pt x="1613916" y="1612900"/>
                </a:lnTo>
                <a:lnTo>
                  <a:pt x="1617853" y="1600200"/>
                </a:lnTo>
                <a:lnTo>
                  <a:pt x="1626489" y="1600200"/>
                </a:lnTo>
                <a:lnTo>
                  <a:pt x="1633347" y="1587500"/>
                </a:lnTo>
                <a:lnTo>
                  <a:pt x="1645031" y="1587500"/>
                </a:lnTo>
                <a:lnTo>
                  <a:pt x="1646047" y="1600200"/>
                </a:lnTo>
                <a:lnTo>
                  <a:pt x="1638427" y="1600200"/>
                </a:lnTo>
                <a:lnTo>
                  <a:pt x="1633982" y="1612900"/>
                </a:lnTo>
                <a:lnTo>
                  <a:pt x="1641475" y="1612900"/>
                </a:lnTo>
                <a:lnTo>
                  <a:pt x="1646809" y="1600200"/>
                </a:lnTo>
                <a:lnTo>
                  <a:pt x="1683766" y="1600200"/>
                </a:lnTo>
                <a:lnTo>
                  <a:pt x="1688592" y="1587500"/>
                </a:lnTo>
                <a:lnTo>
                  <a:pt x="1719580" y="1587500"/>
                </a:lnTo>
                <a:lnTo>
                  <a:pt x="1719199" y="1574800"/>
                </a:lnTo>
                <a:lnTo>
                  <a:pt x="1732026" y="1574800"/>
                </a:lnTo>
                <a:lnTo>
                  <a:pt x="1737106" y="1562100"/>
                </a:lnTo>
                <a:lnTo>
                  <a:pt x="1749679" y="1562100"/>
                </a:lnTo>
                <a:lnTo>
                  <a:pt x="1750187" y="1549400"/>
                </a:lnTo>
                <a:lnTo>
                  <a:pt x="1754124" y="1549400"/>
                </a:lnTo>
                <a:lnTo>
                  <a:pt x="1756791" y="1536700"/>
                </a:lnTo>
                <a:lnTo>
                  <a:pt x="1767967" y="1536700"/>
                </a:lnTo>
                <a:lnTo>
                  <a:pt x="1773047" y="1524000"/>
                </a:lnTo>
                <a:lnTo>
                  <a:pt x="1781048" y="1524000"/>
                </a:lnTo>
                <a:lnTo>
                  <a:pt x="1780921" y="1511300"/>
                </a:lnTo>
                <a:lnTo>
                  <a:pt x="1778508" y="1511300"/>
                </a:lnTo>
                <a:lnTo>
                  <a:pt x="1776603" y="1498600"/>
                </a:lnTo>
                <a:lnTo>
                  <a:pt x="1771396" y="1498600"/>
                </a:lnTo>
                <a:lnTo>
                  <a:pt x="1769872" y="1485900"/>
                </a:lnTo>
                <a:lnTo>
                  <a:pt x="1768983" y="1473200"/>
                </a:lnTo>
                <a:lnTo>
                  <a:pt x="1771650" y="1473200"/>
                </a:lnTo>
                <a:lnTo>
                  <a:pt x="1774190" y="1460500"/>
                </a:lnTo>
                <a:lnTo>
                  <a:pt x="1790319" y="1460500"/>
                </a:lnTo>
                <a:lnTo>
                  <a:pt x="1792986" y="1447800"/>
                </a:lnTo>
                <a:lnTo>
                  <a:pt x="1831467" y="1447800"/>
                </a:lnTo>
                <a:lnTo>
                  <a:pt x="1833880" y="1435100"/>
                </a:lnTo>
                <a:lnTo>
                  <a:pt x="1863471" y="1435100"/>
                </a:lnTo>
                <a:lnTo>
                  <a:pt x="1867662" y="1422400"/>
                </a:lnTo>
                <a:lnTo>
                  <a:pt x="1872361" y="1422400"/>
                </a:lnTo>
                <a:lnTo>
                  <a:pt x="1886585" y="1409700"/>
                </a:lnTo>
                <a:lnTo>
                  <a:pt x="1893062" y="1409700"/>
                </a:lnTo>
                <a:lnTo>
                  <a:pt x="1895221" y="1422400"/>
                </a:lnTo>
                <a:lnTo>
                  <a:pt x="1900047" y="1422400"/>
                </a:lnTo>
                <a:lnTo>
                  <a:pt x="1900809" y="1435100"/>
                </a:lnTo>
                <a:lnTo>
                  <a:pt x="1942846" y="1435100"/>
                </a:lnTo>
                <a:lnTo>
                  <a:pt x="1945640" y="1447800"/>
                </a:lnTo>
                <a:lnTo>
                  <a:pt x="1954149" y="1447800"/>
                </a:lnTo>
                <a:lnTo>
                  <a:pt x="1954530" y="1435100"/>
                </a:lnTo>
                <a:lnTo>
                  <a:pt x="1985518" y="1435100"/>
                </a:lnTo>
                <a:lnTo>
                  <a:pt x="1976374" y="1422400"/>
                </a:lnTo>
                <a:lnTo>
                  <a:pt x="1975993" y="1422400"/>
                </a:lnTo>
                <a:lnTo>
                  <a:pt x="1975612" y="1409700"/>
                </a:lnTo>
                <a:lnTo>
                  <a:pt x="1979803" y="1409700"/>
                </a:lnTo>
                <a:lnTo>
                  <a:pt x="1979041" y="1397000"/>
                </a:lnTo>
                <a:lnTo>
                  <a:pt x="1979676" y="1397000"/>
                </a:lnTo>
                <a:lnTo>
                  <a:pt x="1978660" y="1384300"/>
                </a:lnTo>
                <a:lnTo>
                  <a:pt x="1974342" y="1384300"/>
                </a:lnTo>
                <a:lnTo>
                  <a:pt x="1971802" y="1371600"/>
                </a:lnTo>
                <a:lnTo>
                  <a:pt x="1969770" y="1371600"/>
                </a:lnTo>
                <a:lnTo>
                  <a:pt x="1967357" y="1358900"/>
                </a:lnTo>
                <a:lnTo>
                  <a:pt x="1965706" y="1358900"/>
                </a:lnTo>
                <a:lnTo>
                  <a:pt x="1966595" y="1346200"/>
                </a:lnTo>
                <a:lnTo>
                  <a:pt x="1968754" y="1346200"/>
                </a:lnTo>
                <a:lnTo>
                  <a:pt x="1968627" y="1333500"/>
                </a:lnTo>
                <a:lnTo>
                  <a:pt x="1965960" y="1333500"/>
                </a:lnTo>
                <a:lnTo>
                  <a:pt x="1964944" y="1320800"/>
                </a:lnTo>
                <a:lnTo>
                  <a:pt x="1961515" y="1320800"/>
                </a:lnTo>
                <a:lnTo>
                  <a:pt x="1963293" y="1308100"/>
                </a:lnTo>
                <a:lnTo>
                  <a:pt x="1966976" y="1308100"/>
                </a:lnTo>
                <a:lnTo>
                  <a:pt x="1966341" y="1295400"/>
                </a:lnTo>
                <a:lnTo>
                  <a:pt x="1946910" y="1295400"/>
                </a:lnTo>
                <a:lnTo>
                  <a:pt x="1948307" y="1282700"/>
                </a:lnTo>
                <a:lnTo>
                  <a:pt x="1948688" y="1282700"/>
                </a:lnTo>
                <a:lnTo>
                  <a:pt x="1947672" y="1270000"/>
                </a:lnTo>
                <a:lnTo>
                  <a:pt x="1933956" y="1270000"/>
                </a:lnTo>
                <a:lnTo>
                  <a:pt x="1933194" y="1257300"/>
                </a:lnTo>
                <a:lnTo>
                  <a:pt x="1931416" y="1257300"/>
                </a:lnTo>
                <a:lnTo>
                  <a:pt x="1931035" y="1244600"/>
                </a:lnTo>
                <a:lnTo>
                  <a:pt x="1946275" y="1244600"/>
                </a:lnTo>
                <a:lnTo>
                  <a:pt x="1947037" y="1231900"/>
                </a:lnTo>
                <a:lnTo>
                  <a:pt x="1946275" y="1219200"/>
                </a:lnTo>
                <a:lnTo>
                  <a:pt x="1946021" y="1219200"/>
                </a:lnTo>
                <a:lnTo>
                  <a:pt x="1945640" y="1206500"/>
                </a:lnTo>
                <a:lnTo>
                  <a:pt x="1914779" y="1206500"/>
                </a:lnTo>
                <a:lnTo>
                  <a:pt x="1913890" y="1193800"/>
                </a:lnTo>
                <a:lnTo>
                  <a:pt x="1899285" y="1193800"/>
                </a:lnTo>
                <a:lnTo>
                  <a:pt x="1893824" y="1181100"/>
                </a:lnTo>
                <a:lnTo>
                  <a:pt x="1884172" y="1181100"/>
                </a:lnTo>
                <a:lnTo>
                  <a:pt x="1883029" y="1168400"/>
                </a:lnTo>
                <a:lnTo>
                  <a:pt x="1882013" y="1168400"/>
                </a:lnTo>
                <a:lnTo>
                  <a:pt x="1889379" y="1155700"/>
                </a:lnTo>
                <a:lnTo>
                  <a:pt x="1910080" y="1155700"/>
                </a:lnTo>
                <a:lnTo>
                  <a:pt x="1912493" y="1143000"/>
                </a:lnTo>
                <a:lnTo>
                  <a:pt x="1920113" y="1143000"/>
                </a:lnTo>
                <a:lnTo>
                  <a:pt x="1920367" y="1130300"/>
                </a:lnTo>
                <a:lnTo>
                  <a:pt x="1964563" y="1130300"/>
                </a:lnTo>
                <a:lnTo>
                  <a:pt x="1967230" y="1117600"/>
                </a:lnTo>
                <a:lnTo>
                  <a:pt x="1958340" y="1117600"/>
                </a:lnTo>
                <a:lnTo>
                  <a:pt x="1957959" y="1104900"/>
                </a:lnTo>
                <a:lnTo>
                  <a:pt x="1938782" y="1104900"/>
                </a:lnTo>
                <a:lnTo>
                  <a:pt x="1936369" y="1092200"/>
                </a:lnTo>
                <a:lnTo>
                  <a:pt x="1919986" y="1092200"/>
                </a:lnTo>
                <a:lnTo>
                  <a:pt x="1918335" y="1079500"/>
                </a:lnTo>
                <a:lnTo>
                  <a:pt x="1890395" y="1079500"/>
                </a:lnTo>
                <a:lnTo>
                  <a:pt x="1888998" y="1066800"/>
                </a:lnTo>
                <a:lnTo>
                  <a:pt x="1885823" y="1066800"/>
                </a:lnTo>
                <a:lnTo>
                  <a:pt x="1887855" y="1054100"/>
                </a:lnTo>
                <a:lnTo>
                  <a:pt x="1894840" y="1054100"/>
                </a:lnTo>
                <a:lnTo>
                  <a:pt x="1895475" y="1041400"/>
                </a:lnTo>
                <a:lnTo>
                  <a:pt x="1907032" y="1041400"/>
                </a:lnTo>
                <a:lnTo>
                  <a:pt x="1912874" y="1028700"/>
                </a:lnTo>
                <a:lnTo>
                  <a:pt x="1922780" y="1028700"/>
                </a:lnTo>
                <a:lnTo>
                  <a:pt x="1922907" y="1016000"/>
                </a:lnTo>
                <a:lnTo>
                  <a:pt x="1913890" y="1016000"/>
                </a:lnTo>
                <a:lnTo>
                  <a:pt x="1914906" y="1003300"/>
                </a:lnTo>
                <a:lnTo>
                  <a:pt x="1923161" y="1003300"/>
                </a:lnTo>
                <a:lnTo>
                  <a:pt x="1925574" y="1016000"/>
                </a:lnTo>
                <a:lnTo>
                  <a:pt x="1940687" y="1016000"/>
                </a:lnTo>
                <a:lnTo>
                  <a:pt x="1940814" y="1028700"/>
                </a:lnTo>
                <a:lnTo>
                  <a:pt x="1972437" y="1028700"/>
                </a:lnTo>
                <a:lnTo>
                  <a:pt x="1968754" y="1016000"/>
                </a:lnTo>
                <a:lnTo>
                  <a:pt x="1979168" y="1016000"/>
                </a:lnTo>
                <a:lnTo>
                  <a:pt x="1978787" y="1028700"/>
                </a:lnTo>
                <a:lnTo>
                  <a:pt x="1981581" y="1028700"/>
                </a:lnTo>
                <a:lnTo>
                  <a:pt x="1983613" y="1041400"/>
                </a:lnTo>
                <a:lnTo>
                  <a:pt x="1995932" y="1041400"/>
                </a:lnTo>
                <a:lnTo>
                  <a:pt x="1999361" y="1054100"/>
                </a:lnTo>
                <a:lnTo>
                  <a:pt x="2028698" y="1054100"/>
                </a:lnTo>
                <a:lnTo>
                  <a:pt x="2029841" y="1041400"/>
                </a:lnTo>
                <a:lnTo>
                  <a:pt x="2039493" y="1041400"/>
                </a:lnTo>
                <a:lnTo>
                  <a:pt x="2040763" y="1054100"/>
                </a:lnTo>
                <a:lnTo>
                  <a:pt x="2051558" y="1054100"/>
                </a:lnTo>
                <a:lnTo>
                  <a:pt x="2052320" y="1066800"/>
                </a:lnTo>
                <a:lnTo>
                  <a:pt x="2051177" y="1066800"/>
                </a:lnTo>
                <a:lnTo>
                  <a:pt x="2050923" y="1079500"/>
                </a:lnTo>
                <a:lnTo>
                  <a:pt x="2051939" y="1092200"/>
                </a:lnTo>
                <a:lnTo>
                  <a:pt x="2051177" y="1092200"/>
                </a:lnTo>
                <a:lnTo>
                  <a:pt x="2050542" y="1104900"/>
                </a:lnTo>
                <a:lnTo>
                  <a:pt x="2046097" y="1104900"/>
                </a:lnTo>
                <a:lnTo>
                  <a:pt x="2046732" y="1117600"/>
                </a:lnTo>
                <a:lnTo>
                  <a:pt x="2074926" y="1117600"/>
                </a:lnTo>
                <a:lnTo>
                  <a:pt x="2078101" y="1130300"/>
                </a:lnTo>
                <a:lnTo>
                  <a:pt x="2281301" y="1130300"/>
                </a:lnTo>
                <a:lnTo>
                  <a:pt x="2286127" y="1143000"/>
                </a:lnTo>
                <a:lnTo>
                  <a:pt x="2300732" y="1143000"/>
                </a:lnTo>
                <a:lnTo>
                  <a:pt x="2301113" y="1155700"/>
                </a:lnTo>
                <a:lnTo>
                  <a:pt x="2280920" y="1155700"/>
                </a:lnTo>
                <a:lnTo>
                  <a:pt x="2281047" y="1168400"/>
                </a:lnTo>
                <a:lnTo>
                  <a:pt x="2279396" y="1168400"/>
                </a:lnTo>
                <a:lnTo>
                  <a:pt x="2278253" y="1181100"/>
                </a:lnTo>
                <a:lnTo>
                  <a:pt x="2271395" y="1181100"/>
                </a:lnTo>
                <a:lnTo>
                  <a:pt x="2270633" y="1193800"/>
                </a:lnTo>
                <a:lnTo>
                  <a:pt x="2268855" y="1193800"/>
                </a:lnTo>
                <a:lnTo>
                  <a:pt x="2267966" y="1206500"/>
                </a:lnTo>
                <a:lnTo>
                  <a:pt x="2265045" y="1193800"/>
                </a:lnTo>
                <a:lnTo>
                  <a:pt x="2256409" y="1193800"/>
                </a:lnTo>
                <a:lnTo>
                  <a:pt x="2256790" y="1206500"/>
                </a:lnTo>
                <a:lnTo>
                  <a:pt x="2249678" y="1206500"/>
                </a:lnTo>
                <a:lnTo>
                  <a:pt x="2248535" y="1219200"/>
                </a:lnTo>
                <a:lnTo>
                  <a:pt x="2240661" y="1219200"/>
                </a:lnTo>
                <a:lnTo>
                  <a:pt x="2239886" y="1206500"/>
                </a:lnTo>
                <a:lnTo>
                  <a:pt x="2235454" y="1206500"/>
                </a:lnTo>
                <a:lnTo>
                  <a:pt x="2235708" y="1219200"/>
                </a:lnTo>
                <a:lnTo>
                  <a:pt x="2219960" y="1219200"/>
                </a:lnTo>
                <a:lnTo>
                  <a:pt x="2218944" y="1231900"/>
                </a:lnTo>
                <a:lnTo>
                  <a:pt x="2212086" y="1231900"/>
                </a:lnTo>
                <a:lnTo>
                  <a:pt x="2207514" y="1219200"/>
                </a:lnTo>
                <a:lnTo>
                  <a:pt x="2198611" y="1219200"/>
                </a:lnTo>
                <a:lnTo>
                  <a:pt x="2198878" y="1231900"/>
                </a:lnTo>
                <a:lnTo>
                  <a:pt x="2185670" y="1231900"/>
                </a:lnTo>
                <a:lnTo>
                  <a:pt x="2185416" y="1244600"/>
                </a:lnTo>
                <a:lnTo>
                  <a:pt x="2185670" y="1244600"/>
                </a:lnTo>
                <a:lnTo>
                  <a:pt x="2185035" y="1257300"/>
                </a:lnTo>
                <a:lnTo>
                  <a:pt x="2176018" y="1257300"/>
                </a:lnTo>
                <a:lnTo>
                  <a:pt x="2176145" y="1270000"/>
                </a:lnTo>
                <a:lnTo>
                  <a:pt x="2183003" y="1270000"/>
                </a:lnTo>
                <a:lnTo>
                  <a:pt x="2184654" y="1282700"/>
                </a:lnTo>
                <a:lnTo>
                  <a:pt x="2188464" y="1282700"/>
                </a:lnTo>
                <a:lnTo>
                  <a:pt x="2188591" y="1295400"/>
                </a:lnTo>
                <a:lnTo>
                  <a:pt x="2190483" y="1295400"/>
                </a:lnTo>
                <a:lnTo>
                  <a:pt x="2191258" y="1308100"/>
                </a:lnTo>
                <a:lnTo>
                  <a:pt x="2194814" y="1308100"/>
                </a:lnTo>
                <a:lnTo>
                  <a:pt x="2195436" y="1320800"/>
                </a:lnTo>
                <a:lnTo>
                  <a:pt x="2197862" y="1320800"/>
                </a:lnTo>
                <a:lnTo>
                  <a:pt x="2198611" y="1308100"/>
                </a:lnTo>
                <a:lnTo>
                  <a:pt x="2199259" y="1308100"/>
                </a:lnTo>
                <a:lnTo>
                  <a:pt x="2199259" y="1295400"/>
                </a:lnTo>
                <a:lnTo>
                  <a:pt x="2202688" y="1295400"/>
                </a:lnTo>
                <a:lnTo>
                  <a:pt x="2205863" y="1308100"/>
                </a:lnTo>
                <a:lnTo>
                  <a:pt x="2210562" y="1308100"/>
                </a:lnTo>
                <a:lnTo>
                  <a:pt x="2211578" y="1320800"/>
                </a:lnTo>
                <a:lnTo>
                  <a:pt x="2235835" y="1320800"/>
                </a:lnTo>
                <a:lnTo>
                  <a:pt x="2236584" y="1308100"/>
                </a:lnTo>
                <a:lnTo>
                  <a:pt x="2238502" y="1308100"/>
                </a:lnTo>
                <a:lnTo>
                  <a:pt x="2238629" y="1295400"/>
                </a:lnTo>
                <a:lnTo>
                  <a:pt x="2242312" y="1295400"/>
                </a:lnTo>
                <a:lnTo>
                  <a:pt x="2244712" y="1282700"/>
                </a:lnTo>
                <a:lnTo>
                  <a:pt x="2253742" y="1282700"/>
                </a:lnTo>
                <a:lnTo>
                  <a:pt x="2253742" y="1270000"/>
                </a:lnTo>
                <a:lnTo>
                  <a:pt x="2252091" y="1270000"/>
                </a:lnTo>
                <a:lnTo>
                  <a:pt x="2252345" y="1257300"/>
                </a:lnTo>
                <a:lnTo>
                  <a:pt x="2259711" y="1257300"/>
                </a:lnTo>
                <a:lnTo>
                  <a:pt x="2260346" y="1270000"/>
                </a:lnTo>
                <a:lnTo>
                  <a:pt x="2264791" y="1270000"/>
                </a:lnTo>
                <a:lnTo>
                  <a:pt x="2265807" y="1257300"/>
                </a:lnTo>
                <a:lnTo>
                  <a:pt x="2283079" y="1257300"/>
                </a:lnTo>
                <a:lnTo>
                  <a:pt x="2282825" y="1270000"/>
                </a:lnTo>
                <a:lnTo>
                  <a:pt x="2284222" y="1270000"/>
                </a:lnTo>
                <a:lnTo>
                  <a:pt x="2284857" y="1282700"/>
                </a:lnTo>
                <a:lnTo>
                  <a:pt x="2289937" y="1282700"/>
                </a:lnTo>
                <a:lnTo>
                  <a:pt x="2289937" y="1295400"/>
                </a:lnTo>
                <a:lnTo>
                  <a:pt x="2288159" y="1295400"/>
                </a:lnTo>
                <a:lnTo>
                  <a:pt x="2287524" y="1308100"/>
                </a:lnTo>
                <a:lnTo>
                  <a:pt x="2288667" y="1308100"/>
                </a:lnTo>
                <a:lnTo>
                  <a:pt x="2289556" y="1320800"/>
                </a:lnTo>
                <a:lnTo>
                  <a:pt x="2293747" y="1320800"/>
                </a:lnTo>
                <a:lnTo>
                  <a:pt x="2294890" y="1333500"/>
                </a:lnTo>
                <a:lnTo>
                  <a:pt x="2302002" y="1333500"/>
                </a:lnTo>
                <a:lnTo>
                  <a:pt x="2302129" y="1346200"/>
                </a:lnTo>
                <a:lnTo>
                  <a:pt x="2304034" y="1346200"/>
                </a:lnTo>
                <a:lnTo>
                  <a:pt x="2304923" y="1358900"/>
                </a:lnTo>
                <a:lnTo>
                  <a:pt x="2313432" y="1384300"/>
                </a:lnTo>
                <a:lnTo>
                  <a:pt x="2314829" y="1409700"/>
                </a:lnTo>
                <a:lnTo>
                  <a:pt x="2322703" y="1409700"/>
                </a:lnTo>
                <a:lnTo>
                  <a:pt x="2324227" y="1397000"/>
                </a:lnTo>
                <a:lnTo>
                  <a:pt x="2333371" y="1397000"/>
                </a:lnTo>
                <a:lnTo>
                  <a:pt x="2337308" y="1409700"/>
                </a:lnTo>
                <a:lnTo>
                  <a:pt x="2352040" y="1409700"/>
                </a:lnTo>
                <a:lnTo>
                  <a:pt x="2353818" y="1397000"/>
                </a:lnTo>
                <a:lnTo>
                  <a:pt x="2362835" y="1397000"/>
                </a:lnTo>
                <a:lnTo>
                  <a:pt x="2364867" y="1384300"/>
                </a:lnTo>
                <a:lnTo>
                  <a:pt x="2371725" y="1384300"/>
                </a:lnTo>
                <a:lnTo>
                  <a:pt x="2371725" y="1371600"/>
                </a:lnTo>
                <a:lnTo>
                  <a:pt x="2367661" y="1371600"/>
                </a:lnTo>
                <a:lnTo>
                  <a:pt x="2366010" y="1358900"/>
                </a:lnTo>
                <a:lnTo>
                  <a:pt x="2362835" y="1358900"/>
                </a:lnTo>
                <a:lnTo>
                  <a:pt x="2362835" y="1346200"/>
                </a:lnTo>
                <a:lnTo>
                  <a:pt x="2363216" y="1346200"/>
                </a:lnTo>
                <a:lnTo>
                  <a:pt x="2364486" y="1333500"/>
                </a:lnTo>
                <a:lnTo>
                  <a:pt x="2366264" y="1333500"/>
                </a:lnTo>
                <a:lnTo>
                  <a:pt x="2365629" y="1320800"/>
                </a:lnTo>
                <a:lnTo>
                  <a:pt x="2385314" y="1320800"/>
                </a:lnTo>
                <a:lnTo>
                  <a:pt x="2386203" y="1308100"/>
                </a:lnTo>
                <a:lnTo>
                  <a:pt x="2387219" y="1308100"/>
                </a:lnTo>
                <a:lnTo>
                  <a:pt x="2387219" y="1295400"/>
                </a:lnTo>
                <a:lnTo>
                  <a:pt x="2387981" y="1295400"/>
                </a:lnTo>
                <a:lnTo>
                  <a:pt x="2390140" y="1282700"/>
                </a:lnTo>
                <a:lnTo>
                  <a:pt x="2391791" y="1282700"/>
                </a:lnTo>
                <a:lnTo>
                  <a:pt x="2393061" y="1270000"/>
                </a:lnTo>
                <a:lnTo>
                  <a:pt x="2393950" y="1270000"/>
                </a:lnTo>
                <a:lnTo>
                  <a:pt x="2394204" y="1257300"/>
                </a:lnTo>
                <a:lnTo>
                  <a:pt x="2392807" y="1257300"/>
                </a:lnTo>
                <a:lnTo>
                  <a:pt x="2387727" y="1244600"/>
                </a:lnTo>
                <a:lnTo>
                  <a:pt x="2386711" y="1231900"/>
                </a:lnTo>
                <a:lnTo>
                  <a:pt x="2387600" y="1231900"/>
                </a:lnTo>
                <a:lnTo>
                  <a:pt x="2388235" y="1219200"/>
                </a:lnTo>
                <a:lnTo>
                  <a:pt x="2389124" y="1219200"/>
                </a:lnTo>
                <a:lnTo>
                  <a:pt x="2389759" y="1231900"/>
                </a:lnTo>
                <a:lnTo>
                  <a:pt x="2429383" y="1231900"/>
                </a:lnTo>
                <a:lnTo>
                  <a:pt x="2431034" y="1244600"/>
                </a:lnTo>
                <a:lnTo>
                  <a:pt x="2433447" y="1244600"/>
                </a:lnTo>
                <a:lnTo>
                  <a:pt x="2434209" y="1231900"/>
                </a:lnTo>
                <a:lnTo>
                  <a:pt x="2443226" y="1231900"/>
                </a:lnTo>
                <a:lnTo>
                  <a:pt x="2444496" y="1244600"/>
                </a:lnTo>
                <a:lnTo>
                  <a:pt x="2466340" y="1244600"/>
                </a:lnTo>
                <a:lnTo>
                  <a:pt x="2468118" y="1231900"/>
                </a:lnTo>
                <a:lnTo>
                  <a:pt x="2469515" y="1231900"/>
                </a:lnTo>
                <a:lnTo>
                  <a:pt x="2470912" y="1219200"/>
                </a:lnTo>
                <a:lnTo>
                  <a:pt x="2475738" y="1219200"/>
                </a:lnTo>
                <a:lnTo>
                  <a:pt x="2480183" y="1206500"/>
                </a:lnTo>
                <a:lnTo>
                  <a:pt x="2482215" y="1193800"/>
                </a:lnTo>
                <a:lnTo>
                  <a:pt x="2487041" y="1193800"/>
                </a:lnTo>
                <a:lnTo>
                  <a:pt x="2495296" y="1181100"/>
                </a:lnTo>
                <a:lnTo>
                  <a:pt x="2499487" y="1181100"/>
                </a:lnTo>
                <a:lnTo>
                  <a:pt x="2503678" y="1168400"/>
                </a:lnTo>
                <a:lnTo>
                  <a:pt x="2507361" y="1168400"/>
                </a:lnTo>
                <a:lnTo>
                  <a:pt x="2510917" y="1155700"/>
                </a:lnTo>
                <a:lnTo>
                  <a:pt x="2514981" y="1155700"/>
                </a:lnTo>
                <a:lnTo>
                  <a:pt x="2515743" y="1143000"/>
                </a:lnTo>
                <a:lnTo>
                  <a:pt x="2518029" y="1143000"/>
                </a:lnTo>
                <a:lnTo>
                  <a:pt x="2517775" y="1130300"/>
                </a:lnTo>
                <a:lnTo>
                  <a:pt x="2503170" y="1130300"/>
                </a:lnTo>
                <a:lnTo>
                  <a:pt x="2502154" y="1117600"/>
                </a:lnTo>
                <a:lnTo>
                  <a:pt x="2506599" y="1117600"/>
                </a:lnTo>
                <a:lnTo>
                  <a:pt x="2508758" y="1104900"/>
                </a:lnTo>
                <a:lnTo>
                  <a:pt x="2524887" y="1104900"/>
                </a:lnTo>
                <a:lnTo>
                  <a:pt x="2526665" y="1092200"/>
                </a:lnTo>
                <a:lnTo>
                  <a:pt x="2536317" y="1092200"/>
                </a:lnTo>
                <a:lnTo>
                  <a:pt x="2541905" y="1079500"/>
                </a:lnTo>
                <a:lnTo>
                  <a:pt x="2547747" y="1079500"/>
                </a:lnTo>
                <a:lnTo>
                  <a:pt x="2547112" y="1066800"/>
                </a:lnTo>
                <a:lnTo>
                  <a:pt x="2545588" y="1066800"/>
                </a:lnTo>
                <a:lnTo>
                  <a:pt x="2550160" y="1054100"/>
                </a:lnTo>
                <a:lnTo>
                  <a:pt x="2555113" y="1054100"/>
                </a:lnTo>
                <a:lnTo>
                  <a:pt x="2554605" y="1041400"/>
                </a:lnTo>
                <a:lnTo>
                  <a:pt x="2552700" y="1041400"/>
                </a:lnTo>
                <a:lnTo>
                  <a:pt x="2552700" y="1028700"/>
                </a:lnTo>
                <a:lnTo>
                  <a:pt x="2549144" y="1028700"/>
                </a:lnTo>
                <a:lnTo>
                  <a:pt x="2548890" y="1016000"/>
                </a:lnTo>
                <a:lnTo>
                  <a:pt x="2550795" y="1016000"/>
                </a:lnTo>
                <a:lnTo>
                  <a:pt x="2553589" y="1003300"/>
                </a:lnTo>
                <a:lnTo>
                  <a:pt x="2557780" y="1003300"/>
                </a:lnTo>
                <a:lnTo>
                  <a:pt x="2558796" y="990600"/>
                </a:lnTo>
                <a:lnTo>
                  <a:pt x="2578100" y="990600"/>
                </a:lnTo>
                <a:lnTo>
                  <a:pt x="2599563" y="977900"/>
                </a:lnTo>
                <a:lnTo>
                  <a:pt x="2610866" y="977900"/>
                </a:lnTo>
                <a:lnTo>
                  <a:pt x="2613279" y="965200"/>
                </a:lnTo>
                <a:lnTo>
                  <a:pt x="2630551" y="965200"/>
                </a:lnTo>
                <a:lnTo>
                  <a:pt x="2633980" y="952500"/>
                </a:lnTo>
                <a:lnTo>
                  <a:pt x="2645156" y="952500"/>
                </a:lnTo>
                <a:lnTo>
                  <a:pt x="2648204" y="939800"/>
                </a:lnTo>
                <a:lnTo>
                  <a:pt x="2717927" y="939800"/>
                </a:lnTo>
                <a:lnTo>
                  <a:pt x="2718943" y="952500"/>
                </a:lnTo>
                <a:lnTo>
                  <a:pt x="2746629" y="952500"/>
                </a:lnTo>
                <a:lnTo>
                  <a:pt x="2723007" y="927100"/>
                </a:lnTo>
                <a:lnTo>
                  <a:pt x="2721610" y="914400"/>
                </a:lnTo>
                <a:lnTo>
                  <a:pt x="2723515" y="914400"/>
                </a:lnTo>
                <a:lnTo>
                  <a:pt x="2726182" y="901700"/>
                </a:lnTo>
                <a:lnTo>
                  <a:pt x="2740914" y="901700"/>
                </a:lnTo>
                <a:lnTo>
                  <a:pt x="2742311" y="889000"/>
                </a:lnTo>
                <a:lnTo>
                  <a:pt x="2766822" y="889000"/>
                </a:lnTo>
                <a:lnTo>
                  <a:pt x="2767584" y="876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rgbClr val="E878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3943">
              <a:buClr>
                <a:srgbClr val="000000"/>
              </a:buClr>
              <a:buSzPts val="2400"/>
            </a:pPr>
            <a:endParaRPr sz="2399" kern="0" dirty="0">
              <a:solidFill>
                <a:srgbClr val="000000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  <a:sym typeface="Poppins"/>
            </a:endParaRPr>
          </a:p>
        </p:txBody>
      </p:sp>
      <p:cxnSp>
        <p:nvCxnSpPr>
          <p:cNvPr id="12" name="Google Shape;638;g2b17bdb078a_0_74">
            <a:extLst>
              <a:ext uri="{FF2B5EF4-FFF2-40B4-BE49-F238E27FC236}">
                <a16:creationId xmlns:a16="http://schemas.microsoft.com/office/drawing/2014/main" id="{5FDA47EA-32F8-1F95-1E7B-1B9898D828DD}"/>
              </a:ext>
            </a:extLst>
          </p:cNvPr>
          <p:cNvCxnSpPr>
            <a:cxnSpLocks/>
          </p:cNvCxnSpPr>
          <p:nvPr/>
        </p:nvCxnSpPr>
        <p:spPr>
          <a:xfrm flipV="1">
            <a:off x="1588957" y="1727310"/>
            <a:ext cx="1542304" cy="2423154"/>
          </a:xfrm>
          <a:prstGeom prst="straightConnector1">
            <a:avLst/>
          </a:prstGeom>
          <a:noFill/>
          <a:ln w="19050" cap="flat" cmpd="sng">
            <a:solidFill>
              <a:srgbClr val="ED7D31"/>
            </a:solidFill>
            <a:prstDash val="dash"/>
            <a:round/>
            <a:headEnd type="stealth" w="med" len="med"/>
            <a:tailEnd type="none" w="sm" len="sm"/>
          </a:ln>
        </p:spPr>
      </p:cxnSp>
      <p:sp>
        <p:nvSpPr>
          <p:cNvPr id="13" name="Google Shape;640;g2b17bdb078a_0_74">
            <a:extLst>
              <a:ext uri="{FF2B5EF4-FFF2-40B4-BE49-F238E27FC236}">
                <a16:creationId xmlns:a16="http://schemas.microsoft.com/office/drawing/2014/main" id="{BCC99218-C6E7-F353-02EB-1AB24700A330}"/>
              </a:ext>
            </a:extLst>
          </p:cNvPr>
          <p:cNvSpPr txBox="1"/>
          <p:nvPr/>
        </p:nvSpPr>
        <p:spPr>
          <a:xfrm>
            <a:off x="357571" y="1364045"/>
            <a:ext cx="4978907" cy="369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7" tIns="45676" rIns="91377" bIns="45676" anchor="t" anchorCtr="0">
            <a:spAutoFit/>
          </a:bodyPr>
          <a:lstStyle/>
          <a:p>
            <a:pPr marL="16924" marR="6769" algn="ctr" defTabSz="913943">
              <a:buClr>
                <a:srgbClr val="000000"/>
              </a:buClr>
              <a:buSzPts val="1600"/>
            </a:pPr>
            <a:r>
              <a:rPr lang="en-GB" b="1" kern="0" dirty="0">
                <a:solidFill>
                  <a:srgbClr val="ED7D3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Poppins"/>
              </a:rPr>
              <a:t>India's 1st Operational Smart City &amp; IFSC</a:t>
            </a:r>
            <a:endParaRPr b="1" kern="0" dirty="0">
              <a:solidFill>
                <a:srgbClr val="ED7D31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  <a:sym typeface="Poppins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82A72232-E8B8-109A-5C07-0E7E2F42E1DA}"/>
              </a:ext>
            </a:extLst>
          </p:cNvPr>
          <p:cNvSpPr/>
          <p:nvPr/>
        </p:nvSpPr>
        <p:spPr>
          <a:xfrm>
            <a:off x="1539253" y="3924691"/>
            <a:ext cx="207945" cy="235817"/>
          </a:xfrm>
          <a:prstGeom prst="star5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80C0D9-BC6F-98EE-65AA-F1A62F7C0CCA}"/>
              </a:ext>
            </a:extLst>
          </p:cNvPr>
          <p:cNvSpPr/>
          <p:nvPr/>
        </p:nvSpPr>
        <p:spPr>
          <a:xfrm>
            <a:off x="6143119" y="3645761"/>
            <a:ext cx="5619586" cy="588038"/>
          </a:xfrm>
          <a:prstGeom prst="rect">
            <a:avLst/>
          </a:prstGeom>
          <a:noFill/>
          <a:ln w="6350">
            <a:solidFill>
              <a:srgbClr val="0033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Greenfield smart city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78866C-280E-1F03-07CF-DB5F0D964DC9}"/>
              </a:ext>
            </a:extLst>
          </p:cNvPr>
          <p:cNvSpPr/>
          <p:nvPr/>
        </p:nvSpPr>
        <p:spPr>
          <a:xfrm rot="16200000">
            <a:off x="5992050" y="3902320"/>
            <a:ext cx="587307" cy="7635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3530CB-112F-0927-0295-0287E458F4D0}"/>
              </a:ext>
            </a:extLst>
          </p:cNvPr>
          <p:cNvSpPr/>
          <p:nvPr/>
        </p:nvSpPr>
        <p:spPr>
          <a:xfrm>
            <a:off x="6143118" y="4411177"/>
            <a:ext cx="5619586" cy="588038"/>
          </a:xfrm>
          <a:prstGeom prst="rect">
            <a:avLst/>
          </a:prstGeom>
          <a:noFill/>
          <a:ln w="6350">
            <a:solidFill>
              <a:srgbClr val="0033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Land parcel size: 886 acres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C14F05-F420-D991-5D64-E127D1EA7828}"/>
              </a:ext>
            </a:extLst>
          </p:cNvPr>
          <p:cNvSpPr/>
          <p:nvPr/>
        </p:nvSpPr>
        <p:spPr>
          <a:xfrm rot="16200000">
            <a:off x="5992049" y="4667736"/>
            <a:ext cx="587307" cy="7635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CB4EBF-9F26-1DF8-D984-4F03D70CA907}"/>
              </a:ext>
            </a:extLst>
          </p:cNvPr>
          <p:cNvSpPr/>
          <p:nvPr/>
        </p:nvSpPr>
        <p:spPr>
          <a:xfrm>
            <a:off x="6147204" y="2649671"/>
            <a:ext cx="5619586" cy="918576"/>
          </a:xfrm>
          <a:prstGeom prst="rect">
            <a:avLst/>
          </a:prstGeom>
          <a:noFill/>
          <a:ln w="6350">
            <a:solidFill>
              <a:srgbClr val="0033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GIFT City is divided into two zones: </a:t>
            </a:r>
          </a:p>
          <a:p>
            <a:pPr marL="525463" indent="-342900">
              <a:buAutoNum type="alphaLcPeriod"/>
            </a:pPr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Special Economic Zone (IFSC Zone)</a:t>
            </a:r>
          </a:p>
          <a:p>
            <a:pPr marL="525463" indent="-342900">
              <a:buAutoNum type="alphaLcPeriod"/>
            </a:pPr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Domestic Tariff Area (Domestic area)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B40E5E-948F-7C0D-6159-204AA387E40D}"/>
              </a:ext>
            </a:extLst>
          </p:cNvPr>
          <p:cNvSpPr/>
          <p:nvPr/>
        </p:nvSpPr>
        <p:spPr>
          <a:xfrm rot="16200000">
            <a:off x="5831072" y="3071013"/>
            <a:ext cx="917434" cy="7635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7E7239-55FD-5811-8408-FFB16A421E52}"/>
              </a:ext>
            </a:extLst>
          </p:cNvPr>
          <p:cNvSpPr/>
          <p:nvPr/>
        </p:nvSpPr>
        <p:spPr>
          <a:xfrm>
            <a:off x="6133067" y="5142120"/>
            <a:ext cx="5619586" cy="588038"/>
          </a:xfrm>
          <a:prstGeom prst="rect">
            <a:avLst/>
          </a:prstGeom>
          <a:noFill/>
          <a:ln w="6350">
            <a:solidFill>
              <a:srgbClr val="0033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Social Infra – Hotels, Hospitals, Schools, etc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1F500C-FBD3-CE26-0DE1-3305F68D237D}"/>
              </a:ext>
            </a:extLst>
          </p:cNvPr>
          <p:cNvSpPr/>
          <p:nvPr/>
        </p:nvSpPr>
        <p:spPr>
          <a:xfrm rot="16200000">
            <a:off x="5981998" y="5398679"/>
            <a:ext cx="587307" cy="7635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0EB903-0985-68C3-59E2-D5E07D36747A}"/>
              </a:ext>
            </a:extLst>
          </p:cNvPr>
          <p:cNvSpPr/>
          <p:nvPr/>
        </p:nvSpPr>
        <p:spPr>
          <a:xfrm>
            <a:off x="6133066" y="5809331"/>
            <a:ext cx="5619586" cy="588038"/>
          </a:xfrm>
          <a:prstGeom prst="rect">
            <a:avLst/>
          </a:prstGeom>
          <a:noFill/>
          <a:ln w="6350">
            <a:solidFill>
              <a:srgbClr val="0033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‘Walk to work concept’ – Residential &amp; Riverside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9A8A45-F47D-8E40-7B1D-1F3E0161EDE0}"/>
              </a:ext>
            </a:extLst>
          </p:cNvPr>
          <p:cNvSpPr/>
          <p:nvPr/>
        </p:nvSpPr>
        <p:spPr>
          <a:xfrm rot="16200000">
            <a:off x="5981997" y="6065890"/>
            <a:ext cx="587307" cy="7635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2A83EF-733A-3A05-8695-0045252A6F07}"/>
              </a:ext>
            </a:extLst>
          </p:cNvPr>
          <p:cNvSpPr/>
          <p:nvPr/>
        </p:nvSpPr>
        <p:spPr>
          <a:xfrm>
            <a:off x="6133067" y="1435618"/>
            <a:ext cx="5619586" cy="868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9BF6365-FF26-A418-2B28-2DB95C07AB32}"/>
              </a:ext>
            </a:extLst>
          </p:cNvPr>
          <p:cNvCxnSpPr>
            <a:cxnSpLocks/>
          </p:cNvCxnSpPr>
          <p:nvPr/>
        </p:nvCxnSpPr>
        <p:spPr>
          <a:xfrm flipV="1">
            <a:off x="8139239" y="1439220"/>
            <a:ext cx="0" cy="868494"/>
          </a:xfrm>
          <a:prstGeom prst="line">
            <a:avLst/>
          </a:prstGeom>
          <a:ln w="19050">
            <a:solidFill>
              <a:srgbClr val="003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6DE01C-0239-72C7-124F-816810A5DC50}"/>
              </a:ext>
            </a:extLst>
          </p:cNvPr>
          <p:cNvCxnSpPr>
            <a:cxnSpLocks/>
          </p:cNvCxnSpPr>
          <p:nvPr/>
        </p:nvCxnSpPr>
        <p:spPr>
          <a:xfrm flipV="1">
            <a:off x="9782960" y="1435618"/>
            <a:ext cx="0" cy="868494"/>
          </a:xfrm>
          <a:prstGeom prst="line">
            <a:avLst/>
          </a:prstGeom>
          <a:ln w="19050">
            <a:solidFill>
              <a:srgbClr val="003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A2D7818-CBDC-BDAF-F9E3-54F7181F665F}"/>
              </a:ext>
            </a:extLst>
          </p:cNvPr>
          <p:cNvGrpSpPr/>
          <p:nvPr/>
        </p:nvGrpSpPr>
        <p:grpSpPr>
          <a:xfrm>
            <a:off x="5989044" y="1493246"/>
            <a:ext cx="2263728" cy="814846"/>
            <a:chOff x="5006064" y="1310366"/>
            <a:chExt cx="2263728" cy="814846"/>
          </a:xfrm>
        </p:grpSpPr>
        <p:sp>
          <p:nvSpPr>
            <p:cNvPr id="34" name="object 5">
              <a:extLst>
                <a:ext uri="{FF2B5EF4-FFF2-40B4-BE49-F238E27FC236}">
                  <a16:creationId xmlns:a16="http://schemas.microsoft.com/office/drawing/2014/main" id="{99337802-AF84-0EC8-BBD2-AC6E607E637D}"/>
                </a:ext>
              </a:extLst>
            </p:cNvPr>
            <p:cNvSpPr txBox="1"/>
            <p:nvPr/>
          </p:nvSpPr>
          <p:spPr>
            <a:xfrm>
              <a:off x="5006064" y="1669318"/>
              <a:ext cx="2263728" cy="45589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400" spc="-5" dirty="0">
                  <a:solidFill>
                    <a:srgbClr val="00338C"/>
                  </a:solidFill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Total development </a:t>
              </a:r>
            </a:p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400" spc="-5" dirty="0">
                  <a:solidFill>
                    <a:srgbClr val="00338C"/>
                  </a:solidFill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rights allotted </a:t>
              </a:r>
            </a:p>
          </p:txBody>
        </p:sp>
        <p:sp>
          <p:nvSpPr>
            <p:cNvPr id="35" name="object 5">
              <a:extLst>
                <a:ext uri="{FF2B5EF4-FFF2-40B4-BE49-F238E27FC236}">
                  <a16:creationId xmlns:a16="http://schemas.microsoft.com/office/drawing/2014/main" id="{DFC1B8CD-144A-5B82-9344-A7F9688B0300}"/>
                </a:ext>
              </a:extLst>
            </p:cNvPr>
            <p:cNvSpPr txBox="1"/>
            <p:nvPr/>
          </p:nvSpPr>
          <p:spPr>
            <a:xfrm>
              <a:off x="5006064" y="1310366"/>
              <a:ext cx="2263728" cy="28918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pc="-5" dirty="0">
                  <a:solidFill>
                    <a:srgbClr val="00338C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27.70 Mn Sq ft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EFA0B2-4FAE-E7CE-7458-BA264FD3A1CD}"/>
              </a:ext>
            </a:extLst>
          </p:cNvPr>
          <p:cNvGrpSpPr/>
          <p:nvPr/>
        </p:nvGrpSpPr>
        <p:grpSpPr>
          <a:xfrm>
            <a:off x="7765993" y="1493246"/>
            <a:ext cx="2325200" cy="814846"/>
            <a:chOff x="7361999" y="1310366"/>
            <a:chExt cx="2325200" cy="814846"/>
          </a:xfrm>
        </p:grpSpPr>
        <p:sp>
          <p:nvSpPr>
            <p:cNvPr id="37" name="object 5">
              <a:extLst>
                <a:ext uri="{FF2B5EF4-FFF2-40B4-BE49-F238E27FC236}">
                  <a16:creationId xmlns:a16="http://schemas.microsoft.com/office/drawing/2014/main" id="{3AE23EBA-511C-79D6-7B6F-DC987243F23C}"/>
                </a:ext>
              </a:extLst>
            </p:cNvPr>
            <p:cNvSpPr txBox="1"/>
            <p:nvPr/>
          </p:nvSpPr>
          <p:spPr>
            <a:xfrm>
              <a:off x="7361999" y="1669318"/>
              <a:ext cx="2263728" cy="45589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400" spc="-5" dirty="0">
                  <a:solidFill>
                    <a:srgbClr val="00338C"/>
                  </a:solidFill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Area under </a:t>
              </a:r>
            </a:p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400" spc="-5" dirty="0">
                  <a:solidFill>
                    <a:srgbClr val="00338C"/>
                  </a:solidFill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development </a:t>
              </a:r>
            </a:p>
          </p:txBody>
        </p:sp>
        <p:sp>
          <p:nvSpPr>
            <p:cNvPr id="38" name="object 5">
              <a:extLst>
                <a:ext uri="{FF2B5EF4-FFF2-40B4-BE49-F238E27FC236}">
                  <a16:creationId xmlns:a16="http://schemas.microsoft.com/office/drawing/2014/main" id="{E0768576-3F33-D190-3321-408BD9648536}"/>
                </a:ext>
              </a:extLst>
            </p:cNvPr>
            <p:cNvSpPr txBox="1"/>
            <p:nvPr/>
          </p:nvSpPr>
          <p:spPr>
            <a:xfrm>
              <a:off x="7423471" y="1310366"/>
              <a:ext cx="2263728" cy="28918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pc="-5" dirty="0">
                  <a:solidFill>
                    <a:srgbClr val="00338C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12.99 Mn Sq ft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AA6A0AC-B212-5FCD-9ED9-F6CFA103E226}"/>
              </a:ext>
            </a:extLst>
          </p:cNvPr>
          <p:cNvGrpSpPr/>
          <p:nvPr/>
        </p:nvGrpSpPr>
        <p:grpSpPr>
          <a:xfrm>
            <a:off x="9581555" y="1493246"/>
            <a:ext cx="2358145" cy="802022"/>
            <a:chOff x="9764435" y="1310366"/>
            <a:chExt cx="2358145" cy="802022"/>
          </a:xfrm>
        </p:grpSpPr>
        <p:sp>
          <p:nvSpPr>
            <p:cNvPr id="40" name="object 5">
              <a:extLst>
                <a:ext uri="{FF2B5EF4-FFF2-40B4-BE49-F238E27FC236}">
                  <a16:creationId xmlns:a16="http://schemas.microsoft.com/office/drawing/2014/main" id="{928DEAB3-2C7C-4D37-1973-5054831D2A65}"/>
                </a:ext>
              </a:extLst>
            </p:cNvPr>
            <p:cNvSpPr txBox="1"/>
            <p:nvPr/>
          </p:nvSpPr>
          <p:spPr>
            <a:xfrm>
              <a:off x="9764435" y="1669318"/>
              <a:ext cx="2358145" cy="44307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GB" sz="1400" spc="-5" dirty="0">
                  <a:solidFill>
                    <a:srgbClr val="00338C"/>
                  </a:solidFill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Number of Operational Buildings</a:t>
              </a:r>
            </a:p>
          </p:txBody>
        </p:sp>
        <p:sp>
          <p:nvSpPr>
            <p:cNvPr id="41" name="object 5">
              <a:extLst>
                <a:ext uri="{FF2B5EF4-FFF2-40B4-BE49-F238E27FC236}">
                  <a16:creationId xmlns:a16="http://schemas.microsoft.com/office/drawing/2014/main" id="{976FE8F0-1853-05EB-6CD8-B646D121DE0F}"/>
                </a:ext>
              </a:extLst>
            </p:cNvPr>
            <p:cNvSpPr txBox="1"/>
            <p:nvPr/>
          </p:nvSpPr>
          <p:spPr>
            <a:xfrm>
              <a:off x="9810141" y="1310366"/>
              <a:ext cx="2263728" cy="28918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pc="-5" dirty="0">
                  <a:solidFill>
                    <a:srgbClr val="00338C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20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4B5E15-AB41-DD5D-1279-5BA34779664F}"/>
              </a:ext>
            </a:extLst>
          </p:cNvPr>
          <p:cNvGrpSpPr/>
          <p:nvPr/>
        </p:nvGrpSpPr>
        <p:grpSpPr>
          <a:xfrm>
            <a:off x="0" y="-12732"/>
            <a:ext cx="12192000" cy="1009692"/>
            <a:chOff x="0" y="-12732"/>
            <a:chExt cx="12192000" cy="100969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D0B02C0-5E48-69C3-B415-F9B39BF45804}"/>
                </a:ext>
              </a:extLst>
            </p:cNvPr>
            <p:cNvSpPr/>
            <p:nvPr/>
          </p:nvSpPr>
          <p:spPr>
            <a:xfrm>
              <a:off x="0" y="-11958"/>
              <a:ext cx="12120007" cy="933361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                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D77213C-4D88-3991-54EE-3688173F91CA}"/>
                </a:ext>
              </a:extLst>
            </p:cNvPr>
            <p:cNvSpPr/>
            <p:nvPr/>
          </p:nvSpPr>
          <p:spPr>
            <a:xfrm rot="5400000">
              <a:off x="11689324" y="417952"/>
              <a:ext cx="933359" cy="7199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</a:t>
              </a:r>
              <a:endParaRPr lang="en-IN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5F4AF3-9149-50F1-D96F-278AEEAE0592}"/>
                </a:ext>
              </a:extLst>
            </p:cNvPr>
            <p:cNvSpPr/>
            <p:nvPr/>
          </p:nvSpPr>
          <p:spPr>
            <a:xfrm>
              <a:off x="0" y="912964"/>
              <a:ext cx="3774030" cy="8399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 </a:t>
              </a:r>
              <a:endParaRPr lang="en-IN"/>
            </a:p>
          </p:txBody>
        </p:sp>
      </p:grpSp>
      <p:pic>
        <p:nvPicPr>
          <p:cNvPr id="6" name="Google Shape;551;g2b17a549493_1_104">
            <a:extLst>
              <a:ext uri="{FF2B5EF4-FFF2-40B4-BE49-F238E27FC236}">
                <a16:creationId xmlns:a16="http://schemas.microsoft.com/office/drawing/2014/main" id="{82D7F0C8-495A-7133-9B67-543B410CA53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46734" y="1084925"/>
            <a:ext cx="5242650" cy="189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Official Photograph of Prime Minister Narendra Modi">
            <a:extLst>
              <a:ext uri="{FF2B5EF4-FFF2-40B4-BE49-F238E27FC236}">
                <a16:creationId xmlns:a16="http://schemas.microsoft.com/office/drawing/2014/main" id="{C1933710-3ADF-6135-07F3-B1C0EA1FE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9" r="21818"/>
          <a:stretch/>
        </p:blipFill>
        <p:spPr bwMode="auto">
          <a:xfrm>
            <a:off x="726388" y="1215630"/>
            <a:ext cx="3895200" cy="431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548;g2b17a549493_1_104">
            <a:extLst>
              <a:ext uri="{FF2B5EF4-FFF2-40B4-BE49-F238E27FC236}">
                <a16:creationId xmlns:a16="http://schemas.microsoft.com/office/drawing/2014/main" id="{03F91DAB-8A20-260C-3724-FD9FC9A041C2}"/>
              </a:ext>
            </a:extLst>
          </p:cNvPr>
          <p:cNvSpPr/>
          <p:nvPr/>
        </p:nvSpPr>
        <p:spPr>
          <a:xfrm>
            <a:off x="726388" y="5531549"/>
            <a:ext cx="4073100" cy="8043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338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Hon’ble Prime Minister of India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b="1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Sh. Narendra Modi</a:t>
            </a:r>
          </a:p>
        </p:txBody>
      </p:sp>
      <p:sp>
        <p:nvSpPr>
          <p:cNvPr id="9" name="Google Shape;552;g2b17a549493_1_104">
            <a:extLst>
              <a:ext uri="{FF2B5EF4-FFF2-40B4-BE49-F238E27FC236}">
                <a16:creationId xmlns:a16="http://schemas.microsoft.com/office/drawing/2014/main" id="{9686612C-BF58-0157-0AC2-37340157F6F8}"/>
              </a:ext>
            </a:extLst>
          </p:cNvPr>
          <p:cNvSpPr txBox="1"/>
          <p:nvPr/>
        </p:nvSpPr>
        <p:spPr>
          <a:xfrm>
            <a:off x="4842161" y="1501827"/>
            <a:ext cx="46518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“We want to make GIFT City the Global Nerve </a:t>
            </a:r>
            <a:r>
              <a:rPr lang="en-GB" b="0" i="0" u="none" strike="noStrike" cap="none" dirty="0" err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Center</a:t>
            </a: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 of </a:t>
            </a:r>
            <a:r>
              <a:rPr lang="en-GB" b="1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New Age Global Financial and Technology Services</a:t>
            </a: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”</a:t>
            </a:r>
            <a:endParaRPr b="0" i="0" u="none" strike="noStrike" cap="none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oppins"/>
            </a:endParaRPr>
          </a:p>
        </p:txBody>
      </p:sp>
      <p:pic>
        <p:nvPicPr>
          <p:cNvPr id="10" name="Google Shape;553;g2b17a549493_1_104">
            <a:extLst>
              <a:ext uri="{FF2B5EF4-FFF2-40B4-BE49-F238E27FC236}">
                <a16:creationId xmlns:a16="http://schemas.microsoft.com/office/drawing/2014/main" id="{F3901E1A-308E-B26B-2BE5-E980CEC582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1050" y="2905700"/>
            <a:ext cx="5242650" cy="18989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54;g2b17a549493_1_104">
            <a:extLst>
              <a:ext uri="{FF2B5EF4-FFF2-40B4-BE49-F238E27FC236}">
                <a16:creationId xmlns:a16="http://schemas.microsoft.com/office/drawing/2014/main" id="{016F7A6A-B6C1-F6DE-6536-810E35D8CA88}"/>
              </a:ext>
            </a:extLst>
          </p:cNvPr>
          <p:cNvSpPr txBox="1"/>
          <p:nvPr/>
        </p:nvSpPr>
        <p:spPr>
          <a:xfrm>
            <a:off x="5913080" y="3317150"/>
            <a:ext cx="4386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“GIFT IFSC's </a:t>
            </a:r>
            <a:r>
              <a:rPr lang="en-GB" b="1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cutting-edge digital infrastructure </a:t>
            </a: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provides a platform that enables businesses to increase efficiency”</a:t>
            </a:r>
            <a:endParaRPr b="0" i="0" u="none" strike="noStrike" cap="none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oppins"/>
            </a:endParaRPr>
          </a:p>
        </p:txBody>
      </p:sp>
      <p:pic>
        <p:nvPicPr>
          <p:cNvPr id="12" name="Google Shape;555;g2b17a549493_1_104">
            <a:extLst>
              <a:ext uri="{FF2B5EF4-FFF2-40B4-BE49-F238E27FC236}">
                <a16:creationId xmlns:a16="http://schemas.microsoft.com/office/drawing/2014/main" id="{7A418CC6-14C6-34D8-1ABA-7CD45960276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5712"/>
          <a:stretch/>
        </p:blipFill>
        <p:spPr>
          <a:xfrm>
            <a:off x="6670250" y="4713117"/>
            <a:ext cx="5242650" cy="182418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556;g2b17a549493_1_104">
            <a:extLst>
              <a:ext uri="{FF2B5EF4-FFF2-40B4-BE49-F238E27FC236}">
                <a16:creationId xmlns:a16="http://schemas.microsoft.com/office/drawing/2014/main" id="{B7870DD7-BBBB-C39D-F3A1-CCCE8DC3ED8E}"/>
              </a:ext>
            </a:extLst>
          </p:cNvPr>
          <p:cNvSpPr txBox="1"/>
          <p:nvPr/>
        </p:nvSpPr>
        <p:spPr>
          <a:xfrm>
            <a:off x="7001825" y="5253104"/>
            <a:ext cx="4579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“GIFT City is an important gateway to </a:t>
            </a:r>
            <a:r>
              <a:rPr lang="en-GB" b="1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connect India with global opportunities</a:t>
            </a: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….</a:t>
            </a:r>
            <a:endParaRPr b="0" i="0" u="none" strike="noStrike" cap="none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oppin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F49C9CE-0845-E556-5512-FBB3D6D435A6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Vision for GIFT IFSC</a:t>
            </a:r>
          </a:p>
        </p:txBody>
      </p:sp>
    </p:spTree>
    <p:extLst>
      <p:ext uri="{BB962C8B-B14F-4D97-AF65-F5344CB8AC3E}">
        <p14:creationId xmlns:p14="http://schemas.microsoft.com/office/powerpoint/2010/main" val="4275774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B21A0A-1896-C3ED-749B-DCCB35A56D52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   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808735-845B-74C0-4283-84DB79E24CF8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F71FD6-E3DA-1F88-37B9-9C193B489CDF}"/>
              </a:ext>
            </a:extLst>
          </p:cNvPr>
          <p:cNvSpPr txBox="1"/>
          <p:nvPr/>
        </p:nvSpPr>
        <p:spPr>
          <a:xfrm>
            <a:off x="3911981" y="1862285"/>
            <a:ext cx="4377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  <a:sym typeface="Garamond" panose="02020404030301010803" pitchFamily="18" charset="0"/>
              </a:rPr>
              <a:t>Aims &amp; Objectives </a:t>
            </a:r>
            <a:endParaRPr lang="en-IN" sz="2800" b="1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4F3311-ABC8-8D97-34D7-60BF5C72D1EF}"/>
              </a:ext>
            </a:extLst>
          </p:cNvPr>
          <p:cNvSpPr txBox="1"/>
          <p:nvPr/>
        </p:nvSpPr>
        <p:spPr>
          <a:xfrm>
            <a:off x="1080622" y="1856999"/>
            <a:ext cx="10333107" cy="41549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Onshore international financial services business from offshore centres such as Singapore, Hong Kong, Dubai, London, etc.</a:t>
            </a:r>
          </a:p>
          <a:p>
            <a:pPr marL="342900" lvl="0" indent="-342900" algn="just">
              <a:buFont typeface="+mj-lt"/>
              <a:buAutoNum type="alphaLcParenR"/>
            </a:pPr>
            <a:endParaRPr lang="en-US" sz="2400" dirty="0">
              <a:solidFill>
                <a:srgbClr val="1F497D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24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Serve as a dominant gateway for channelizing global capital for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Viksit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Bharat @ 2047</a:t>
            </a:r>
          </a:p>
          <a:p>
            <a:pPr lvl="0" algn="just"/>
            <a:endParaRPr lang="en-IN" sz="2400" dirty="0">
              <a:solidFill>
                <a:srgbClr val="1F497D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Develop expertise in niche and specialized businesses such as aircraft &amp; ship leasing, fintech, global treasury centres, commodity trading, etc. </a:t>
            </a:r>
          </a:p>
          <a:p>
            <a:pPr lvl="0" algn="just"/>
            <a:endParaRPr lang="en-IN" sz="2400" dirty="0">
              <a:solidFill>
                <a:srgbClr val="1F497D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US" sz="24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Provide high quality employment opportunities to the talented Indian workforce </a:t>
            </a:r>
            <a:endParaRPr lang="en-IN" sz="2400" dirty="0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FB5767-BBAD-7EC1-87CE-16112D8F3E7D}"/>
              </a:ext>
            </a:extLst>
          </p:cNvPr>
          <p:cNvSpPr txBox="1"/>
          <p:nvPr/>
        </p:nvSpPr>
        <p:spPr>
          <a:xfrm>
            <a:off x="71993" y="152779"/>
            <a:ext cx="1143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  <a:sym typeface="Garamond" panose="02020404030301010803" pitchFamily="18" charset="0"/>
              </a:rPr>
              <a:t>Objectives of GIFT IFSC</a:t>
            </a:r>
            <a:endParaRPr lang="en-IN" sz="3200" b="1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3FD80CA-1EB6-5A51-123F-7A3DAC6B4F0F}"/>
              </a:ext>
            </a:extLst>
          </p:cNvPr>
          <p:cNvSpPr/>
          <p:nvPr/>
        </p:nvSpPr>
        <p:spPr>
          <a:xfrm>
            <a:off x="288394" y="1966677"/>
            <a:ext cx="584791" cy="627320"/>
          </a:xfrm>
          <a:prstGeom prst="ellipse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rebuchet MS" panose="020B0603020202020204" pitchFamily="34" charset="0"/>
              </a:rPr>
              <a:t>1</a:t>
            </a:r>
            <a:endParaRPr lang="en-IN" b="1" dirty="0">
              <a:latin typeface="Trebuchet MS" panose="020B0603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861F63E-C197-9453-76BA-24E6EF60D6AB}"/>
              </a:ext>
            </a:extLst>
          </p:cNvPr>
          <p:cNvSpPr/>
          <p:nvPr/>
        </p:nvSpPr>
        <p:spPr>
          <a:xfrm>
            <a:off x="288394" y="3074714"/>
            <a:ext cx="584791" cy="627320"/>
          </a:xfrm>
          <a:prstGeom prst="ellipse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rebuchet MS" panose="020B0603020202020204" pitchFamily="34" charset="0"/>
              </a:rPr>
              <a:t>2</a:t>
            </a:r>
            <a:endParaRPr lang="en-IN" b="1" dirty="0">
              <a:latin typeface="Trebuchet MS" panose="020B0603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7AC0C0-6650-726B-489E-A92F810F7369}"/>
              </a:ext>
            </a:extLst>
          </p:cNvPr>
          <p:cNvSpPr/>
          <p:nvPr/>
        </p:nvSpPr>
        <p:spPr>
          <a:xfrm>
            <a:off x="288394" y="4154765"/>
            <a:ext cx="584791" cy="627320"/>
          </a:xfrm>
          <a:prstGeom prst="ellipse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rebuchet MS" panose="020B0603020202020204" pitchFamily="34" charset="0"/>
              </a:rPr>
              <a:t>3</a:t>
            </a:r>
            <a:endParaRPr lang="en-IN" b="1" dirty="0">
              <a:latin typeface="Trebuchet MS" panose="020B0603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252B56-7D2E-9D8E-A10D-79E3D04EF054}"/>
              </a:ext>
            </a:extLst>
          </p:cNvPr>
          <p:cNvSpPr/>
          <p:nvPr/>
        </p:nvSpPr>
        <p:spPr>
          <a:xfrm>
            <a:off x="288394" y="5229256"/>
            <a:ext cx="584791" cy="627320"/>
          </a:xfrm>
          <a:prstGeom prst="ellipse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rebuchet MS" panose="020B0603020202020204" pitchFamily="34" charset="0"/>
              </a:rPr>
              <a:t>4</a:t>
            </a:r>
            <a:endParaRPr lang="en-IN" b="1" dirty="0">
              <a:latin typeface="Trebuchet MS" panose="020B0603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E1AEC2-1AFD-06D3-64AE-6CC5BB427D35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4045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AF898A0-DC2E-2BA9-684D-6D3A9284AA33}"/>
              </a:ext>
            </a:extLst>
          </p:cNvPr>
          <p:cNvGrpSpPr/>
          <p:nvPr/>
        </p:nvGrpSpPr>
        <p:grpSpPr>
          <a:xfrm>
            <a:off x="0" y="-12732"/>
            <a:ext cx="12192000" cy="1009692"/>
            <a:chOff x="0" y="-12732"/>
            <a:chExt cx="12192000" cy="100969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654B71-65F5-0226-8CC0-0BD2C04CB8B8}"/>
                </a:ext>
              </a:extLst>
            </p:cNvPr>
            <p:cNvSpPr/>
            <p:nvPr/>
          </p:nvSpPr>
          <p:spPr>
            <a:xfrm>
              <a:off x="0" y="-11958"/>
              <a:ext cx="12120007" cy="933361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                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7D8DBE-67DD-6AF6-A9E3-0917CF96989D}"/>
                </a:ext>
              </a:extLst>
            </p:cNvPr>
            <p:cNvSpPr/>
            <p:nvPr/>
          </p:nvSpPr>
          <p:spPr>
            <a:xfrm rot="5400000">
              <a:off x="11689324" y="417952"/>
              <a:ext cx="933359" cy="7199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</a:t>
              </a:r>
              <a:endParaRPr lang="en-IN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EC8BA2-68A5-6AE4-34AB-E6A57AE53254}"/>
                </a:ext>
              </a:extLst>
            </p:cNvPr>
            <p:cNvSpPr/>
            <p:nvPr/>
          </p:nvSpPr>
          <p:spPr>
            <a:xfrm>
              <a:off x="0" y="912964"/>
              <a:ext cx="3774030" cy="8399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 </a:t>
              </a:r>
              <a:endParaRPr lang="en-IN"/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9F49C9CE-0845-E556-5512-FBB3D6D435A6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Jurisdictional Comparison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338740E-C106-3BBB-7D4D-6898F413B1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85551"/>
              </p:ext>
            </p:extLst>
          </p:nvPr>
        </p:nvGraphicFramePr>
        <p:xfrm>
          <a:off x="2638269" y="1667469"/>
          <a:ext cx="8529402" cy="464089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43134">
                  <a:extLst>
                    <a:ext uri="{9D8B030D-6E8A-4147-A177-3AD203B41FA5}">
                      <a16:colId xmlns:a16="http://schemas.microsoft.com/office/drawing/2014/main" val="1417818028"/>
                    </a:ext>
                  </a:extLst>
                </a:gridCol>
                <a:gridCol w="2843134">
                  <a:extLst>
                    <a:ext uri="{9D8B030D-6E8A-4147-A177-3AD203B41FA5}">
                      <a16:colId xmlns:a16="http://schemas.microsoft.com/office/drawing/2014/main" val="3991958900"/>
                    </a:ext>
                  </a:extLst>
                </a:gridCol>
                <a:gridCol w="2843134">
                  <a:extLst>
                    <a:ext uri="{9D8B030D-6E8A-4147-A177-3AD203B41FA5}">
                      <a16:colId xmlns:a16="http://schemas.microsoft.com/office/drawing/2014/main" val="3609456803"/>
                    </a:ext>
                  </a:extLst>
                </a:gridCol>
              </a:tblGrid>
              <a:tr h="957926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Foreign jurisdiction 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(rest of the world)</a:t>
                      </a:r>
                    </a:p>
                  </a:txBody>
                  <a:tcPr anchor="ctr">
                    <a:solidFill>
                      <a:srgbClr val="00338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IFSC SEZ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(India)</a:t>
                      </a:r>
                    </a:p>
                  </a:txBody>
                  <a:tcPr anchor="ctr">
                    <a:solidFill>
                      <a:srgbClr val="00338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India DTA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(India)</a:t>
                      </a:r>
                    </a:p>
                  </a:txBody>
                  <a:tcPr anchor="ctr">
                    <a:solidFill>
                      <a:srgbClr val="0033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171536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Offshore Non-Resident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Offshore Non-Resident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Onshore Resident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772790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Respective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Int’l Currency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15 Currencies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(INR Not Permitted)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INR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denominated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553984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Offshore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Tax Holiday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(Tax Resident)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Taxes as applicable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02674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Resident’s Jurisdiction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Indian Jurisdiction</a:t>
                      </a:r>
                    </a:p>
                    <a:p>
                      <a:pPr algn="ctr"/>
                      <a:r>
                        <a:rPr lang="en-IN" sz="2000" b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(Carve Outs)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Indian Jurisdiction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341070"/>
                  </a:ext>
                </a:extLst>
              </a:tr>
            </a:tbl>
          </a:graphicData>
        </a:graphic>
      </p:graphicFrame>
      <p:sp>
        <p:nvSpPr>
          <p:cNvPr id="3" name="Arrow: Pentagon 2">
            <a:extLst>
              <a:ext uri="{FF2B5EF4-FFF2-40B4-BE49-F238E27FC236}">
                <a16:creationId xmlns:a16="http://schemas.microsoft.com/office/drawing/2014/main" id="{626857F8-B36F-65B6-20BE-318722C7FEF4}"/>
              </a:ext>
            </a:extLst>
          </p:cNvPr>
          <p:cNvSpPr/>
          <p:nvPr/>
        </p:nvSpPr>
        <p:spPr>
          <a:xfrm>
            <a:off x="610581" y="2845710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FEMA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3A88C8EC-125A-622A-FDA6-54EDEF46D716}"/>
              </a:ext>
            </a:extLst>
          </p:cNvPr>
          <p:cNvSpPr/>
          <p:nvPr/>
        </p:nvSpPr>
        <p:spPr>
          <a:xfrm>
            <a:off x="610581" y="3760258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Currency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5237814-92B0-BA4A-3A1D-DD73400B3E4F}"/>
              </a:ext>
            </a:extLst>
          </p:cNvPr>
          <p:cNvSpPr/>
          <p:nvPr/>
        </p:nvSpPr>
        <p:spPr>
          <a:xfrm>
            <a:off x="610581" y="4665922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Tax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C5B2BD24-710D-85FC-7777-A820915303D9}"/>
              </a:ext>
            </a:extLst>
          </p:cNvPr>
          <p:cNvSpPr/>
          <p:nvPr/>
        </p:nvSpPr>
        <p:spPr>
          <a:xfrm>
            <a:off x="610581" y="5615046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Law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96416C0C-4512-C1DB-ECEF-74BC4680CE59}"/>
              </a:ext>
            </a:extLst>
          </p:cNvPr>
          <p:cNvSpPr/>
          <p:nvPr/>
        </p:nvSpPr>
        <p:spPr>
          <a:xfrm>
            <a:off x="610581" y="1911576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Jurisdiction</a:t>
            </a:r>
          </a:p>
        </p:txBody>
      </p:sp>
    </p:spTree>
    <p:extLst>
      <p:ext uri="{BB962C8B-B14F-4D97-AF65-F5344CB8AC3E}">
        <p14:creationId xmlns:p14="http://schemas.microsoft.com/office/powerpoint/2010/main" val="3539527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22C555-49FB-96F4-E008-E3AF9EC7332D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660465-E9E6-83A1-0A97-2EC1CE1FD180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GIFT IFSC: Unique and Distinct Features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2001F1-221D-B822-79BE-3EE143F428A9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3A7880-6C52-23BB-11E8-A4A058CA0A05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11" name="Rounded Rectangle 53">
            <a:extLst>
              <a:ext uri="{FF2B5EF4-FFF2-40B4-BE49-F238E27FC236}">
                <a16:creationId xmlns:a16="http://schemas.microsoft.com/office/drawing/2014/main" id="{C0C0F649-0585-53D2-9E92-233E84630BC4}"/>
              </a:ext>
            </a:extLst>
          </p:cNvPr>
          <p:cNvSpPr/>
          <p:nvPr/>
        </p:nvSpPr>
        <p:spPr>
          <a:xfrm>
            <a:off x="3082092" y="1582338"/>
            <a:ext cx="2688208" cy="831505"/>
          </a:xfrm>
          <a:prstGeom prst="roundRect">
            <a:avLst>
              <a:gd name="adj" fmla="val 15455"/>
            </a:avLst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Dedicated &amp; Unified Financial Regulator </a:t>
            </a:r>
          </a:p>
        </p:txBody>
      </p:sp>
      <p:sp>
        <p:nvSpPr>
          <p:cNvPr id="12" name="Rounded Rectangle 53">
            <a:extLst>
              <a:ext uri="{FF2B5EF4-FFF2-40B4-BE49-F238E27FC236}">
                <a16:creationId xmlns:a16="http://schemas.microsoft.com/office/drawing/2014/main" id="{41E82EC1-6D63-9F18-B662-E6BD458F3447}"/>
              </a:ext>
            </a:extLst>
          </p:cNvPr>
          <p:cNvSpPr/>
          <p:nvPr/>
        </p:nvSpPr>
        <p:spPr>
          <a:xfrm>
            <a:off x="3082092" y="2818938"/>
            <a:ext cx="2688208" cy="831505"/>
          </a:xfrm>
          <a:prstGeom prst="roundRect">
            <a:avLst>
              <a:gd name="adj" fmla="val 15455"/>
            </a:avLst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9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Full Convertibility with 15 foreign currencies</a:t>
            </a:r>
          </a:p>
        </p:txBody>
      </p:sp>
      <p:sp>
        <p:nvSpPr>
          <p:cNvPr id="13" name="Rounded Rectangle 53">
            <a:extLst>
              <a:ext uri="{FF2B5EF4-FFF2-40B4-BE49-F238E27FC236}">
                <a16:creationId xmlns:a16="http://schemas.microsoft.com/office/drawing/2014/main" id="{2CC67D1A-DB96-2E37-C787-050B851628A3}"/>
              </a:ext>
            </a:extLst>
          </p:cNvPr>
          <p:cNvSpPr/>
          <p:nvPr/>
        </p:nvSpPr>
        <p:spPr>
          <a:xfrm>
            <a:off x="3082092" y="4055537"/>
            <a:ext cx="2688208" cy="831505"/>
          </a:xfrm>
          <a:prstGeom prst="roundRect">
            <a:avLst>
              <a:gd name="adj" fmla="val 15455"/>
            </a:avLst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Attractive Tax Regime</a:t>
            </a:r>
          </a:p>
        </p:txBody>
      </p:sp>
      <p:sp>
        <p:nvSpPr>
          <p:cNvPr id="14" name="Rounded Rectangle 53">
            <a:extLst>
              <a:ext uri="{FF2B5EF4-FFF2-40B4-BE49-F238E27FC236}">
                <a16:creationId xmlns:a16="http://schemas.microsoft.com/office/drawing/2014/main" id="{E7EDA7D4-12BD-D1E6-61DD-5E34111405E0}"/>
              </a:ext>
            </a:extLst>
          </p:cNvPr>
          <p:cNvSpPr/>
          <p:nvPr/>
        </p:nvSpPr>
        <p:spPr>
          <a:xfrm>
            <a:off x="6421700" y="1582338"/>
            <a:ext cx="2688208" cy="831505"/>
          </a:xfrm>
          <a:prstGeom prst="roundRect">
            <a:avLst>
              <a:gd name="adj" fmla="val 15455"/>
            </a:avLst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9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No capital controls</a:t>
            </a:r>
          </a:p>
        </p:txBody>
      </p:sp>
      <p:sp>
        <p:nvSpPr>
          <p:cNvPr id="15" name="Rounded Rectangle 53">
            <a:extLst>
              <a:ext uri="{FF2B5EF4-FFF2-40B4-BE49-F238E27FC236}">
                <a16:creationId xmlns:a16="http://schemas.microsoft.com/office/drawing/2014/main" id="{F3760333-FDB8-B1AC-A442-19DD0EBDE304}"/>
              </a:ext>
            </a:extLst>
          </p:cNvPr>
          <p:cNvSpPr/>
          <p:nvPr/>
        </p:nvSpPr>
        <p:spPr>
          <a:xfrm>
            <a:off x="6421700" y="2818938"/>
            <a:ext cx="2688208" cy="831505"/>
          </a:xfrm>
          <a:prstGeom prst="roundRect">
            <a:avLst>
              <a:gd name="adj" fmla="val 15455"/>
            </a:avLst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9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Globally benchmarked regulations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id="{F9D8A71E-4820-8602-CE3D-18C80A2A1E26}"/>
              </a:ext>
            </a:extLst>
          </p:cNvPr>
          <p:cNvSpPr/>
          <p:nvPr/>
        </p:nvSpPr>
        <p:spPr>
          <a:xfrm>
            <a:off x="6421700" y="4055537"/>
            <a:ext cx="2688208" cy="831505"/>
          </a:xfrm>
          <a:prstGeom prst="roundRect">
            <a:avLst>
              <a:gd name="adj" fmla="val 15455"/>
            </a:avLst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9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Sovereign support, including carve outs</a:t>
            </a:r>
          </a:p>
        </p:txBody>
      </p:sp>
      <p:pic>
        <p:nvPicPr>
          <p:cNvPr id="20" name="Picture 19" descr="A low angle view of tall buildings&#10;&#10;Description automatically generated">
            <a:extLst>
              <a:ext uri="{FF2B5EF4-FFF2-40B4-BE49-F238E27FC236}">
                <a16:creationId xmlns:a16="http://schemas.microsoft.com/office/drawing/2014/main" id="{A9C0A873-3D20-524C-FB0E-42D2F8F77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204" y="1582339"/>
            <a:ext cx="2207284" cy="3304704"/>
          </a:xfrm>
          <a:prstGeom prst="rect">
            <a:avLst/>
          </a:prstGeom>
        </p:spPr>
      </p:pic>
      <p:pic>
        <p:nvPicPr>
          <p:cNvPr id="24" name="Picture 23" descr="A city street with a building and a person holding an umbrella&#10;&#10;Description automatically generated">
            <a:extLst>
              <a:ext uri="{FF2B5EF4-FFF2-40B4-BE49-F238E27FC236}">
                <a16:creationId xmlns:a16="http://schemas.microsoft.com/office/drawing/2014/main" id="{8F96B8A2-A199-B241-6511-75B529E4B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96" y="1582338"/>
            <a:ext cx="2206800" cy="330991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A8B4C4-4A23-4B9B-76E3-B20D5F10767A}"/>
              </a:ext>
            </a:extLst>
          </p:cNvPr>
          <p:cNvSpPr/>
          <p:nvPr/>
        </p:nvSpPr>
        <p:spPr>
          <a:xfrm>
            <a:off x="584512" y="1577132"/>
            <a:ext cx="2207284" cy="3309910"/>
          </a:xfrm>
          <a:prstGeom prst="rect">
            <a:avLst/>
          </a:prstGeom>
          <a:solidFill>
            <a:srgbClr val="ED7D3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7A6BCE-5010-B3C0-DB5A-F2D14B20E187}"/>
              </a:ext>
            </a:extLst>
          </p:cNvPr>
          <p:cNvSpPr/>
          <p:nvPr/>
        </p:nvSpPr>
        <p:spPr>
          <a:xfrm>
            <a:off x="9400204" y="1577132"/>
            <a:ext cx="2207284" cy="3309910"/>
          </a:xfrm>
          <a:prstGeom prst="rect">
            <a:avLst/>
          </a:prstGeom>
          <a:solidFill>
            <a:srgbClr val="ED7D3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FF8EFEF3-500A-1612-71F4-E11907E60875}"/>
              </a:ext>
            </a:extLst>
          </p:cNvPr>
          <p:cNvSpPr/>
          <p:nvPr/>
        </p:nvSpPr>
        <p:spPr>
          <a:xfrm>
            <a:off x="1921104" y="5241282"/>
            <a:ext cx="9686383" cy="139657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250">
              <a:latin typeface="Lato" panose="020F0502020204030203" pitchFamily="34" charset="0"/>
            </a:endParaRPr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144D55B4-31E1-4529-1D1D-3E16ED1596A3}"/>
              </a:ext>
            </a:extLst>
          </p:cNvPr>
          <p:cNvSpPr/>
          <p:nvPr/>
        </p:nvSpPr>
        <p:spPr>
          <a:xfrm>
            <a:off x="636399" y="5227064"/>
            <a:ext cx="1284706" cy="1433045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250">
              <a:latin typeface="Lato" panose="020F050202020403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817334-805D-D02B-17C1-3ED31F789356}"/>
              </a:ext>
            </a:extLst>
          </p:cNvPr>
          <p:cNvSpPr txBox="1"/>
          <p:nvPr/>
        </p:nvSpPr>
        <p:spPr>
          <a:xfrm>
            <a:off x="2037135" y="5238721"/>
            <a:ext cx="3064249" cy="38472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1900" b="1" noProof="1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Competitive Advantage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923F52-C999-BE53-B632-A95FDF3E0A2E}"/>
              </a:ext>
            </a:extLst>
          </p:cNvPr>
          <p:cNvSpPr txBox="1"/>
          <p:nvPr/>
        </p:nvSpPr>
        <p:spPr>
          <a:xfrm>
            <a:off x="2037135" y="5623631"/>
            <a:ext cx="9570352" cy="1015663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444500" lvl="1" indent="-263525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Access to large hinterland Indian economy </a:t>
            </a:r>
            <a:r>
              <a:rPr lang="en-US" sz="2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Hinterland advantage</a:t>
            </a:r>
            <a:r>
              <a:rPr lang="en-US" sz="2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444500" lvl="1" indent="-263525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Beneficial cost of operations </a:t>
            </a:r>
            <a:r>
              <a:rPr lang="en-US" sz="2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Cost advantage</a:t>
            </a:r>
            <a:r>
              <a:rPr lang="en-US" sz="2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444500" lvl="1" indent="-263525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Availability of skilled talent pool </a:t>
            </a:r>
            <a:r>
              <a:rPr lang="en-US" sz="2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Talent advantage</a:t>
            </a:r>
            <a:r>
              <a:rPr lang="en-US" sz="2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330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2C16E1-84C9-43A9-4CB8-4E81828EC79C}"/>
              </a:ext>
            </a:extLst>
          </p:cNvPr>
          <p:cNvSpPr/>
          <p:nvPr/>
        </p:nvSpPr>
        <p:spPr>
          <a:xfrm>
            <a:off x="317770" y="1397516"/>
            <a:ext cx="11556460" cy="492440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IN" sz="1600" b="1">
              <a:solidFill>
                <a:schemeClr val="tx1">
                  <a:lumMod val="95000"/>
                  <a:lumOff val="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F4B1764-B5FD-67FD-66F9-F8AB4566955F}"/>
              </a:ext>
            </a:extLst>
          </p:cNvPr>
          <p:cNvSpPr/>
          <p:nvPr/>
        </p:nvSpPr>
        <p:spPr>
          <a:xfrm>
            <a:off x="319180" y="148291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Banking Regulations 2020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B52CEE7-6F79-DAF1-A621-9E5BC31EAAEC}"/>
              </a:ext>
            </a:extLst>
          </p:cNvPr>
          <p:cNvSpPr/>
          <p:nvPr/>
        </p:nvSpPr>
        <p:spPr>
          <a:xfrm>
            <a:off x="2274411" y="148291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Bullion Exchange Regulations 2020</a:t>
            </a:r>
            <a:endParaRPr lang="en-US" sz="1600" b="1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48DAE79-DB8A-D8AF-2339-FB5F585BC21A}"/>
              </a:ext>
            </a:extLst>
          </p:cNvPr>
          <p:cNvSpPr/>
          <p:nvPr/>
        </p:nvSpPr>
        <p:spPr>
          <a:xfrm>
            <a:off x="4229642" y="148291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Global In-House Regulations 2020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FF3D3B-DBEB-F793-3181-DA5F3B6F3DA4}"/>
              </a:ext>
            </a:extLst>
          </p:cNvPr>
          <p:cNvSpPr/>
          <p:nvPr/>
        </p:nvSpPr>
        <p:spPr>
          <a:xfrm>
            <a:off x="6184873" y="148291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FinTech Entity Framework 2022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F8B21AD-2AB7-98F6-BC3C-63E00187CCF7}"/>
              </a:ext>
            </a:extLst>
          </p:cNvPr>
          <p:cNvSpPr/>
          <p:nvPr/>
        </p:nvSpPr>
        <p:spPr>
          <a:xfrm>
            <a:off x="8140104" y="148291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Issuance and Listing of Securities Regulations, 2021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FFE2C2D-E954-2696-70E2-8D8D53E9D83F}"/>
              </a:ext>
            </a:extLst>
          </p:cNvPr>
          <p:cNvSpPr/>
          <p:nvPr/>
        </p:nvSpPr>
        <p:spPr>
          <a:xfrm>
            <a:off x="10095336" y="148291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Finance Company Regulations, 2021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8B31322-36D7-D160-7B6A-5DE0F4F13598}"/>
              </a:ext>
            </a:extLst>
          </p:cNvPr>
          <p:cNvSpPr/>
          <p:nvPr/>
        </p:nvSpPr>
        <p:spPr>
          <a:xfrm>
            <a:off x="319180" y="274947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Market Infrastructure Institutions Regulations 2021</a:t>
            </a:r>
            <a:endParaRPr lang="en-US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F9618C6-1F4E-985C-6720-C35AD728CE7D}"/>
              </a:ext>
            </a:extLst>
          </p:cNvPr>
          <p:cNvSpPr/>
          <p:nvPr/>
        </p:nvSpPr>
        <p:spPr>
          <a:xfrm>
            <a:off x="2274411" y="274947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Framework for Aircraft Lease 2022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16E5DF5-7149-D029-1430-C35C60AD2E23}"/>
              </a:ext>
            </a:extLst>
          </p:cNvPr>
          <p:cNvSpPr/>
          <p:nvPr/>
        </p:nvSpPr>
        <p:spPr>
          <a:xfrm>
            <a:off x="4229642" y="274947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Framework for Ancillary Services 2021</a:t>
            </a:r>
            <a:endParaRPr lang="en-IN" sz="1600" b="1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155B66E-ABFA-7F76-512B-157F899FB1C0}"/>
              </a:ext>
            </a:extLst>
          </p:cNvPr>
          <p:cNvSpPr/>
          <p:nvPr/>
        </p:nvSpPr>
        <p:spPr>
          <a:xfrm>
            <a:off x="6184873" y="274947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Framework for Global Corporate Treasury Centres 2021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366CC38-82B7-0232-0A71-BE55DD9D28CD}"/>
              </a:ext>
            </a:extLst>
          </p:cNvPr>
          <p:cNvSpPr/>
          <p:nvPr/>
        </p:nvSpPr>
        <p:spPr>
          <a:xfrm>
            <a:off x="8140104" y="274947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00338C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711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 Management (Regulations) 2022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E47FFB8-2AEE-9BC0-402D-B3B6C68B72A6}"/>
              </a:ext>
            </a:extLst>
          </p:cNvPr>
          <p:cNvSpPr/>
          <p:nvPr/>
        </p:nvSpPr>
        <p:spPr>
          <a:xfrm>
            <a:off x="10095336" y="274947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711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Capital Market Intermediaries Regulations 2021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9774E5-558F-AE45-7156-DD0164050883}"/>
              </a:ext>
            </a:extLst>
          </p:cNvPr>
          <p:cNvSpPr/>
          <p:nvPr/>
        </p:nvSpPr>
        <p:spPr>
          <a:xfrm>
            <a:off x="319180" y="4016037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00338C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711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Registration of Insurance Business Regulations 2021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6929CD2-96F1-E979-4CF4-024DBF20BB64}"/>
              </a:ext>
            </a:extLst>
          </p:cNvPr>
          <p:cNvSpPr/>
          <p:nvPr/>
        </p:nvSpPr>
        <p:spPr>
          <a:xfrm>
            <a:off x="2274411" y="4016037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711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Insurance Intermediary Regulations 2021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820CEAA-1D18-00F5-18CE-67835811C4DE}"/>
              </a:ext>
            </a:extLst>
          </p:cNvPr>
          <p:cNvSpPr/>
          <p:nvPr/>
        </p:nvSpPr>
        <p:spPr>
          <a:xfrm>
            <a:off x="4229642" y="4016037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914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Framework for setting up ITFS 2021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2A5E6F2-60A9-C205-010C-A5B704D61216}"/>
              </a:ext>
            </a:extLst>
          </p:cNvPr>
          <p:cNvSpPr/>
          <p:nvPr/>
        </p:nvSpPr>
        <p:spPr>
          <a:xfrm>
            <a:off x="6184874" y="4016037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Framework for Ship Lease 2022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4253244-854E-2D7F-7C99-46C0E99590F5}"/>
              </a:ext>
            </a:extLst>
          </p:cNvPr>
          <p:cNvSpPr/>
          <p:nvPr/>
        </p:nvSpPr>
        <p:spPr>
          <a:xfrm>
            <a:off x="8140105" y="4016037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Foreign University Regulations 2022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CFFEE6C-5499-4A68-3CA1-1E68C5989D88}"/>
              </a:ext>
            </a:extLst>
          </p:cNvPr>
          <p:cNvSpPr/>
          <p:nvPr/>
        </p:nvSpPr>
        <p:spPr>
          <a:xfrm>
            <a:off x="10095336" y="4016037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AML, CFT and KYC Guidelines 2022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3CF99F7-F1F5-C706-1A7C-9F87E8ABA311}"/>
              </a:ext>
            </a:extLst>
          </p:cNvPr>
          <p:cNvSpPr/>
          <p:nvPr/>
        </p:nvSpPr>
        <p:spPr>
          <a:xfrm>
            <a:off x="319180" y="5269126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Insurance Products and Pricing Regulations 2022</a:t>
            </a:r>
            <a:endParaRPr lang="en-IN" sz="1600" b="1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7572B7A-41DB-7503-5439-9C178165EFE9}"/>
              </a:ext>
            </a:extLst>
          </p:cNvPr>
          <p:cNvSpPr/>
          <p:nvPr/>
        </p:nvSpPr>
        <p:spPr>
          <a:xfrm>
            <a:off x="2274411" y="5269126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Payment &amp; Receipt of Premium Regulations 2022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368F7D9-42BA-D4B3-40CC-BAB1AEAE8DF1}"/>
              </a:ext>
            </a:extLst>
          </p:cNvPr>
          <p:cNvSpPr/>
          <p:nvPr/>
        </p:nvSpPr>
        <p:spPr>
          <a:xfrm>
            <a:off x="4229642" y="5269126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Insurance Web Aggregator, 2022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EEA8CB6-D789-DDCA-D02B-62429B8D1F2F}"/>
              </a:ext>
            </a:extLst>
          </p:cNvPr>
          <p:cNvSpPr/>
          <p:nvPr/>
        </p:nvSpPr>
        <p:spPr>
          <a:xfrm>
            <a:off x="6184873" y="5269126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Investment by IFSC Insurance Office Regulations 2022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FFD0228-A7FE-77B5-279F-F2BCA30ADEEE}"/>
              </a:ext>
            </a:extLst>
          </p:cNvPr>
          <p:cNvSpPr/>
          <p:nvPr/>
        </p:nvSpPr>
        <p:spPr>
          <a:xfrm>
            <a:off x="8140104" y="5269126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914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Framework for Global Administrative Office 2022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FE94BEE-1D35-FFF3-D5BF-87D76B61D2B4}"/>
              </a:ext>
            </a:extLst>
          </p:cNvPr>
          <p:cNvSpPr/>
          <p:nvPr/>
        </p:nvSpPr>
        <p:spPr>
          <a:xfrm>
            <a:off x="10095336" y="5269126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914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Re-Insurance Regulations 2023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5A0A4F-F1BB-5524-CCB0-9612039A699C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481763-B16A-DE08-B0B8-975B142918A7}"/>
              </a:ext>
            </a:extLst>
          </p:cNvPr>
          <p:cNvSpPr txBox="1">
            <a:spLocks/>
          </p:cNvSpPr>
          <p:nvPr/>
        </p:nvSpPr>
        <p:spPr>
          <a:xfrm>
            <a:off x="71992" y="183674"/>
            <a:ext cx="696888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Regulatory architecture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Regulations Benchmarked with Global Best Practices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9ACCA0-A541-C152-A8D2-5D3F7B997979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1A97B8-E039-3590-03B9-529BC6A32315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8376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19;g2b1dcea7c47_0_501">
            <a:extLst>
              <a:ext uri="{FF2B5EF4-FFF2-40B4-BE49-F238E27FC236}">
                <a16:creationId xmlns:a16="http://schemas.microsoft.com/office/drawing/2014/main" id="{7D89EE07-C0D4-1B93-12B1-DD30388F6A8B}"/>
              </a:ext>
            </a:extLst>
          </p:cNvPr>
          <p:cNvSpPr txBox="1"/>
          <p:nvPr/>
        </p:nvSpPr>
        <p:spPr>
          <a:xfrm>
            <a:off x="171444" y="1205795"/>
            <a:ext cx="2786061" cy="369243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txBody>
          <a:bodyPr spcFirstLastPara="1" wrap="square" lIns="91377" tIns="45676" rIns="91377" bIns="45676" anchor="ctr" anchorCtr="0">
            <a:spAutoFit/>
          </a:bodyPr>
          <a:lstStyle/>
          <a:p>
            <a:pPr algn="ctr" defTabSz="913943">
              <a:buClr>
                <a:srgbClr val="000000"/>
              </a:buClr>
            </a:pPr>
            <a:r>
              <a:rPr lang="en-GB" b="1" kern="0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Poppins"/>
              </a:rPr>
              <a:t>Banking</a:t>
            </a:r>
          </a:p>
        </p:txBody>
      </p:sp>
      <p:pic>
        <p:nvPicPr>
          <p:cNvPr id="8" name="Google Shape;1217;g2b1dcea7c47_0_501" descr="Standard Chartered bank to grow commercial banking business by 10 %">
            <a:extLst>
              <a:ext uri="{FF2B5EF4-FFF2-40B4-BE49-F238E27FC236}">
                <a16:creationId xmlns:a16="http://schemas.microsoft.com/office/drawing/2014/main" id="{289F7AB0-AF5A-AF72-F2D6-2130436E660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585" y="1724591"/>
            <a:ext cx="921221" cy="387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18;g2b1dcea7c47_0_501" descr="Online Banking | HSBC France">
            <a:extLst>
              <a:ext uri="{FF2B5EF4-FFF2-40B4-BE49-F238E27FC236}">
                <a16:creationId xmlns:a16="http://schemas.microsoft.com/office/drawing/2014/main" id="{C46DA32D-01E7-D638-A8E7-43D89184A7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7262" y="1743728"/>
            <a:ext cx="1182837" cy="3491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1231;g2b1dcea7c47_0_501">
            <a:extLst>
              <a:ext uri="{FF2B5EF4-FFF2-40B4-BE49-F238E27FC236}">
                <a16:creationId xmlns:a16="http://schemas.microsoft.com/office/drawing/2014/main" id="{8A4C0EE7-AA31-A0CB-B6BB-180E48D44484}"/>
              </a:ext>
            </a:extLst>
          </p:cNvPr>
          <p:cNvCxnSpPr>
            <a:cxnSpLocks/>
          </p:cNvCxnSpPr>
          <p:nvPr/>
        </p:nvCxnSpPr>
        <p:spPr>
          <a:xfrm>
            <a:off x="2984020" y="1188290"/>
            <a:ext cx="0" cy="5247720"/>
          </a:xfrm>
          <a:prstGeom prst="straightConnector1">
            <a:avLst/>
          </a:prstGeom>
          <a:noFill/>
          <a:ln w="12700" cap="flat" cmpd="sng">
            <a:solidFill>
              <a:schemeClr val="bg2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11" name="Google Shape;1254;g2b1dcea7c47_0_501">
            <a:extLst>
              <a:ext uri="{FF2B5EF4-FFF2-40B4-BE49-F238E27FC236}">
                <a16:creationId xmlns:a16="http://schemas.microsoft.com/office/drawing/2014/main" id="{7DE2CBD6-621B-6B23-3DB3-7FB30EC1C19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643" y="2450464"/>
            <a:ext cx="1071244" cy="59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56;g2b1dcea7c47_0_501">
            <a:extLst>
              <a:ext uri="{FF2B5EF4-FFF2-40B4-BE49-F238E27FC236}">
                <a16:creationId xmlns:a16="http://schemas.microsoft.com/office/drawing/2014/main" id="{62D9964D-8CED-FE24-EA36-0C551768074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28293" y="2462051"/>
            <a:ext cx="567008" cy="56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25;g2b1dcea7c47_0_501" descr="DBS tops Forbes 'World's Best Banks' list in India">
            <a:extLst>
              <a:ext uri="{FF2B5EF4-FFF2-40B4-BE49-F238E27FC236}">
                <a16:creationId xmlns:a16="http://schemas.microsoft.com/office/drawing/2014/main" id="{69F16A0B-0886-3359-3306-AFF8B919234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42412" y="3373096"/>
            <a:ext cx="1168503" cy="43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1;g2b1dcea7c47_0_501" descr="Mizuho Financial Group Logo PNG vector in SVG, PDF, AI, CDR format">
            <a:extLst>
              <a:ext uri="{FF2B5EF4-FFF2-40B4-BE49-F238E27FC236}">
                <a16:creationId xmlns:a16="http://schemas.microsoft.com/office/drawing/2014/main" id="{A4C15319-DB4D-07DD-07CA-98D06FD2D83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26447" b="31574"/>
          <a:stretch/>
        </p:blipFill>
        <p:spPr>
          <a:xfrm>
            <a:off x="217643" y="3442781"/>
            <a:ext cx="1156433" cy="30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57;g2b1dcea7c47_0_501">
            <a:extLst>
              <a:ext uri="{FF2B5EF4-FFF2-40B4-BE49-F238E27FC236}">
                <a16:creationId xmlns:a16="http://schemas.microsoft.com/office/drawing/2014/main" id="{25FA4603-694D-3675-3C3E-B8B802ADA8F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7644" y="4100469"/>
            <a:ext cx="1283768" cy="49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48752915-8E3D-4657-CAF8-4399E5C9B4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58" y="4142160"/>
            <a:ext cx="1239887" cy="410117"/>
          </a:xfrm>
          <a:prstGeom prst="rect">
            <a:avLst/>
          </a:prstGeom>
        </p:spPr>
      </p:pic>
      <p:pic>
        <p:nvPicPr>
          <p:cNvPr id="17" name="Google Shape;1226;g2b1dcea7c47_0_501" descr="25 Deutsche Bank Interview Questions and Answers - Congrapps">
            <a:extLst>
              <a:ext uri="{FF2B5EF4-FFF2-40B4-BE49-F238E27FC236}">
                <a16:creationId xmlns:a16="http://schemas.microsoft.com/office/drawing/2014/main" id="{3FC2A138-A316-3F60-5B49-EE49271D83C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t="26409" b="23449"/>
          <a:stretch/>
        </p:blipFill>
        <p:spPr>
          <a:xfrm>
            <a:off x="313891" y="4993853"/>
            <a:ext cx="1369767" cy="351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55;g2b1dcea7c47_0_501">
            <a:extLst>
              <a:ext uri="{FF2B5EF4-FFF2-40B4-BE49-F238E27FC236}">
                <a16:creationId xmlns:a16="http://schemas.microsoft.com/office/drawing/2014/main" id="{A0275445-9BF8-D26D-2127-3FE37A047A79}"/>
              </a:ext>
            </a:extLst>
          </p:cNvPr>
          <p:cNvPicPr preferRelativeResize="0"/>
          <p:nvPr/>
        </p:nvPicPr>
        <p:blipFill rotWithShape="1"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8978" y1="77941" x2="18978" y2="77941"/>
                        <a14:foregroundMark x1="37226" y1="83824" x2="37226" y2="83824"/>
                        <a14:foregroundMark x1="56204" y1="83824" x2="56204" y2="83824"/>
                        <a14:foregroundMark x1="73723" y1="80882" x2="73723" y2="80882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941656" y="4886670"/>
            <a:ext cx="645043" cy="534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23;g2b1dcea7c47_0_501" descr="Barclays logo and symbol, meaning, history, PNG">
            <a:extLst>
              <a:ext uri="{FF2B5EF4-FFF2-40B4-BE49-F238E27FC236}">
                <a16:creationId xmlns:a16="http://schemas.microsoft.com/office/drawing/2014/main" id="{4144187D-B8D4-F965-AC05-AF9F5F594780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t="31680" b="31035"/>
          <a:stretch/>
        </p:blipFill>
        <p:spPr>
          <a:xfrm>
            <a:off x="217643" y="5854969"/>
            <a:ext cx="1310133" cy="398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green and white logo&#10;&#10;Description automatically generated">
            <a:extLst>
              <a:ext uri="{FF2B5EF4-FFF2-40B4-BE49-F238E27FC236}">
                <a16:creationId xmlns:a16="http://schemas.microsoft.com/office/drawing/2014/main" id="{D6260E6D-95AA-14E7-E84A-F28DA989B08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7" b="30957"/>
          <a:stretch/>
        </p:blipFill>
        <p:spPr>
          <a:xfrm>
            <a:off x="1573807" y="5834322"/>
            <a:ext cx="1298311" cy="439690"/>
          </a:xfrm>
          <a:prstGeom prst="rect">
            <a:avLst/>
          </a:prstGeom>
        </p:spPr>
      </p:pic>
      <p:sp>
        <p:nvSpPr>
          <p:cNvPr id="21" name="Google Shape;1220;g2b1dcea7c47_0_501">
            <a:extLst>
              <a:ext uri="{FF2B5EF4-FFF2-40B4-BE49-F238E27FC236}">
                <a16:creationId xmlns:a16="http://schemas.microsoft.com/office/drawing/2014/main" id="{92432999-DE98-C74F-1B0E-C6FBDA75AF11}"/>
              </a:ext>
            </a:extLst>
          </p:cNvPr>
          <p:cNvSpPr txBox="1"/>
          <p:nvPr/>
        </p:nvSpPr>
        <p:spPr>
          <a:xfrm>
            <a:off x="3027271" y="1192343"/>
            <a:ext cx="2183763" cy="36924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377" tIns="45676" rIns="91377" bIns="45676" anchor="ctr" anchorCtr="0">
            <a:spAutoFit/>
          </a:bodyPr>
          <a:lstStyle>
            <a:defPPr>
              <a:defRPr lang="en-US"/>
            </a:defPPr>
            <a:lvl1pPr algn="ctr" defTabSz="913943">
              <a:buClr>
                <a:srgbClr val="000000"/>
              </a:buClr>
              <a:defRPr sz="1600" kern="0">
                <a:solidFill>
                  <a:srgbClr val="FFFFFF"/>
                </a:solidFill>
                <a:latin typeface="+mj-lt"/>
                <a:ea typeface="Poppins"/>
                <a:cs typeface="Poppins"/>
              </a:defRPr>
            </a:lvl1pPr>
          </a:lstStyle>
          <a:p>
            <a:r>
              <a:rPr lang="en-GB" sz="18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Poppins"/>
              </a:rPr>
              <a:t>Funds Industry</a:t>
            </a:r>
            <a:endParaRPr sz="18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Poppins SemiBold"/>
            </a:endParaRPr>
          </a:p>
        </p:txBody>
      </p:sp>
      <p:cxnSp>
        <p:nvCxnSpPr>
          <p:cNvPr id="22" name="Google Shape;1234;g2b1dcea7c47_0_501">
            <a:extLst>
              <a:ext uri="{FF2B5EF4-FFF2-40B4-BE49-F238E27FC236}">
                <a16:creationId xmlns:a16="http://schemas.microsoft.com/office/drawing/2014/main" id="{A1B14A22-E993-948E-518A-DED60FD78389}"/>
              </a:ext>
            </a:extLst>
          </p:cNvPr>
          <p:cNvCxnSpPr>
            <a:cxnSpLocks/>
          </p:cNvCxnSpPr>
          <p:nvPr/>
        </p:nvCxnSpPr>
        <p:spPr>
          <a:xfrm>
            <a:off x="5259845" y="1188290"/>
            <a:ext cx="0" cy="5304423"/>
          </a:xfrm>
          <a:prstGeom prst="straightConnector1">
            <a:avLst/>
          </a:prstGeom>
          <a:noFill/>
          <a:ln w="12700" cap="flat" cmpd="sng">
            <a:solidFill>
              <a:schemeClr val="bg2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23" name="Google Shape;1227;g2b1dcea7c47_0_501">
            <a:extLst>
              <a:ext uri="{FF2B5EF4-FFF2-40B4-BE49-F238E27FC236}">
                <a16:creationId xmlns:a16="http://schemas.microsoft.com/office/drawing/2014/main" id="{ADBDA70B-6854-EBEF-7685-850DAFDC49F8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110324" y="4140742"/>
            <a:ext cx="2019981" cy="52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28;g2b1dcea7c47_0_501" descr="Lightrock - Crunchbase Investor Profile &amp; Investments">
            <a:extLst>
              <a:ext uri="{FF2B5EF4-FFF2-40B4-BE49-F238E27FC236}">
                <a16:creationId xmlns:a16="http://schemas.microsoft.com/office/drawing/2014/main" id="{DA92BA89-B5CB-26A6-095D-BB194E9DDB1E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l="4521" t="40857" r="8535" b="40350"/>
          <a:stretch/>
        </p:blipFill>
        <p:spPr>
          <a:xfrm>
            <a:off x="3276248" y="3421156"/>
            <a:ext cx="1675929" cy="34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229;g2b1dcea7c47_0_501" descr="Lighthouse Canton - Crunchbase Investor Profile &amp; Investments">
            <a:extLst>
              <a:ext uri="{FF2B5EF4-FFF2-40B4-BE49-F238E27FC236}">
                <a16:creationId xmlns:a16="http://schemas.microsoft.com/office/drawing/2014/main" id="{7C5DBA36-4546-E537-73D9-4C178C6ED3CF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l="16750" t="24992" r="17306" b="30649"/>
          <a:stretch/>
        </p:blipFill>
        <p:spPr>
          <a:xfrm>
            <a:off x="3240873" y="2429231"/>
            <a:ext cx="1741369" cy="63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242;g2b1dcea7c47_0_501" descr="Abu Dhabi Investment Authority - Crunchbase Investor Profile &amp; Investments">
            <a:extLst>
              <a:ext uri="{FF2B5EF4-FFF2-40B4-BE49-F238E27FC236}">
                <a16:creationId xmlns:a16="http://schemas.microsoft.com/office/drawing/2014/main" id="{985F5891-9C48-7C38-E61F-4A7FEECF4586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l="3825" t="15060" r="3750" b="23302"/>
          <a:stretch/>
        </p:blipFill>
        <p:spPr>
          <a:xfrm>
            <a:off x="3366179" y="1643722"/>
            <a:ext cx="1290152" cy="54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243;g2b1dcea7c47_0_501" descr="LGT Group - Wikipedia">
            <a:extLst>
              <a:ext uri="{FF2B5EF4-FFF2-40B4-BE49-F238E27FC236}">
                <a16:creationId xmlns:a16="http://schemas.microsoft.com/office/drawing/2014/main" id="{420AD2F5-26F8-73B9-107A-6AE632E02F67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759122" y="4861579"/>
            <a:ext cx="677380" cy="6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244;g2b1dcea7c47_0_501" descr="Bering Capital - Crunchbase Investor Profile &amp; Investments">
            <a:extLst>
              <a:ext uri="{FF2B5EF4-FFF2-40B4-BE49-F238E27FC236}">
                <a16:creationId xmlns:a16="http://schemas.microsoft.com/office/drawing/2014/main" id="{E729F573-AE13-4013-5CB9-4B7A0AC356B3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 t="28771" b="25472"/>
          <a:stretch/>
        </p:blipFill>
        <p:spPr>
          <a:xfrm>
            <a:off x="3334090" y="5827319"/>
            <a:ext cx="1568926" cy="4536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Google Shape;1235;g2b1dcea7c47_0_501">
            <a:extLst>
              <a:ext uri="{FF2B5EF4-FFF2-40B4-BE49-F238E27FC236}">
                <a16:creationId xmlns:a16="http://schemas.microsoft.com/office/drawing/2014/main" id="{522A0D9D-48C6-4CB3-3996-0665A0722339}"/>
              </a:ext>
            </a:extLst>
          </p:cNvPr>
          <p:cNvCxnSpPr>
            <a:cxnSpLocks/>
          </p:cNvCxnSpPr>
          <p:nvPr/>
        </p:nvCxnSpPr>
        <p:spPr>
          <a:xfrm>
            <a:off x="7535670" y="1188290"/>
            <a:ext cx="0" cy="5304423"/>
          </a:xfrm>
          <a:prstGeom prst="straightConnector1">
            <a:avLst/>
          </a:prstGeom>
          <a:noFill/>
          <a:ln w="12700" cap="flat" cmpd="sng">
            <a:solidFill>
              <a:schemeClr val="bg2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3" name="Google Shape;1236;g2b1dcea7c47_0_501">
            <a:extLst>
              <a:ext uri="{FF2B5EF4-FFF2-40B4-BE49-F238E27FC236}">
                <a16:creationId xmlns:a16="http://schemas.microsoft.com/office/drawing/2014/main" id="{EDD15796-0E2D-B85E-5DB1-BBE861C2B999}"/>
              </a:ext>
            </a:extLst>
          </p:cNvPr>
          <p:cNvCxnSpPr>
            <a:cxnSpLocks/>
          </p:cNvCxnSpPr>
          <p:nvPr/>
        </p:nvCxnSpPr>
        <p:spPr>
          <a:xfrm>
            <a:off x="9811495" y="1188290"/>
            <a:ext cx="0" cy="5247720"/>
          </a:xfrm>
          <a:prstGeom prst="straightConnector1">
            <a:avLst/>
          </a:prstGeom>
          <a:noFill/>
          <a:ln w="12700" cap="flat" cmpd="sng">
            <a:solidFill>
              <a:schemeClr val="bg2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4" name="Google Shape;1220;g2b1dcea7c47_0_501">
            <a:extLst>
              <a:ext uri="{FF2B5EF4-FFF2-40B4-BE49-F238E27FC236}">
                <a16:creationId xmlns:a16="http://schemas.microsoft.com/office/drawing/2014/main" id="{4632AE90-BD40-122E-B0CB-326675D9359E}"/>
              </a:ext>
            </a:extLst>
          </p:cNvPr>
          <p:cNvSpPr txBox="1"/>
          <p:nvPr/>
        </p:nvSpPr>
        <p:spPr>
          <a:xfrm>
            <a:off x="5305876" y="1192343"/>
            <a:ext cx="2183763" cy="369243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txBody>
          <a:bodyPr spcFirstLastPara="1" wrap="square" lIns="91377" tIns="45676" rIns="91377" bIns="45676" anchor="ctr" anchorCtr="0">
            <a:spAutoFit/>
          </a:bodyPr>
          <a:lstStyle>
            <a:defPPr>
              <a:defRPr lang="en-US"/>
            </a:defPPr>
            <a:lvl1pPr algn="ctr" defTabSz="913943">
              <a:buClr>
                <a:srgbClr val="000000"/>
              </a:buClr>
              <a:defRPr sz="1600" kern="0">
                <a:solidFill>
                  <a:srgbClr val="FFFFFF"/>
                </a:solidFill>
                <a:latin typeface="+mj-lt"/>
                <a:ea typeface="Poppins"/>
                <a:cs typeface="Poppins"/>
              </a:defRPr>
            </a:lvl1pPr>
          </a:lstStyle>
          <a:p>
            <a:r>
              <a:rPr lang="en-GB" sz="1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Poppins"/>
              </a:rPr>
              <a:t>Service Provider</a:t>
            </a:r>
          </a:p>
        </p:txBody>
      </p:sp>
      <p:sp>
        <p:nvSpPr>
          <p:cNvPr id="36" name="Google Shape;1220;g2b1dcea7c47_0_501">
            <a:extLst>
              <a:ext uri="{FF2B5EF4-FFF2-40B4-BE49-F238E27FC236}">
                <a16:creationId xmlns:a16="http://schemas.microsoft.com/office/drawing/2014/main" id="{51870DB9-DC0C-0419-4E3A-B66843437E31}"/>
              </a:ext>
            </a:extLst>
          </p:cNvPr>
          <p:cNvSpPr txBox="1"/>
          <p:nvPr/>
        </p:nvSpPr>
        <p:spPr>
          <a:xfrm>
            <a:off x="7601217" y="1188290"/>
            <a:ext cx="2183763" cy="36924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377" tIns="45676" rIns="91377" bIns="45676" anchor="ctr" anchorCtr="0">
            <a:spAutoFit/>
          </a:bodyPr>
          <a:lstStyle>
            <a:defPPr>
              <a:defRPr lang="en-US"/>
            </a:defPPr>
            <a:lvl1pPr algn="ctr" defTabSz="913943">
              <a:buClr>
                <a:srgbClr val="000000"/>
              </a:buClr>
              <a:defRPr sz="1600" kern="0">
                <a:solidFill>
                  <a:srgbClr val="FFFFFF"/>
                </a:solidFill>
                <a:latin typeface="+mj-lt"/>
                <a:ea typeface="Poppins"/>
                <a:cs typeface="Poppins"/>
              </a:defRPr>
            </a:lvl1pPr>
          </a:lstStyle>
          <a:p>
            <a:r>
              <a:rPr lang="en-GB" sz="18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Poppins"/>
              </a:rPr>
              <a:t>Other Entities</a:t>
            </a:r>
          </a:p>
        </p:txBody>
      </p:sp>
      <p:sp>
        <p:nvSpPr>
          <p:cNvPr id="37" name="Google Shape;1220;g2b1dcea7c47_0_501">
            <a:extLst>
              <a:ext uri="{FF2B5EF4-FFF2-40B4-BE49-F238E27FC236}">
                <a16:creationId xmlns:a16="http://schemas.microsoft.com/office/drawing/2014/main" id="{FA1CB268-EBC4-2AD5-40EE-46830D342FF7}"/>
              </a:ext>
            </a:extLst>
          </p:cNvPr>
          <p:cNvSpPr txBox="1"/>
          <p:nvPr/>
        </p:nvSpPr>
        <p:spPr>
          <a:xfrm>
            <a:off x="9877041" y="1166245"/>
            <a:ext cx="2183763" cy="369243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txBody>
          <a:bodyPr spcFirstLastPara="1" wrap="square" lIns="91377" tIns="45676" rIns="91377" bIns="45676" anchor="ctr" anchorCtr="0">
            <a:spAutoFit/>
          </a:bodyPr>
          <a:lstStyle>
            <a:defPPr>
              <a:defRPr lang="en-US"/>
            </a:defPPr>
            <a:lvl1pPr algn="ctr" defTabSz="913943">
              <a:buClr>
                <a:srgbClr val="000000"/>
              </a:buClr>
              <a:defRPr sz="1600" kern="0">
                <a:solidFill>
                  <a:srgbClr val="FFFFFF"/>
                </a:solidFill>
                <a:latin typeface="+mj-lt"/>
                <a:ea typeface="Poppins"/>
                <a:cs typeface="Poppins"/>
              </a:defRPr>
            </a:lvl1pPr>
          </a:lstStyle>
          <a:p>
            <a:r>
              <a:rPr lang="en-GB" sz="1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Poppins"/>
              </a:rPr>
              <a:t>Firms in DTA </a:t>
            </a:r>
          </a:p>
        </p:txBody>
      </p:sp>
      <p:pic>
        <p:nvPicPr>
          <p:cNvPr id="38" name="Google Shape;1230;g2b1dcea7c47_0_501" descr="New EY US Consulting study: employees overwhelmingly expect empathy in the  workplace, but many say it feels disingenuous">
            <a:extLst>
              <a:ext uri="{FF2B5EF4-FFF2-40B4-BE49-F238E27FC236}">
                <a16:creationId xmlns:a16="http://schemas.microsoft.com/office/drawing/2014/main" id="{CE88AECD-A4B1-FF65-C080-69A754AFA857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l="21911" r="23593"/>
          <a:stretch/>
        </p:blipFill>
        <p:spPr>
          <a:xfrm>
            <a:off x="5972711" y="2377048"/>
            <a:ext cx="850092" cy="737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232;g2b1dcea7c47_0_501" descr="Apex Group Ltd (India Branch) | LinkedIn">
            <a:extLst>
              <a:ext uri="{FF2B5EF4-FFF2-40B4-BE49-F238E27FC236}">
                <a16:creationId xmlns:a16="http://schemas.microsoft.com/office/drawing/2014/main" id="{C40B8848-154F-F851-FC88-61E2BD5C2BC8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l="2560" t="7273" r="-1" b="13912"/>
          <a:stretch/>
        </p:blipFill>
        <p:spPr>
          <a:xfrm>
            <a:off x="5931071" y="4029291"/>
            <a:ext cx="885863" cy="705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233;g2b1dcea7c47_0_501" descr="IQ-EQ - Crunchbase Company Profile &amp; Funding">
            <a:extLst>
              <a:ext uri="{FF2B5EF4-FFF2-40B4-BE49-F238E27FC236}">
                <a16:creationId xmlns:a16="http://schemas.microsoft.com/office/drawing/2014/main" id="{F67C1002-06A1-AE8D-2881-E9BF0FCB6C3E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t="16778" b="20981"/>
          <a:stretch/>
        </p:blipFill>
        <p:spPr>
          <a:xfrm>
            <a:off x="5816019" y="4995161"/>
            <a:ext cx="1105609" cy="45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245;g2b1dcea7c47_0_501" descr="Cyril Amarchand Mangaldas - Wikipedia">
            <a:extLst>
              <a:ext uri="{FF2B5EF4-FFF2-40B4-BE49-F238E27FC236}">
                <a16:creationId xmlns:a16="http://schemas.microsoft.com/office/drawing/2014/main" id="{3755AFBC-4518-3893-D6BF-51EB121418FD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t="13063" b="8606"/>
          <a:stretch/>
        </p:blipFill>
        <p:spPr>
          <a:xfrm>
            <a:off x="5604689" y="3220732"/>
            <a:ext cx="1451016" cy="744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CF19723-7F34-E90A-0010-5AEEE304B82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63131" y="5958160"/>
            <a:ext cx="1027275" cy="1920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0C71B75-B473-53F7-0FEE-5BD674632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468" y="1605862"/>
            <a:ext cx="814993" cy="62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Google Shape;1246;g2b1dcea7c47_0_501" descr="Logo, company name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93E2F535-644E-F0A2-EE14-2EE625BB38BF}"/>
              </a:ext>
            </a:extLst>
          </p:cNvPr>
          <p:cNvPicPr preferRelativeResize="0"/>
          <p:nvPr/>
        </p:nvPicPr>
        <p:blipFill rotWithShape="1">
          <a:blip r:embed="rId28">
            <a:alphaModFix/>
          </a:blip>
          <a:srcRect t="25554" b="28362"/>
          <a:stretch/>
        </p:blipFill>
        <p:spPr>
          <a:xfrm>
            <a:off x="7942994" y="1667037"/>
            <a:ext cx="1366495" cy="50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247;g2b1dcea7c47_0_501" descr="HDFC Life Re">
            <a:extLst>
              <a:ext uri="{FF2B5EF4-FFF2-40B4-BE49-F238E27FC236}">
                <a16:creationId xmlns:a16="http://schemas.microsoft.com/office/drawing/2014/main" id="{633AC7EC-ECA7-AA5F-235A-8F6E3CF2DCED}"/>
              </a:ext>
            </a:extLst>
          </p:cNvPr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944848" y="5785057"/>
            <a:ext cx="1510137" cy="53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248;g2b1dcea7c47_0_501">
            <a:extLst>
              <a:ext uri="{FF2B5EF4-FFF2-40B4-BE49-F238E27FC236}">
                <a16:creationId xmlns:a16="http://schemas.microsoft.com/office/drawing/2014/main" id="{6C5B5659-C522-7B52-F078-F79BE580987C}"/>
              </a:ext>
            </a:extLst>
          </p:cNvPr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8131149" y="4168788"/>
            <a:ext cx="1041002" cy="55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249;g2b1dcea7c47_0_501">
            <a:extLst>
              <a:ext uri="{FF2B5EF4-FFF2-40B4-BE49-F238E27FC236}">
                <a16:creationId xmlns:a16="http://schemas.microsoft.com/office/drawing/2014/main" id="{1BF59B68-D325-6775-4511-084357671AD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8973136" y="2435796"/>
            <a:ext cx="541218" cy="61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251;g2b1dcea7c47_0_501" descr="A logo with colorful dots&#10;&#10;Description automatically generated">
            <a:extLst>
              <a:ext uri="{FF2B5EF4-FFF2-40B4-BE49-F238E27FC236}">
                <a16:creationId xmlns:a16="http://schemas.microsoft.com/office/drawing/2014/main" id="{577511E5-2FE4-9C73-FCF0-3C194B0920F9}"/>
              </a:ext>
            </a:extLst>
          </p:cNvPr>
          <p:cNvPicPr preferRelativeResize="0"/>
          <p:nvPr/>
        </p:nvPicPr>
        <p:blipFill rotWithShape="1">
          <a:blip r:embed="rId32">
            <a:alphaModFix/>
          </a:blip>
          <a:srcRect l="9349" r="11160" b="9861"/>
          <a:stretch/>
        </p:blipFill>
        <p:spPr>
          <a:xfrm>
            <a:off x="7798586" y="2346418"/>
            <a:ext cx="886050" cy="74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 descr="A logo for a company&#10;&#10;Description automatically generated">
            <a:extLst>
              <a:ext uri="{FF2B5EF4-FFF2-40B4-BE49-F238E27FC236}">
                <a16:creationId xmlns:a16="http://schemas.microsoft.com/office/drawing/2014/main" id="{3A282B5E-BB84-4702-EC05-30FEC5B421A2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6" t="17026" r="21289" b="19169"/>
          <a:stretch/>
        </p:blipFill>
        <p:spPr>
          <a:xfrm>
            <a:off x="8830388" y="4980421"/>
            <a:ext cx="935360" cy="590219"/>
          </a:xfrm>
          <a:prstGeom prst="rect">
            <a:avLst/>
          </a:prstGeom>
        </p:spPr>
      </p:pic>
      <p:pic>
        <p:nvPicPr>
          <p:cNvPr id="50" name="Picture 49" descr="A logo with black text&#10;&#10;Description automatically generated">
            <a:extLst>
              <a:ext uri="{FF2B5EF4-FFF2-40B4-BE49-F238E27FC236}">
                <a16:creationId xmlns:a16="http://schemas.microsoft.com/office/drawing/2014/main" id="{BB864D54-45F4-154E-5FBE-C324F3EA1C96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5" b="14370"/>
          <a:stretch/>
        </p:blipFill>
        <p:spPr>
          <a:xfrm>
            <a:off x="7602036" y="4948167"/>
            <a:ext cx="1293003" cy="57437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E9CD2FD-B58B-CCC4-84C5-2D954E97D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" t="36168" r="3421" b="29619"/>
          <a:stretch/>
        </p:blipFill>
        <p:spPr bwMode="auto">
          <a:xfrm>
            <a:off x="7903692" y="3337835"/>
            <a:ext cx="1475786" cy="56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Google Shape;1238;g2b1dcea7c47_0_501" descr="IBM - Wikipedia">
            <a:extLst>
              <a:ext uri="{FF2B5EF4-FFF2-40B4-BE49-F238E27FC236}">
                <a16:creationId xmlns:a16="http://schemas.microsoft.com/office/drawing/2014/main" id="{EBEC8213-FCA9-57D4-7CA2-59F3165D5AA3}"/>
              </a:ext>
            </a:extLst>
          </p:cNvPr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10583080" y="1718103"/>
            <a:ext cx="883384" cy="40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239;g2b1dcea7c47_0_501">
            <a:extLst>
              <a:ext uri="{FF2B5EF4-FFF2-40B4-BE49-F238E27FC236}">
                <a16:creationId xmlns:a16="http://schemas.microsoft.com/office/drawing/2014/main" id="{73A90AEC-53F6-0484-962E-4AAF614980E7}"/>
              </a:ext>
            </a:extLst>
          </p:cNvPr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10312624" y="2494605"/>
            <a:ext cx="1414218" cy="50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240;g2b1dcea7c47_0_501">
            <a:extLst>
              <a:ext uri="{FF2B5EF4-FFF2-40B4-BE49-F238E27FC236}">
                <a16:creationId xmlns:a16="http://schemas.microsoft.com/office/drawing/2014/main" id="{E83A0BDB-4889-AC09-47D5-7692BE06F8BC}"/>
              </a:ext>
            </a:extLst>
          </p:cNvPr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10339918" y="3297355"/>
            <a:ext cx="1414219" cy="59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250;g2b1dcea7c47_0_501" descr="A colorful logo with blue text&#10;&#10;Description automatically generated">
            <a:extLst>
              <a:ext uri="{FF2B5EF4-FFF2-40B4-BE49-F238E27FC236}">
                <a16:creationId xmlns:a16="http://schemas.microsoft.com/office/drawing/2014/main" id="{BEB29C51-EACC-B1B1-4625-B72B4A8ADC0B}"/>
              </a:ext>
            </a:extLst>
          </p:cNvPr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10299009" y="4129485"/>
            <a:ext cx="1598144" cy="435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252;g2b1dcea7c47_0_501">
            <a:extLst>
              <a:ext uri="{FF2B5EF4-FFF2-40B4-BE49-F238E27FC236}">
                <a16:creationId xmlns:a16="http://schemas.microsoft.com/office/drawing/2014/main" id="{C289402D-A821-1494-0FBE-8F33A17C00B2}"/>
              </a:ext>
            </a:extLst>
          </p:cNvPr>
          <p:cNvPicPr preferRelativeResize="0"/>
          <p:nvPr/>
        </p:nvPicPr>
        <p:blipFill rotWithShape="1">
          <a:blip r:embed="rId40">
            <a:alphaModFix/>
          </a:blip>
          <a:srcRect l="12320" t="40454" r="8146" b="9100"/>
          <a:stretch/>
        </p:blipFill>
        <p:spPr>
          <a:xfrm>
            <a:off x="10372852" y="5848660"/>
            <a:ext cx="1655547" cy="41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253;g2b1dcea7c47_0_501">
            <a:extLst>
              <a:ext uri="{FF2B5EF4-FFF2-40B4-BE49-F238E27FC236}">
                <a16:creationId xmlns:a16="http://schemas.microsoft.com/office/drawing/2014/main" id="{98ACC0FE-7BCD-E74E-1687-14CE83B3059E}"/>
              </a:ext>
            </a:extLst>
          </p:cNvPr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10458535" y="4858444"/>
            <a:ext cx="1134792" cy="5840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7B4D50DD-CE4E-0F55-1F5E-EC539C2E6E83}"/>
              </a:ext>
            </a:extLst>
          </p:cNvPr>
          <p:cNvGrpSpPr/>
          <p:nvPr/>
        </p:nvGrpSpPr>
        <p:grpSpPr>
          <a:xfrm>
            <a:off x="165055" y="2367422"/>
            <a:ext cx="11895750" cy="4068588"/>
            <a:chOff x="165055" y="2367422"/>
            <a:chExt cx="11894864" cy="4068588"/>
          </a:xfrm>
        </p:grpSpPr>
        <p:cxnSp>
          <p:nvCxnSpPr>
            <p:cNvPr id="57" name="Google Shape;1231;g2b1dcea7c47_0_501">
              <a:extLst>
                <a:ext uri="{FF2B5EF4-FFF2-40B4-BE49-F238E27FC236}">
                  <a16:creationId xmlns:a16="http://schemas.microsoft.com/office/drawing/2014/main" id="{3E9DCA31-6E7C-3F77-830A-4EE14C78C4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5055" y="6436010"/>
              <a:ext cx="11894864" cy="0"/>
            </a:xfrm>
            <a:prstGeom prst="straightConnector1">
              <a:avLst/>
            </a:prstGeom>
            <a:noFill/>
            <a:ln w="12700" cap="flat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0" name="Google Shape;1231;g2b1dcea7c47_0_501">
              <a:extLst>
                <a:ext uri="{FF2B5EF4-FFF2-40B4-BE49-F238E27FC236}">
                  <a16:creationId xmlns:a16="http://schemas.microsoft.com/office/drawing/2014/main" id="{E97DA05D-0C88-4D1A-443F-18190EE58B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144" y="2367422"/>
              <a:ext cx="11800686" cy="1"/>
            </a:xfrm>
            <a:prstGeom prst="straightConnector1">
              <a:avLst/>
            </a:prstGeom>
            <a:noFill/>
            <a:ln w="12700" cap="flat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2" name="Google Shape;1231;g2b1dcea7c47_0_501">
              <a:extLst>
                <a:ext uri="{FF2B5EF4-FFF2-40B4-BE49-F238E27FC236}">
                  <a16:creationId xmlns:a16="http://schemas.microsoft.com/office/drawing/2014/main" id="{9873B96B-8D1C-FBFE-4578-5BD7491CC1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144" y="3181140"/>
              <a:ext cx="11800686" cy="1"/>
            </a:xfrm>
            <a:prstGeom prst="straightConnector1">
              <a:avLst/>
            </a:prstGeom>
            <a:noFill/>
            <a:ln w="12700" cap="flat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3" name="Google Shape;1231;g2b1dcea7c47_0_501">
              <a:extLst>
                <a:ext uri="{FF2B5EF4-FFF2-40B4-BE49-F238E27FC236}">
                  <a16:creationId xmlns:a16="http://schemas.microsoft.com/office/drawing/2014/main" id="{FE21A31B-FAE7-8CF8-B920-5433F43B8E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144" y="3994858"/>
              <a:ext cx="11800686" cy="1"/>
            </a:xfrm>
            <a:prstGeom prst="straightConnector1">
              <a:avLst/>
            </a:prstGeom>
            <a:noFill/>
            <a:ln w="12700" cap="flat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24" name="Google Shape;1231;g2b1dcea7c47_0_501">
              <a:extLst>
                <a:ext uri="{FF2B5EF4-FFF2-40B4-BE49-F238E27FC236}">
                  <a16:creationId xmlns:a16="http://schemas.microsoft.com/office/drawing/2014/main" id="{F2B6D562-32F4-22B5-1B9C-938E46C3FB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144" y="4808576"/>
              <a:ext cx="11800686" cy="1"/>
            </a:xfrm>
            <a:prstGeom prst="straightConnector1">
              <a:avLst/>
            </a:prstGeom>
            <a:noFill/>
            <a:ln w="12700" cap="flat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25" name="Google Shape;1231;g2b1dcea7c47_0_501">
              <a:extLst>
                <a:ext uri="{FF2B5EF4-FFF2-40B4-BE49-F238E27FC236}">
                  <a16:creationId xmlns:a16="http://schemas.microsoft.com/office/drawing/2014/main" id="{F135F4FB-3E84-F3AA-18C2-92E89A323C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144" y="5622294"/>
              <a:ext cx="11800686" cy="1"/>
            </a:xfrm>
            <a:prstGeom prst="straightConnector1">
              <a:avLst/>
            </a:prstGeom>
            <a:noFill/>
            <a:ln w="12700" cap="flat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D252B93-FA23-E8B5-0342-1ABC1F254C43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4F6982F-A1E2-8591-F9DA-92C9831E3BEA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Key Entities in GIFT IFSC and GIFT City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DFEF21-E761-0DA9-9E4D-8177B177C10E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45F719-CDD0-54BE-588C-E236F9B824A6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7335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97BA950-201A-42A6-A989-F299C76A39C3}"/>
              </a:ext>
            </a:extLst>
          </p:cNvPr>
          <p:cNvSpPr txBox="1"/>
          <p:nvPr/>
        </p:nvSpPr>
        <p:spPr>
          <a:xfrm>
            <a:off x="433148" y="5643109"/>
            <a:ext cx="6159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*MAT provisions not applicable for companies opting for concessional tax rate under Sec. 115 BA of Income Tax Act, 1961</a:t>
            </a:r>
          </a:p>
          <a:p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**CTT- Commodity Transaction Tax, STT- Securities Transaction Tax, GST- Goods and Service Tax</a:t>
            </a:r>
          </a:p>
        </p:txBody>
      </p:sp>
      <p:pic>
        <p:nvPicPr>
          <p:cNvPr id="3" name="Picture 2" descr="A flag on a pole in front of a city&#10;&#10;Description automatically generated with low confidence">
            <a:extLst>
              <a:ext uri="{FF2B5EF4-FFF2-40B4-BE49-F238E27FC236}">
                <a16:creationId xmlns:a16="http://schemas.microsoft.com/office/drawing/2014/main" id="{D7BC9532-B8BA-40DF-9273-7797726A7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548" y="1196641"/>
            <a:ext cx="4626541" cy="53507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15EBD-24B0-2E13-07BC-4CE963E56A01}"/>
              </a:ext>
            </a:extLst>
          </p:cNvPr>
          <p:cNvSpPr/>
          <p:nvPr/>
        </p:nvSpPr>
        <p:spPr>
          <a:xfrm>
            <a:off x="301558" y="1200261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EA851-322A-900A-C36B-CE62F9742306}"/>
              </a:ext>
            </a:extLst>
          </p:cNvPr>
          <p:cNvSpPr txBox="1"/>
          <p:nvPr/>
        </p:nvSpPr>
        <p:spPr>
          <a:xfrm>
            <a:off x="1300565" y="1147080"/>
            <a:ext cx="4974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Tax Holiday on Business Income for 10 out of 15 years</a:t>
            </a:r>
            <a:endParaRPr lang="en-IN" dirty="0">
              <a:solidFill>
                <a:srgbClr val="00338C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E44A3F-3424-51C5-71E8-96DAE352641A}"/>
              </a:ext>
            </a:extLst>
          </p:cNvPr>
          <p:cNvSpPr/>
          <p:nvPr/>
        </p:nvSpPr>
        <p:spPr>
          <a:xfrm>
            <a:off x="301558" y="1921735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5797B8-2935-DAEA-89B2-576BA353765D}"/>
              </a:ext>
            </a:extLst>
          </p:cNvPr>
          <p:cNvSpPr txBox="1"/>
          <p:nvPr/>
        </p:nvSpPr>
        <p:spPr>
          <a:xfrm>
            <a:off x="1300565" y="2003388"/>
            <a:ext cx="330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Minimum Alternate Tax* @ 9%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1E165D-F0E7-8BA9-3A74-B3F325508E2C}"/>
              </a:ext>
            </a:extLst>
          </p:cNvPr>
          <p:cNvSpPr/>
          <p:nvPr/>
        </p:nvSpPr>
        <p:spPr>
          <a:xfrm>
            <a:off x="302902" y="2643209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56D1DA-BE3C-B779-7988-B7ED80411D2B}"/>
              </a:ext>
            </a:extLst>
          </p:cNvPr>
          <p:cNvSpPr txBox="1"/>
          <p:nvPr/>
        </p:nvSpPr>
        <p:spPr>
          <a:xfrm>
            <a:off x="1302876" y="2770045"/>
            <a:ext cx="391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No CTT**/STT**/GST**/Stamp Duty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829041-4F03-DC6A-3382-C164FB5B02F5}"/>
              </a:ext>
            </a:extLst>
          </p:cNvPr>
          <p:cNvSpPr/>
          <p:nvPr/>
        </p:nvSpPr>
        <p:spPr>
          <a:xfrm>
            <a:off x="301557" y="3364683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60CEF5-64C4-6354-0565-03B05F9C31A5}"/>
              </a:ext>
            </a:extLst>
          </p:cNvPr>
          <p:cNvSpPr txBox="1"/>
          <p:nvPr/>
        </p:nvSpPr>
        <p:spPr>
          <a:xfrm>
            <a:off x="1334790" y="3301084"/>
            <a:ext cx="5228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Reduced Withholding Tax of 9% on interest paid on Debt Instruments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FB4098-984D-85E9-081C-D3ACFBE7D9BA}"/>
              </a:ext>
            </a:extLst>
          </p:cNvPr>
          <p:cNvSpPr/>
          <p:nvPr/>
        </p:nvSpPr>
        <p:spPr>
          <a:xfrm>
            <a:off x="301557" y="4086157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E35EF2-DA76-51D6-B555-4A35155A38B9}"/>
              </a:ext>
            </a:extLst>
          </p:cNvPr>
          <p:cNvSpPr txBox="1"/>
          <p:nvPr/>
        </p:nvSpPr>
        <p:spPr>
          <a:xfrm>
            <a:off x="1334790" y="4182954"/>
            <a:ext cx="522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Competitive Tax Regime for Funds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0F3D3D-D970-4183-A9EA-DC20B69B2715}"/>
              </a:ext>
            </a:extLst>
          </p:cNvPr>
          <p:cNvSpPr/>
          <p:nvPr/>
        </p:nvSpPr>
        <p:spPr>
          <a:xfrm>
            <a:off x="301557" y="4807630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7DE31C-85BB-2F93-DFCB-F8D990DEF9FF}"/>
              </a:ext>
            </a:extLst>
          </p:cNvPr>
          <p:cNvSpPr txBox="1"/>
          <p:nvPr/>
        </p:nvSpPr>
        <p:spPr>
          <a:xfrm>
            <a:off x="1334790" y="4915091"/>
            <a:ext cx="591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30871"/>
              </a:buClr>
              <a:buSzPts val="1100"/>
            </a:pPr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Incentives under Gujarat IT/</a:t>
            </a:r>
            <a:r>
              <a:rPr lang="en-US" dirty="0" err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ITeS</a:t>
            </a:r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 Policy (2022-27)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E6C549-F657-A4D2-98AF-544392972088}"/>
              </a:ext>
            </a:extLst>
          </p:cNvPr>
          <p:cNvSpPr/>
          <p:nvPr/>
        </p:nvSpPr>
        <p:spPr>
          <a:xfrm>
            <a:off x="301557" y="5596886"/>
            <a:ext cx="6441811" cy="95054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82351D-7F07-DE72-5E40-6A78F6C97420}"/>
              </a:ext>
            </a:extLst>
          </p:cNvPr>
          <p:cNvGrpSpPr/>
          <p:nvPr/>
        </p:nvGrpSpPr>
        <p:grpSpPr>
          <a:xfrm>
            <a:off x="315132" y="1196641"/>
            <a:ext cx="779205" cy="566728"/>
            <a:chOff x="793158" y="1552895"/>
            <a:chExt cx="760273" cy="689465"/>
          </a:xfrm>
        </p:grpSpPr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8755A97C-5F22-3A07-B2C1-CF43740E4810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ED7D3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solidFill>
                  <a:schemeClr val="bg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151030CA-244B-7438-3CD8-D43935F0B740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828E9A-E429-C2C3-D163-C53877F912EC}"/>
              </a:ext>
            </a:extLst>
          </p:cNvPr>
          <p:cNvGrpSpPr/>
          <p:nvPr/>
        </p:nvGrpSpPr>
        <p:grpSpPr>
          <a:xfrm>
            <a:off x="309045" y="1914548"/>
            <a:ext cx="779205" cy="566728"/>
            <a:chOff x="793158" y="1552895"/>
            <a:chExt cx="760273" cy="689465"/>
          </a:xfrm>
        </p:grpSpPr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88BF941A-1F97-0521-2103-FD57DC0346AE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00338C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26BFFF74-9E9D-E6B3-003D-523D522A95C4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A76D40A-F23E-CF34-2991-2767BA7C7ED9}"/>
              </a:ext>
            </a:extLst>
          </p:cNvPr>
          <p:cNvGrpSpPr/>
          <p:nvPr/>
        </p:nvGrpSpPr>
        <p:grpSpPr>
          <a:xfrm>
            <a:off x="310739" y="2644350"/>
            <a:ext cx="779205" cy="566728"/>
            <a:chOff x="793158" y="1552895"/>
            <a:chExt cx="760273" cy="689465"/>
          </a:xfrm>
        </p:grpSpPr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652C33E1-5AB9-BC34-C9DC-A2623FD1B494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ED7D3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 dirty="0">
                <a:latin typeface="Lato" panose="020F0502020204030203" pitchFamily="34" charset="0"/>
              </a:endParaRPr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77D2CB29-DBEE-6BA0-8CD6-9BEC3822DAD7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12AC080-BA82-84DE-3C48-85EBBD834F63}"/>
              </a:ext>
            </a:extLst>
          </p:cNvPr>
          <p:cNvGrpSpPr/>
          <p:nvPr/>
        </p:nvGrpSpPr>
        <p:grpSpPr>
          <a:xfrm>
            <a:off x="304652" y="3362257"/>
            <a:ext cx="779205" cy="566728"/>
            <a:chOff x="793158" y="1552895"/>
            <a:chExt cx="760273" cy="689465"/>
          </a:xfrm>
        </p:grpSpPr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1E043F01-5981-DAF5-2553-1409B0CE2BF2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00338C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1C84AFBD-3B17-7CC0-1AFE-49E7B7CA18F7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B7EF101-6E70-0DE9-C2BD-F37CEEB2B79C}"/>
              </a:ext>
            </a:extLst>
          </p:cNvPr>
          <p:cNvGrpSpPr/>
          <p:nvPr/>
        </p:nvGrpSpPr>
        <p:grpSpPr>
          <a:xfrm>
            <a:off x="306346" y="4072603"/>
            <a:ext cx="779205" cy="566728"/>
            <a:chOff x="793158" y="1552895"/>
            <a:chExt cx="760273" cy="689465"/>
          </a:xfrm>
        </p:grpSpPr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D64F4AAA-51AD-19EA-00F1-3572D869F397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ED7D3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78549039-AD15-E951-9FCD-6E95688C4110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BD50AD-1115-4B28-E02A-EE33BE1B0561}"/>
              </a:ext>
            </a:extLst>
          </p:cNvPr>
          <p:cNvGrpSpPr/>
          <p:nvPr/>
        </p:nvGrpSpPr>
        <p:grpSpPr>
          <a:xfrm>
            <a:off x="300259" y="4790510"/>
            <a:ext cx="779205" cy="566728"/>
            <a:chOff x="793158" y="1552895"/>
            <a:chExt cx="760273" cy="689465"/>
          </a:xfrm>
        </p:grpSpPr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88DD7588-5193-BF34-DD8A-8667B9C65174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00338C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388C5ABB-1033-7EE4-7981-5A98B03FAF09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E2C855D-2BAB-F306-9BE6-27A32D7EE7CB}"/>
              </a:ext>
            </a:extLst>
          </p:cNvPr>
          <p:cNvSpPr txBox="1"/>
          <p:nvPr/>
        </p:nvSpPr>
        <p:spPr>
          <a:xfrm>
            <a:off x="611827" y="1977507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</a:t>
            </a:r>
            <a:endParaRPr lang="en-IN" sz="2400" b="1" spc="185" dirty="0">
              <a:solidFill>
                <a:srgbClr val="FFFFF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67C6DD2-1175-2444-4A02-E99AE52CB4B7}"/>
              </a:ext>
            </a:extLst>
          </p:cNvPr>
          <p:cNvSpPr txBox="1"/>
          <p:nvPr/>
        </p:nvSpPr>
        <p:spPr>
          <a:xfrm>
            <a:off x="615033" y="1254038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</a:t>
            </a:r>
            <a:endParaRPr lang="en-IN" sz="2400" b="1" spc="185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A42432-2133-0BB6-C53A-A6A05DB02DFD}"/>
              </a:ext>
            </a:extLst>
          </p:cNvPr>
          <p:cNvSpPr txBox="1"/>
          <p:nvPr/>
        </p:nvSpPr>
        <p:spPr>
          <a:xfrm>
            <a:off x="611827" y="2699745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</a:t>
            </a:r>
            <a:endParaRPr lang="en-IN" sz="2400" b="1" spc="185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E691644-F868-6336-4DF5-01D1E3019073}"/>
              </a:ext>
            </a:extLst>
          </p:cNvPr>
          <p:cNvSpPr txBox="1"/>
          <p:nvPr/>
        </p:nvSpPr>
        <p:spPr>
          <a:xfrm>
            <a:off x="614927" y="4116912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5</a:t>
            </a:r>
            <a:endParaRPr lang="en-IN" sz="2400" b="1" spc="185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D0CBE7-12AC-AEBD-2600-FEFD6C2036CA}"/>
              </a:ext>
            </a:extLst>
          </p:cNvPr>
          <p:cNvSpPr txBox="1"/>
          <p:nvPr/>
        </p:nvSpPr>
        <p:spPr>
          <a:xfrm>
            <a:off x="618133" y="3393443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</a:t>
            </a:r>
            <a:endParaRPr lang="en-IN" sz="2400" b="1" spc="185" dirty="0">
              <a:solidFill>
                <a:srgbClr val="FFFFF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787AA5E-FF34-95AF-A101-F4585219198F}"/>
              </a:ext>
            </a:extLst>
          </p:cNvPr>
          <p:cNvSpPr txBox="1"/>
          <p:nvPr/>
        </p:nvSpPr>
        <p:spPr>
          <a:xfrm>
            <a:off x="614927" y="4839150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6</a:t>
            </a:r>
            <a:endParaRPr lang="en-IN" sz="2400" b="1" spc="185" dirty="0">
              <a:solidFill>
                <a:srgbClr val="FFFFF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14BA20-802C-3D70-1761-8B2CC4E78961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B010E8-5480-6618-3841-60FEE8640676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Competitive tax regime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DB8104-D252-8E98-BF29-9A3FAAFB8ACC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0CC658-114E-2AA6-313C-59BE008DAE30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DcR_SlideID>26171945-9e99-4bb1-8003-e2ca57dcdff5</DcR_SlideID>
</file>

<file path=customXml/itemProps1.xml><?xml version="1.0" encoding="utf-8"?>
<ds:datastoreItem xmlns:ds="http://schemas.openxmlformats.org/officeDocument/2006/customXml" ds:itemID="{893D50F3-994A-43EF-8A4B-E1495A37436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9311</TotalTime>
  <Words>1230</Words>
  <Application>Microsoft Office PowerPoint</Application>
  <PresentationFormat>Widescreen</PresentationFormat>
  <Paragraphs>330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Arial Black</vt:lpstr>
      <vt:lpstr>Biennale</vt:lpstr>
      <vt:lpstr>Biennale Black</vt:lpstr>
      <vt:lpstr>Calibri</vt:lpstr>
      <vt:lpstr>Calibri Light</vt:lpstr>
      <vt:lpstr>Lato</vt:lpstr>
      <vt:lpstr>Lato Black</vt:lpstr>
      <vt:lpstr>Poppins</vt:lpstr>
      <vt:lpstr>Trebuchet MS</vt:lpstr>
      <vt:lpstr>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GIFT-IFSC Review by  Principal Secretary to PM</dc:title>
  <dc:creator>DEA</dc:creator>
  <cp:lastModifiedBy>AKSHAT GANERIWALA</cp:lastModifiedBy>
  <cp:revision>148</cp:revision>
  <cp:lastPrinted>2025-01-16T04:05:42Z</cp:lastPrinted>
  <dcterms:created xsi:type="dcterms:W3CDTF">2024-03-04T05:08:56Z</dcterms:created>
  <dcterms:modified xsi:type="dcterms:W3CDTF">2025-02-07T03:23:00Z</dcterms:modified>
</cp:coreProperties>
</file>