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9"/>
  </p:notesMasterIdLst>
  <p:sldIdLst>
    <p:sldId id="256" r:id="rId3"/>
    <p:sldId id="267" r:id="rId4"/>
    <p:sldId id="269" r:id="rId5"/>
    <p:sldId id="288" r:id="rId6"/>
    <p:sldId id="278" r:id="rId7"/>
    <p:sldId id="294" r:id="rId8"/>
    <p:sldId id="284" r:id="rId9"/>
    <p:sldId id="296" r:id="rId10"/>
    <p:sldId id="3332" r:id="rId11"/>
    <p:sldId id="3331" r:id="rId12"/>
    <p:sldId id="3328" r:id="rId13"/>
    <p:sldId id="3329" r:id="rId14"/>
    <p:sldId id="3330" r:id="rId15"/>
    <p:sldId id="290" r:id="rId16"/>
    <p:sldId id="279"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3595C0"/>
    <a:srgbClr val="0070C0"/>
    <a:srgbClr val="0E2841"/>
    <a:srgbClr val="DB6629"/>
    <a:srgbClr val="1D3557"/>
    <a:srgbClr val="71AAE0"/>
    <a:srgbClr val="96DCF8"/>
    <a:srgbClr val="0F9ED5"/>
    <a:srgbClr val="F6C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936"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Sheet2!$J$3</c:f>
              <c:strCache>
                <c:ptCount val="1"/>
                <c:pt idx="0">
                  <c:v>No. of Issues</c:v>
                </c:pt>
              </c:strCache>
            </c:strRef>
          </c:tx>
          <c:spPr>
            <a:solidFill>
              <a:schemeClr val="accent1">
                <a:shade val="76000"/>
              </a:schemeClr>
            </a:solidFill>
            <a:ln>
              <a:noFill/>
            </a:ln>
            <a:effectLst/>
          </c:spPr>
          <c:invertIfNegative val="0"/>
          <c:dPt>
            <c:idx val="7"/>
            <c:invertIfNegative val="0"/>
            <c:bubble3D val="0"/>
            <c:spPr>
              <a:solidFill>
                <a:schemeClr val="accent6">
                  <a:lumMod val="75000"/>
                </a:schemeClr>
              </a:solidFill>
              <a:ln>
                <a:noFill/>
              </a:ln>
              <a:effectLst/>
            </c:spPr>
            <c:extLst>
              <c:ext xmlns:c16="http://schemas.microsoft.com/office/drawing/2014/chart" uri="{C3380CC4-5D6E-409C-BE32-E72D297353CC}">
                <c16:uniqueId val="{00000002-E79D-45C9-8B0E-E520D13EBD1C}"/>
              </c:ext>
            </c:extLst>
          </c:dPt>
          <c:dLbls>
            <c:dLbl>
              <c:idx val="7"/>
              <c:tx>
                <c:rich>
                  <a:bodyPr/>
                  <a:lstStyle/>
                  <a:p>
                    <a:r>
                      <a:rPr lang="en-US"/>
                      <a:t>41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79D-45C9-8B0E-E520D13EBD1C}"/>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Sheet2!$I$4:$I$11</c:f>
              <c:strCache>
                <c:ptCount val="8"/>
                <c:pt idx="0">
                  <c:v>2017-18</c:v>
                </c:pt>
                <c:pt idx="1">
                  <c:v>2018-19</c:v>
                </c:pt>
                <c:pt idx="2">
                  <c:v>2019-20</c:v>
                </c:pt>
                <c:pt idx="3">
                  <c:v>2020-21</c:v>
                </c:pt>
                <c:pt idx="4">
                  <c:v>2021-22</c:v>
                </c:pt>
                <c:pt idx="5">
                  <c:v>2022-23</c:v>
                </c:pt>
                <c:pt idx="6">
                  <c:v>2023-24</c:v>
                </c:pt>
                <c:pt idx="7">
                  <c:v>2024-25</c:v>
                </c:pt>
              </c:strCache>
            </c:strRef>
          </c:cat>
          <c:val>
            <c:numRef>
              <c:f>Sheet2!$J$4:$J$11</c:f>
              <c:numCache>
                <c:formatCode>General</c:formatCode>
                <c:ptCount val="8"/>
                <c:pt idx="0">
                  <c:v>4</c:v>
                </c:pt>
                <c:pt idx="1">
                  <c:v>21</c:v>
                </c:pt>
                <c:pt idx="2">
                  <c:v>15</c:v>
                </c:pt>
                <c:pt idx="3">
                  <c:v>11</c:v>
                </c:pt>
                <c:pt idx="4">
                  <c:v>29</c:v>
                </c:pt>
                <c:pt idx="5">
                  <c:v>11</c:v>
                </c:pt>
                <c:pt idx="6">
                  <c:v>18</c:v>
                </c:pt>
                <c:pt idx="7">
                  <c:v>40</c:v>
                </c:pt>
              </c:numCache>
            </c:numRef>
          </c:val>
          <c:extLst>
            <c:ext xmlns:c16="http://schemas.microsoft.com/office/drawing/2014/chart" uri="{C3380CC4-5D6E-409C-BE32-E72D297353CC}">
              <c16:uniqueId val="{00000000-E79D-45C9-8B0E-E520D13EBD1C}"/>
            </c:ext>
          </c:extLst>
        </c:ser>
        <c:dLbls>
          <c:showLegendKey val="0"/>
          <c:showVal val="0"/>
          <c:showCatName val="0"/>
          <c:showSerName val="0"/>
          <c:showPercent val="0"/>
          <c:showBubbleSize val="0"/>
        </c:dLbls>
        <c:gapWidth val="150"/>
        <c:axId val="632715008"/>
        <c:axId val="632724128"/>
        <c:extLst>
          <c:ext xmlns:c15="http://schemas.microsoft.com/office/drawing/2012/chart" uri="{02D57815-91ED-43cb-92C2-25804820EDAC}">
            <c15:filteredBarSeries>
              <c15:ser>
                <c:idx val="1"/>
                <c:order val="1"/>
                <c:tx>
                  <c:strRef>
                    <c:extLst>
                      <c:ext uri="{02D57815-91ED-43cb-92C2-25804820EDAC}">
                        <c15:formulaRef>
                          <c15:sqref>Sheet2!$K$3</c15:sqref>
                        </c15:formulaRef>
                      </c:ext>
                    </c:extLst>
                    <c:strCache>
                      <c:ptCount val="1"/>
                    </c:strCache>
                  </c:strRef>
                </c:tx>
                <c:spPr>
                  <a:solidFill>
                    <a:schemeClr val="accent1">
                      <a:tint val="77000"/>
                    </a:schemeClr>
                  </a:solidFill>
                  <a:ln>
                    <a:noFill/>
                  </a:ln>
                  <a:effectLst/>
                </c:spPr>
                <c:invertIfNegative val="0"/>
                <c:cat>
                  <c:strRef>
                    <c:extLst>
                      <c:ext uri="{02D57815-91ED-43cb-92C2-25804820EDAC}">
                        <c15:formulaRef>
                          <c15:sqref>Sheet2!$I$4:$I$11</c15:sqref>
                        </c15:formulaRef>
                      </c:ext>
                    </c:extLst>
                    <c:strCache>
                      <c:ptCount val="8"/>
                      <c:pt idx="0">
                        <c:v>2017-18</c:v>
                      </c:pt>
                      <c:pt idx="1">
                        <c:v>2018-19</c:v>
                      </c:pt>
                      <c:pt idx="2">
                        <c:v>2019-20</c:v>
                      </c:pt>
                      <c:pt idx="3">
                        <c:v>2020-21</c:v>
                      </c:pt>
                      <c:pt idx="4">
                        <c:v>2021-22</c:v>
                      </c:pt>
                      <c:pt idx="5">
                        <c:v>2022-23</c:v>
                      </c:pt>
                      <c:pt idx="6">
                        <c:v>2023-24</c:v>
                      </c:pt>
                      <c:pt idx="7">
                        <c:v>2024-25</c:v>
                      </c:pt>
                    </c:strCache>
                  </c:strRef>
                </c:cat>
                <c:val>
                  <c:numRef>
                    <c:extLst>
                      <c:ext uri="{02D57815-91ED-43cb-92C2-25804820EDAC}">
                        <c15:formulaRef>
                          <c15:sqref>Sheet2!$K$4:$K$11</c15:sqref>
                        </c15:formulaRef>
                      </c:ext>
                    </c:extLst>
                    <c:numCache>
                      <c:formatCode>General</c:formatCode>
                      <c:ptCount val="8"/>
                    </c:numCache>
                  </c:numRef>
                </c:val>
                <c:extLst>
                  <c:ext xmlns:c16="http://schemas.microsoft.com/office/drawing/2014/chart" uri="{C3380CC4-5D6E-409C-BE32-E72D297353CC}">
                    <c16:uniqueId val="{00000001-E79D-45C9-8B0E-E520D13EBD1C}"/>
                  </c:ext>
                </c:extLst>
              </c15:ser>
            </c15:filteredBarSeries>
          </c:ext>
        </c:extLst>
      </c:barChart>
      <c:catAx>
        <c:axId val="6327150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32724128"/>
        <c:crosses val="autoZero"/>
        <c:auto val="1"/>
        <c:lblAlgn val="ctr"/>
        <c:lblOffset val="100"/>
        <c:noMultiLvlLbl val="0"/>
      </c:catAx>
      <c:valAx>
        <c:axId val="632724128"/>
        <c:scaling>
          <c:orientation val="minMax"/>
        </c:scaling>
        <c:delete val="1"/>
        <c:axPos val="l"/>
        <c:numFmt formatCode="General" sourceLinked="1"/>
        <c:majorTickMark val="none"/>
        <c:minorTickMark val="none"/>
        <c:tickLblPos val="nextTo"/>
        <c:crossAx val="632715008"/>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noFill/>
              <a:ln w="19050">
                <a:noFill/>
              </a:ln>
              <a:effectLst/>
            </c:spPr>
            <c:extLst>
              <c:ext xmlns:c16="http://schemas.microsoft.com/office/drawing/2014/chart" uri="{C3380CC4-5D6E-409C-BE32-E72D297353CC}">
                <c16:uniqueId val="{00000001-1450-40FE-95BA-D86DDBE564C1}"/>
              </c:ext>
            </c:extLst>
          </c:dPt>
          <c:dPt>
            <c:idx val="1"/>
            <c:bubble3D val="0"/>
            <c:spPr>
              <a:solidFill>
                <a:schemeClr val="accent1">
                  <a:lumMod val="75000"/>
                </a:schemeClr>
              </a:solidFill>
              <a:ln w="19050">
                <a:noFill/>
              </a:ln>
              <a:effectLst/>
            </c:spPr>
            <c:extLst>
              <c:ext xmlns:c16="http://schemas.microsoft.com/office/drawing/2014/chart" uri="{C3380CC4-5D6E-409C-BE32-E72D297353CC}">
                <c16:uniqueId val="{00000003-1450-40FE-95BA-D86DDBE564C1}"/>
              </c:ext>
            </c:extLst>
          </c:dPt>
          <c:cat>
            <c:strRef>
              <c:f>Sheet1!$A$2:$A$3</c:f>
              <c:strCache>
                <c:ptCount val="2"/>
                <c:pt idx="0">
                  <c:v>第一季度</c:v>
                </c:pt>
                <c:pt idx="1">
                  <c:v>第二季度</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4-1450-40FE-95BA-D86DDBE564C1}"/>
            </c:ext>
          </c:extLst>
        </c:ser>
        <c:dLbls>
          <c:showLegendKey val="0"/>
          <c:showVal val="0"/>
          <c:showCatName val="0"/>
          <c:showSerName val="0"/>
          <c:showPercent val="0"/>
          <c:showBubbleSize val="0"/>
          <c:showLeaderLines val="1"/>
        </c:dLbls>
        <c:firstSliceAng val="0"/>
        <c:holeSize val="22"/>
      </c:doughnutChart>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noFill/>
              <a:ln w="19050">
                <a:noFill/>
              </a:ln>
              <a:effectLst/>
            </c:spPr>
            <c:extLst>
              <c:ext xmlns:c16="http://schemas.microsoft.com/office/drawing/2014/chart" uri="{C3380CC4-5D6E-409C-BE32-E72D297353CC}">
                <c16:uniqueId val="{00000001-349D-4F86-B687-5D667EF24E1C}"/>
              </c:ext>
            </c:extLst>
          </c:dPt>
          <c:dPt>
            <c:idx val="1"/>
            <c:bubble3D val="0"/>
            <c:spPr>
              <a:solidFill>
                <a:schemeClr val="accent2">
                  <a:lumMod val="75000"/>
                </a:schemeClr>
              </a:solidFill>
              <a:ln w="19050">
                <a:noFill/>
              </a:ln>
              <a:effectLst/>
            </c:spPr>
            <c:extLst>
              <c:ext xmlns:c16="http://schemas.microsoft.com/office/drawing/2014/chart" uri="{C3380CC4-5D6E-409C-BE32-E72D297353CC}">
                <c16:uniqueId val="{00000003-349D-4F86-B687-5D667EF24E1C}"/>
              </c:ext>
            </c:extLst>
          </c:dPt>
          <c:cat>
            <c:strRef>
              <c:f>Sheet1!$A$2:$A$3</c:f>
              <c:strCache>
                <c:ptCount val="2"/>
                <c:pt idx="0">
                  <c:v>第一季度</c:v>
                </c:pt>
                <c:pt idx="1">
                  <c:v>第二季度</c:v>
                </c:pt>
              </c:strCache>
            </c:strRef>
          </c:cat>
          <c:val>
            <c:numRef>
              <c:f>Sheet1!$B$2:$B$3</c:f>
              <c:numCache>
                <c:formatCode>0%</c:formatCode>
                <c:ptCount val="2"/>
                <c:pt idx="0">
                  <c:v>0.56999999999999995</c:v>
                </c:pt>
                <c:pt idx="1">
                  <c:v>0.43</c:v>
                </c:pt>
              </c:numCache>
            </c:numRef>
          </c:val>
          <c:extLst>
            <c:ext xmlns:c16="http://schemas.microsoft.com/office/drawing/2014/chart" uri="{C3380CC4-5D6E-409C-BE32-E72D297353CC}">
              <c16:uniqueId val="{00000004-349D-4F86-B687-5D667EF24E1C}"/>
            </c:ext>
          </c:extLst>
        </c:ser>
        <c:dLbls>
          <c:showLegendKey val="0"/>
          <c:showVal val="0"/>
          <c:showCatName val="0"/>
          <c:showSerName val="0"/>
          <c:showPercent val="0"/>
          <c:showBubbleSize val="0"/>
          <c:showLeaderLines val="1"/>
        </c:dLbls>
        <c:firstSliceAng val="0"/>
        <c:holeSize val="22"/>
      </c:doughnutChart>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5F616C-6650-430E-B05E-43E6121ED44C}"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en-US"/>
        </a:p>
      </dgm:t>
    </dgm:pt>
    <dgm:pt modelId="{51CFF3B5-B989-46F0-9E28-19C35AF1EC90}">
      <dgm:prSet phldrT="[Text]"/>
      <dgm:spPr/>
      <dgm:t>
        <a:bodyPr/>
        <a:lstStyle/>
        <a:p>
          <a:pPr>
            <a:buClrTx/>
            <a:buSzTx/>
            <a:buFontTx/>
            <a:buNone/>
          </a:pPr>
          <a:r>
            <a:rPr lang="en-IN" dirty="0"/>
            <a:t>C</a:t>
          </a:r>
          <a:r>
            <a:rPr lang="en-IN" b="0" i="0" dirty="0">
              <a:effectLst/>
            </a:rPr>
            <a:t>ompany incorporated in an IFSC</a:t>
          </a:r>
          <a:endParaRPr lang="en-US" dirty="0"/>
        </a:p>
      </dgm:t>
    </dgm:pt>
    <dgm:pt modelId="{C4C6025F-A862-4027-B897-E50E9E718C10}" type="parTrans" cxnId="{8127621F-BA13-4681-8C5F-7B1A1B84B184}">
      <dgm:prSet/>
      <dgm:spPr/>
      <dgm:t>
        <a:bodyPr/>
        <a:lstStyle/>
        <a:p>
          <a:endParaRPr lang="en-US"/>
        </a:p>
      </dgm:t>
    </dgm:pt>
    <dgm:pt modelId="{10C5E4A0-6437-4A08-930D-DCEF1A7D6CFD}" type="sibTrans" cxnId="{8127621F-BA13-4681-8C5F-7B1A1B84B184}">
      <dgm:prSet/>
      <dgm:spPr/>
      <dgm:t>
        <a:bodyPr/>
        <a:lstStyle/>
        <a:p>
          <a:endParaRPr lang="en-US"/>
        </a:p>
      </dgm:t>
    </dgm:pt>
    <dgm:pt modelId="{20386835-D263-496A-9933-49E474344704}">
      <dgm:prSet phldrT="[Text]"/>
      <dgm:spPr/>
      <dgm:t>
        <a:bodyPr/>
        <a:lstStyle/>
        <a:p>
          <a:pPr>
            <a:buClrTx/>
            <a:buSzTx/>
            <a:buFontTx/>
            <a:buNone/>
          </a:pPr>
          <a:r>
            <a:rPr lang="en-IN" b="0" i="0">
              <a:effectLst/>
            </a:rPr>
            <a:t>Company incorporated in India*</a:t>
          </a:r>
          <a:endParaRPr lang="en-US" dirty="0"/>
        </a:p>
      </dgm:t>
    </dgm:pt>
    <dgm:pt modelId="{EED4844F-C56C-42EB-9246-7CCE349C37B6}" type="parTrans" cxnId="{6FADBDD8-9AE9-4DFB-BC9F-132C16125B83}">
      <dgm:prSet/>
      <dgm:spPr/>
      <dgm:t>
        <a:bodyPr/>
        <a:lstStyle/>
        <a:p>
          <a:endParaRPr lang="en-US"/>
        </a:p>
      </dgm:t>
    </dgm:pt>
    <dgm:pt modelId="{541D7256-3517-4152-B4EC-75595E535601}" type="sibTrans" cxnId="{6FADBDD8-9AE9-4DFB-BC9F-132C16125B83}">
      <dgm:prSet/>
      <dgm:spPr/>
      <dgm:t>
        <a:bodyPr/>
        <a:lstStyle/>
        <a:p>
          <a:endParaRPr lang="en-US"/>
        </a:p>
      </dgm:t>
    </dgm:pt>
    <dgm:pt modelId="{8D5FDE00-DB89-4F7D-9FC0-1B31CA3F7532}">
      <dgm:prSet phldrT="[Text]"/>
      <dgm:spPr/>
      <dgm:t>
        <a:bodyPr/>
        <a:lstStyle/>
        <a:p>
          <a:pPr>
            <a:buClrTx/>
            <a:buSzTx/>
            <a:buFontTx/>
            <a:buNone/>
          </a:pPr>
          <a:r>
            <a:rPr lang="en-IN" b="0" i="0">
              <a:effectLst/>
            </a:rPr>
            <a:t>Company incorporated in a Foreign Jurisdiction</a:t>
          </a:r>
          <a:endParaRPr lang="en-US" dirty="0"/>
        </a:p>
      </dgm:t>
    </dgm:pt>
    <dgm:pt modelId="{91039EFE-CED6-4B4F-AACD-01985C7D2888}" type="parTrans" cxnId="{1B4CE27C-AE92-4D59-9A82-49CA4C777BA7}">
      <dgm:prSet/>
      <dgm:spPr/>
      <dgm:t>
        <a:bodyPr/>
        <a:lstStyle/>
        <a:p>
          <a:endParaRPr lang="en-US"/>
        </a:p>
      </dgm:t>
    </dgm:pt>
    <dgm:pt modelId="{E7456CF0-880D-4A0E-AB53-B3A0A1D6C0A9}" type="sibTrans" cxnId="{1B4CE27C-AE92-4D59-9A82-49CA4C777BA7}">
      <dgm:prSet/>
      <dgm:spPr/>
      <dgm:t>
        <a:bodyPr/>
        <a:lstStyle/>
        <a:p>
          <a:endParaRPr lang="en-US"/>
        </a:p>
      </dgm:t>
    </dgm:pt>
    <dgm:pt modelId="{E2A58723-ED19-4AC6-A8A6-3CA82980815D}" type="pres">
      <dgm:prSet presAssocID="{1D5F616C-6650-430E-B05E-43E6121ED44C}" presName="linear" presStyleCnt="0">
        <dgm:presLayoutVars>
          <dgm:dir/>
          <dgm:animLvl val="lvl"/>
          <dgm:resizeHandles val="exact"/>
        </dgm:presLayoutVars>
      </dgm:prSet>
      <dgm:spPr/>
    </dgm:pt>
    <dgm:pt modelId="{73427FFE-D1A4-4191-8B1B-BC876A67741E}" type="pres">
      <dgm:prSet presAssocID="{51CFF3B5-B989-46F0-9E28-19C35AF1EC90}" presName="parentLin" presStyleCnt="0"/>
      <dgm:spPr/>
    </dgm:pt>
    <dgm:pt modelId="{41BAC8C4-63B9-486F-822D-0EAC5CBBADF4}" type="pres">
      <dgm:prSet presAssocID="{51CFF3B5-B989-46F0-9E28-19C35AF1EC90}" presName="parentLeftMargin" presStyleLbl="node1" presStyleIdx="0" presStyleCnt="3"/>
      <dgm:spPr/>
    </dgm:pt>
    <dgm:pt modelId="{1CA50E83-5992-4892-8659-823021D5F9D4}" type="pres">
      <dgm:prSet presAssocID="{51CFF3B5-B989-46F0-9E28-19C35AF1EC90}" presName="parentText" presStyleLbl="node1" presStyleIdx="0" presStyleCnt="3">
        <dgm:presLayoutVars>
          <dgm:chMax val="0"/>
          <dgm:bulletEnabled val="1"/>
        </dgm:presLayoutVars>
      </dgm:prSet>
      <dgm:spPr/>
    </dgm:pt>
    <dgm:pt modelId="{768B010B-7F2D-4EDD-9C35-C301283D834D}" type="pres">
      <dgm:prSet presAssocID="{51CFF3B5-B989-46F0-9E28-19C35AF1EC90}" presName="negativeSpace" presStyleCnt="0"/>
      <dgm:spPr/>
    </dgm:pt>
    <dgm:pt modelId="{5A48FD96-0FB3-4DCF-A415-87F3A91ED9A3}" type="pres">
      <dgm:prSet presAssocID="{51CFF3B5-B989-46F0-9E28-19C35AF1EC90}" presName="childText" presStyleLbl="conFgAcc1" presStyleIdx="0" presStyleCnt="3">
        <dgm:presLayoutVars>
          <dgm:bulletEnabled val="1"/>
        </dgm:presLayoutVars>
      </dgm:prSet>
      <dgm:spPr/>
    </dgm:pt>
    <dgm:pt modelId="{E62401A7-EFE9-4960-99F1-EFD739A6400C}" type="pres">
      <dgm:prSet presAssocID="{10C5E4A0-6437-4A08-930D-DCEF1A7D6CFD}" presName="spaceBetweenRectangles" presStyleCnt="0"/>
      <dgm:spPr/>
    </dgm:pt>
    <dgm:pt modelId="{AD7D935C-7CE6-4F5E-92D8-D8D7909925D2}" type="pres">
      <dgm:prSet presAssocID="{20386835-D263-496A-9933-49E474344704}" presName="parentLin" presStyleCnt="0"/>
      <dgm:spPr/>
    </dgm:pt>
    <dgm:pt modelId="{889DB984-B21C-4544-9A60-20BABCE50431}" type="pres">
      <dgm:prSet presAssocID="{20386835-D263-496A-9933-49E474344704}" presName="parentLeftMargin" presStyleLbl="node1" presStyleIdx="0" presStyleCnt="3"/>
      <dgm:spPr/>
    </dgm:pt>
    <dgm:pt modelId="{B9E5E60B-EDEF-4920-AE62-9CED4A8B001C}" type="pres">
      <dgm:prSet presAssocID="{20386835-D263-496A-9933-49E474344704}" presName="parentText" presStyleLbl="node1" presStyleIdx="1" presStyleCnt="3">
        <dgm:presLayoutVars>
          <dgm:chMax val="0"/>
          <dgm:bulletEnabled val="1"/>
        </dgm:presLayoutVars>
      </dgm:prSet>
      <dgm:spPr/>
    </dgm:pt>
    <dgm:pt modelId="{D5F3FD27-48F7-4CBC-9428-81841789841D}" type="pres">
      <dgm:prSet presAssocID="{20386835-D263-496A-9933-49E474344704}" presName="negativeSpace" presStyleCnt="0"/>
      <dgm:spPr/>
    </dgm:pt>
    <dgm:pt modelId="{6D1E502E-C54F-47E1-A4FF-80C5FB3C9EF6}" type="pres">
      <dgm:prSet presAssocID="{20386835-D263-496A-9933-49E474344704}" presName="childText" presStyleLbl="conFgAcc1" presStyleIdx="1" presStyleCnt="3">
        <dgm:presLayoutVars>
          <dgm:bulletEnabled val="1"/>
        </dgm:presLayoutVars>
      </dgm:prSet>
      <dgm:spPr/>
    </dgm:pt>
    <dgm:pt modelId="{C63D5ACB-9537-4AFA-B311-E767439FC699}" type="pres">
      <dgm:prSet presAssocID="{541D7256-3517-4152-B4EC-75595E535601}" presName="spaceBetweenRectangles" presStyleCnt="0"/>
      <dgm:spPr/>
    </dgm:pt>
    <dgm:pt modelId="{B32A1955-156E-4F95-9F52-2647E0F9F4AD}" type="pres">
      <dgm:prSet presAssocID="{8D5FDE00-DB89-4F7D-9FC0-1B31CA3F7532}" presName="parentLin" presStyleCnt="0"/>
      <dgm:spPr/>
    </dgm:pt>
    <dgm:pt modelId="{0EDEB396-4D08-496C-B355-BAAD37F34D1B}" type="pres">
      <dgm:prSet presAssocID="{8D5FDE00-DB89-4F7D-9FC0-1B31CA3F7532}" presName="parentLeftMargin" presStyleLbl="node1" presStyleIdx="1" presStyleCnt="3"/>
      <dgm:spPr/>
    </dgm:pt>
    <dgm:pt modelId="{650A6E81-15D0-446F-8A2B-BD0FD3866AAD}" type="pres">
      <dgm:prSet presAssocID="{8D5FDE00-DB89-4F7D-9FC0-1B31CA3F7532}" presName="parentText" presStyleLbl="node1" presStyleIdx="2" presStyleCnt="3">
        <dgm:presLayoutVars>
          <dgm:chMax val="0"/>
          <dgm:bulletEnabled val="1"/>
        </dgm:presLayoutVars>
      </dgm:prSet>
      <dgm:spPr/>
    </dgm:pt>
    <dgm:pt modelId="{CB421B0E-D46B-4E48-AFB9-0BD880979DE1}" type="pres">
      <dgm:prSet presAssocID="{8D5FDE00-DB89-4F7D-9FC0-1B31CA3F7532}" presName="negativeSpace" presStyleCnt="0"/>
      <dgm:spPr/>
    </dgm:pt>
    <dgm:pt modelId="{BCB6D929-FBF7-4BE0-A81E-F379B81E6257}" type="pres">
      <dgm:prSet presAssocID="{8D5FDE00-DB89-4F7D-9FC0-1B31CA3F7532}" presName="childText" presStyleLbl="conFgAcc1" presStyleIdx="2" presStyleCnt="3">
        <dgm:presLayoutVars>
          <dgm:bulletEnabled val="1"/>
        </dgm:presLayoutVars>
      </dgm:prSet>
      <dgm:spPr/>
    </dgm:pt>
  </dgm:ptLst>
  <dgm:cxnLst>
    <dgm:cxn modelId="{8127621F-BA13-4681-8C5F-7B1A1B84B184}" srcId="{1D5F616C-6650-430E-B05E-43E6121ED44C}" destId="{51CFF3B5-B989-46F0-9E28-19C35AF1EC90}" srcOrd="0" destOrd="0" parTransId="{C4C6025F-A862-4027-B897-E50E9E718C10}" sibTransId="{10C5E4A0-6437-4A08-930D-DCEF1A7D6CFD}"/>
    <dgm:cxn modelId="{D38E2032-E8EC-439F-A458-38317F373030}" type="presOf" srcId="{8D5FDE00-DB89-4F7D-9FC0-1B31CA3F7532}" destId="{650A6E81-15D0-446F-8A2B-BD0FD3866AAD}" srcOrd="1" destOrd="0" presId="urn:microsoft.com/office/officeart/2005/8/layout/list1"/>
    <dgm:cxn modelId="{72CF1B67-51DA-4A16-903F-066495DD69C2}" type="presOf" srcId="{51CFF3B5-B989-46F0-9E28-19C35AF1EC90}" destId="{41BAC8C4-63B9-486F-822D-0EAC5CBBADF4}" srcOrd="0" destOrd="0" presId="urn:microsoft.com/office/officeart/2005/8/layout/list1"/>
    <dgm:cxn modelId="{3FAD726D-12C5-44FB-AC97-575C971AD88A}" type="presOf" srcId="{51CFF3B5-B989-46F0-9E28-19C35AF1EC90}" destId="{1CA50E83-5992-4892-8659-823021D5F9D4}" srcOrd="1" destOrd="0" presId="urn:microsoft.com/office/officeart/2005/8/layout/list1"/>
    <dgm:cxn modelId="{1B4CE27C-AE92-4D59-9A82-49CA4C777BA7}" srcId="{1D5F616C-6650-430E-B05E-43E6121ED44C}" destId="{8D5FDE00-DB89-4F7D-9FC0-1B31CA3F7532}" srcOrd="2" destOrd="0" parTransId="{91039EFE-CED6-4B4F-AACD-01985C7D2888}" sibTransId="{E7456CF0-880D-4A0E-AB53-B3A0A1D6C0A9}"/>
    <dgm:cxn modelId="{6AD8B083-85B8-4BA9-A033-0D8C97F5D9E6}" type="presOf" srcId="{1D5F616C-6650-430E-B05E-43E6121ED44C}" destId="{E2A58723-ED19-4AC6-A8A6-3CA82980815D}" srcOrd="0" destOrd="0" presId="urn:microsoft.com/office/officeart/2005/8/layout/list1"/>
    <dgm:cxn modelId="{59C998A9-015A-4CEE-A4D7-B51546134416}" type="presOf" srcId="{20386835-D263-496A-9933-49E474344704}" destId="{B9E5E60B-EDEF-4920-AE62-9CED4A8B001C}" srcOrd="1" destOrd="0" presId="urn:microsoft.com/office/officeart/2005/8/layout/list1"/>
    <dgm:cxn modelId="{559D0CD1-9DCD-49D3-B8DD-71CB55ABDA49}" type="presOf" srcId="{20386835-D263-496A-9933-49E474344704}" destId="{889DB984-B21C-4544-9A60-20BABCE50431}" srcOrd="0" destOrd="0" presId="urn:microsoft.com/office/officeart/2005/8/layout/list1"/>
    <dgm:cxn modelId="{6FADBDD8-9AE9-4DFB-BC9F-132C16125B83}" srcId="{1D5F616C-6650-430E-B05E-43E6121ED44C}" destId="{20386835-D263-496A-9933-49E474344704}" srcOrd="1" destOrd="0" parTransId="{EED4844F-C56C-42EB-9246-7CCE349C37B6}" sibTransId="{541D7256-3517-4152-B4EC-75595E535601}"/>
    <dgm:cxn modelId="{3D288CE8-5B0D-406B-9BEF-CE14E6A6B498}" type="presOf" srcId="{8D5FDE00-DB89-4F7D-9FC0-1B31CA3F7532}" destId="{0EDEB396-4D08-496C-B355-BAAD37F34D1B}" srcOrd="0" destOrd="0" presId="urn:microsoft.com/office/officeart/2005/8/layout/list1"/>
    <dgm:cxn modelId="{42AD0D60-44EE-476F-845C-A05E0D9965E2}" type="presParOf" srcId="{E2A58723-ED19-4AC6-A8A6-3CA82980815D}" destId="{73427FFE-D1A4-4191-8B1B-BC876A67741E}" srcOrd="0" destOrd="0" presId="urn:microsoft.com/office/officeart/2005/8/layout/list1"/>
    <dgm:cxn modelId="{3B8498EC-37B9-4443-BA83-D36A3A277EA4}" type="presParOf" srcId="{73427FFE-D1A4-4191-8B1B-BC876A67741E}" destId="{41BAC8C4-63B9-486F-822D-0EAC5CBBADF4}" srcOrd="0" destOrd="0" presId="urn:microsoft.com/office/officeart/2005/8/layout/list1"/>
    <dgm:cxn modelId="{59E1AD00-30F2-403B-9BFE-FA12A92BAF72}" type="presParOf" srcId="{73427FFE-D1A4-4191-8B1B-BC876A67741E}" destId="{1CA50E83-5992-4892-8659-823021D5F9D4}" srcOrd="1" destOrd="0" presId="urn:microsoft.com/office/officeart/2005/8/layout/list1"/>
    <dgm:cxn modelId="{2243EAB5-3D7B-44BB-BDDA-521E897566F2}" type="presParOf" srcId="{E2A58723-ED19-4AC6-A8A6-3CA82980815D}" destId="{768B010B-7F2D-4EDD-9C35-C301283D834D}" srcOrd="1" destOrd="0" presId="urn:microsoft.com/office/officeart/2005/8/layout/list1"/>
    <dgm:cxn modelId="{835FE6F1-47C0-4914-A3E4-924F77B8479B}" type="presParOf" srcId="{E2A58723-ED19-4AC6-A8A6-3CA82980815D}" destId="{5A48FD96-0FB3-4DCF-A415-87F3A91ED9A3}" srcOrd="2" destOrd="0" presId="urn:microsoft.com/office/officeart/2005/8/layout/list1"/>
    <dgm:cxn modelId="{F55AD590-A2A7-48E9-90FF-1272963DB949}" type="presParOf" srcId="{E2A58723-ED19-4AC6-A8A6-3CA82980815D}" destId="{E62401A7-EFE9-4960-99F1-EFD739A6400C}" srcOrd="3" destOrd="0" presId="urn:microsoft.com/office/officeart/2005/8/layout/list1"/>
    <dgm:cxn modelId="{872094A7-9804-4661-9E93-A9B9DC3AC549}" type="presParOf" srcId="{E2A58723-ED19-4AC6-A8A6-3CA82980815D}" destId="{AD7D935C-7CE6-4F5E-92D8-D8D7909925D2}" srcOrd="4" destOrd="0" presId="urn:microsoft.com/office/officeart/2005/8/layout/list1"/>
    <dgm:cxn modelId="{83765DA6-3633-4400-A272-185E10D446FF}" type="presParOf" srcId="{AD7D935C-7CE6-4F5E-92D8-D8D7909925D2}" destId="{889DB984-B21C-4544-9A60-20BABCE50431}" srcOrd="0" destOrd="0" presId="urn:microsoft.com/office/officeart/2005/8/layout/list1"/>
    <dgm:cxn modelId="{067881C0-52DB-4B4F-B498-31C457A284E6}" type="presParOf" srcId="{AD7D935C-7CE6-4F5E-92D8-D8D7909925D2}" destId="{B9E5E60B-EDEF-4920-AE62-9CED4A8B001C}" srcOrd="1" destOrd="0" presId="urn:microsoft.com/office/officeart/2005/8/layout/list1"/>
    <dgm:cxn modelId="{71BDD01B-9594-4EC4-BF8C-BE78CD79D5D2}" type="presParOf" srcId="{E2A58723-ED19-4AC6-A8A6-3CA82980815D}" destId="{D5F3FD27-48F7-4CBC-9428-81841789841D}" srcOrd="5" destOrd="0" presId="urn:microsoft.com/office/officeart/2005/8/layout/list1"/>
    <dgm:cxn modelId="{93C06EDA-A26A-4B26-8710-CA4AB6E331FC}" type="presParOf" srcId="{E2A58723-ED19-4AC6-A8A6-3CA82980815D}" destId="{6D1E502E-C54F-47E1-A4FF-80C5FB3C9EF6}" srcOrd="6" destOrd="0" presId="urn:microsoft.com/office/officeart/2005/8/layout/list1"/>
    <dgm:cxn modelId="{7230F216-EFF5-40CC-8000-21E9A1EE00A3}" type="presParOf" srcId="{E2A58723-ED19-4AC6-A8A6-3CA82980815D}" destId="{C63D5ACB-9537-4AFA-B311-E767439FC699}" srcOrd="7" destOrd="0" presId="urn:microsoft.com/office/officeart/2005/8/layout/list1"/>
    <dgm:cxn modelId="{6F6F33AD-3B93-47AA-8DC0-6925EAC941FF}" type="presParOf" srcId="{E2A58723-ED19-4AC6-A8A6-3CA82980815D}" destId="{B32A1955-156E-4F95-9F52-2647E0F9F4AD}" srcOrd="8" destOrd="0" presId="urn:microsoft.com/office/officeart/2005/8/layout/list1"/>
    <dgm:cxn modelId="{56EFCE06-C27B-46C9-9061-D6C27437C7D2}" type="presParOf" srcId="{B32A1955-156E-4F95-9F52-2647E0F9F4AD}" destId="{0EDEB396-4D08-496C-B355-BAAD37F34D1B}" srcOrd="0" destOrd="0" presId="urn:microsoft.com/office/officeart/2005/8/layout/list1"/>
    <dgm:cxn modelId="{BEE49FA3-B256-4664-AC31-59C81D4D700C}" type="presParOf" srcId="{B32A1955-156E-4F95-9F52-2647E0F9F4AD}" destId="{650A6E81-15D0-446F-8A2B-BD0FD3866AAD}" srcOrd="1" destOrd="0" presId="urn:microsoft.com/office/officeart/2005/8/layout/list1"/>
    <dgm:cxn modelId="{73415DFC-AC9E-4B18-9795-2BA96902197C}" type="presParOf" srcId="{E2A58723-ED19-4AC6-A8A6-3CA82980815D}" destId="{CB421B0E-D46B-4E48-AFB9-0BD880979DE1}" srcOrd="9" destOrd="0" presId="urn:microsoft.com/office/officeart/2005/8/layout/list1"/>
    <dgm:cxn modelId="{274D4740-18FA-4F24-AC70-0D3AC826D5ED}" type="presParOf" srcId="{E2A58723-ED19-4AC6-A8A6-3CA82980815D}" destId="{BCB6D929-FBF7-4BE0-A81E-F379B81E625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18F499-820B-4311-9808-E7CF1678F789}"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4623BF2C-FA7E-479F-B39F-4CD3E3628726}">
      <dgm:prSet phldrT="[Text]" custT="1"/>
      <dgm:spPr/>
      <dgm:t>
        <a:bodyPr/>
        <a:lstStyle/>
        <a:p>
          <a:pPr>
            <a:lnSpc>
              <a:spcPct val="100000"/>
            </a:lnSpc>
            <a:defRPr b="1"/>
          </a:pPr>
          <a:r>
            <a:rPr lang="en-US" sz="2400"/>
            <a:t>Cost Of Borrowing</a:t>
          </a:r>
        </a:p>
      </dgm:t>
    </dgm:pt>
    <dgm:pt modelId="{722E2C68-5D23-4103-94A6-C694FB571C38}" type="parTrans" cxnId="{CE00B2DA-8EBA-48D1-AE87-34F1C17FF1BC}">
      <dgm:prSet/>
      <dgm:spPr/>
      <dgm:t>
        <a:bodyPr/>
        <a:lstStyle/>
        <a:p>
          <a:endParaRPr lang="en-US"/>
        </a:p>
      </dgm:t>
    </dgm:pt>
    <dgm:pt modelId="{68E426B5-F2D3-4453-9065-669A86BACC6E}" type="sibTrans" cxnId="{CE00B2DA-8EBA-48D1-AE87-34F1C17FF1BC}">
      <dgm:prSet/>
      <dgm:spPr/>
      <dgm:t>
        <a:bodyPr/>
        <a:lstStyle/>
        <a:p>
          <a:endParaRPr lang="en-US"/>
        </a:p>
      </dgm:t>
    </dgm:pt>
    <dgm:pt modelId="{5D035C6C-6130-4FA3-9168-F58132404BF2}">
      <dgm:prSet phldrT="[Text]" custT="1"/>
      <dgm:spPr/>
      <dgm:t>
        <a:bodyPr/>
        <a:lstStyle/>
        <a:p>
          <a:pPr>
            <a:lnSpc>
              <a:spcPct val="100000"/>
            </a:lnSpc>
          </a:pPr>
          <a:r>
            <a:rPr lang="en-US" sz="1800"/>
            <a:t>Competitive Interest Rates</a:t>
          </a:r>
        </a:p>
      </dgm:t>
    </dgm:pt>
    <dgm:pt modelId="{2EC9CF39-07B6-4371-9367-ECA1A5370277}" type="parTrans" cxnId="{A8BA9AA1-9C4C-430D-BCEE-B06C12BA5C4D}">
      <dgm:prSet/>
      <dgm:spPr/>
      <dgm:t>
        <a:bodyPr/>
        <a:lstStyle/>
        <a:p>
          <a:endParaRPr lang="en-US"/>
        </a:p>
      </dgm:t>
    </dgm:pt>
    <dgm:pt modelId="{14AEB7CF-285C-47E8-AEFA-F152631E4F7F}" type="sibTrans" cxnId="{A8BA9AA1-9C4C-430D-BCEE-B06C12BA5C4D}">
      <dgm:prSet/>
      <dgm:spPr/>
      <dgm:t>
        <a:bodyPr/>
        <a:lstStyle/>
        <a:p>
          <a:endParaRPr lang="en-US"/>
        </a:p>
      </dgm:t>
    </dgm:pt>
    <dgm:pt modelId="{E5368C41-072C-463A-BA8D-107FA0792933}">
      <dgm:prSet phldrT="[Text]" custT="1"/>
      <dgm:spPr/>
      <dgm:t>
        <a:bodyPr/>
        <a:lstStyle/>
        <a:p>
          <a:pPr>
            <a:lnSpc>
              <a:spcPct val="100000"/>
            </a:lnSpc>
          </a:pPr>
          <a:r>
            <a:rPr lang="en-US" sz="1800" dirty="0"/>
            <a:t>Lower Hedging Costs</a:t>
          </a:r>
        </a:p>
      </dgm:t>
    </dgm:pt>
    <dgm:pt modelId="{4D20FA6C-2EE8-4BC7-8005-50BFD97059FC}" type="parTrans" cxnId="{46F0BE76-30B9-44A4-9F13-017B70790A9E}">
      <dgm:prSet/>
      <dgm:spPr/>
      <dgm:t>
        <a:bodyPr/>
        <a:lstStyle/>
        <a:p>
          <a:endParaRPr lang="en-US"/>
        </a:p>
      </dgm:t>
    </dgm:pt>
    <dgm:pt modelId="{C3A9AD3F-D25D-49C7-95A4-CE1D5AE30E5D}" type="sibTrans" cxnId="{46F0BE76-30B9-44A4-9F13-017B70790A9E}">
      <dgm:prSet/>
      <dgm:spPr/>
      <dgm:t>
        <a:bodyPr/>
        <a:lstStyle/>
        <a:p>
          <a:endParaRPr lang="en-US"/>
        </a:p>
      </dgm:t>
    </dgm:pt>
    <dgm:pt modelId="{90B6BC36-44A4-4D22-906B-513ED508841B}">
      <dgm:prSet phldrT="[Text]" custT="1"/>
      <dgm:spPr/>
      <dgm:t>
        <a:bodyPr/>
        <a:lstStyle/>
        <a:p>
          <a:pPr>
            <a:lnSpc>
              <a:spcPct val="100000"/>
            </a:lnSpc>
            <a:defRPr b="1"/>
          </a:pPr>
          <a:r>
            <a:rPr lang="en-US" sz="2400"/>
            <a:t>Regulatory Flexibility</a:t>
          </a:r>
        </a:p>
      </dgm:t>
    </dgm:pt>
    <dgm:pt modelId="{B0EE6215-7E34-4D8D-A00F-B1167EB950B5}" type="parTrans" cxnId="{E6F209DC-284D-4C62-9212-95E600ED3F2B}">
      <dgm:prSet/>
      <dgm:spPr/>
      <dgm:t>
        <a:bodyPr/>
        <a:lstStyle/>
        <a:p>
          <a:endParaRPr lang="en-US"/>
        </a:p>
      </dgm:t>
    </dgm:pt>
    <dgm:pt modelId="{F7211D14-8AFF-45E0-AE46-A6159495C445}" type="sibTrans" cxnId="{E6F209DC-284D-4C62-9212-95E600ED3F2B}">
      <dgm:prSet/>
      <dgm:spPr/>
      <dgm:t>
        <a:bodyPr/>
        <a:lstStyle/>
        <a:p>
          <a:endParaRPr lang="en-US"/>
        </a:p>
      </dgm:t>
    </dgm:pt>
    <dgm:pt modelId="{FAC8BECD-ECA0-44FF-9DF6-204EC1509DBF}">
      <dgm:prSet phldrT="[Text]" custT="1"/>
      <dgm:spPr/>
      <dgm:t>
        <a:bodyPr/>
        <a:lstStyle/>
        <a:p>
          <a:pPr>
            <a:lnSpc>
              <a:spcPct val="100000"/>
            </a:lnSpc>
          </a:pPr>
          <a:r>
            <a:rPr lang="en-US" sz="1800" dirty="0"/>
            <a:t>Flexible end </a:t>
          </a:r>
          <a:r>
            <a:rPr lang="en-US" sz="1800"/>
            <a:t>Use </a:t>
          </a:r>
          <a:endParaRPr lang="en-US" sz="1800" dirty="0"/>
        </a:p>
      </dgm:t>
    </dgm:pt>
    <dgm:pt modelId="{BA8CEEAE-4CB5-4CAE-855B-176D0C2C4A7F}" type="parTrans" cxnId="{7DE7C489-8F1E-4434-BF7C-1DFE4AD3347D}">
      <dgm:prSet/>
      <dgm:spPr/>
      <dgm:t>
        <a:bodyPr/>
        <a:lstStyle/>
        <a:p>
          <a:endParaRPr lang="en-US"/>
        </a:p>
      </dgm:t>
    </dgm:pt>
    <dgm:pt modelId="{2A95CDE1-25F3-4CE1-AB26-C14804F96CD9}" type="sibTrans" cxnId="{7DE7C489-8F1E-4434-BF7C-1DFE4AD3347D}">
      <dgm:prSet/>
      <dgm:spPr/>
      <dgm:t>
        <a:bodyPr/>
        <a:lstStyle/>
        <a:p>
          <a:endParaRPr lang="en-US"/>
        </a:p>
      </dgm:t>
    </dgm:pt>
    <dgm:pt modelId="{401BC61D-A5BA-4D4D-98D9-2D72ECF95961}">
      <dgm:prSet phldrT="[Text]" custT="1"/>
      <dgm:spPr/>
      <dgm:t>
        <a:bodyPr/>
        <a:lstStyle/>
        <a:p>
          <a:pPr>
            <a:lnSpc>
              <a:spcPct val="100000"/>
            </a:lnSpc>
          </a:pPr>
          <a:r>
            <a:rPr lang="en-US" sz="1800"/>
            <a:t>Faster Approval Process</a:t>
          </a:r>
        </a:p>
      </dgm:t>
    </dgm:pt>
    <dgm:pt modelId="{3D751D2C-2E60-4543-BFB3-4583D66DC000}" type="parTrans" cxnId="{75304B80-0F3D-4B22-A4D5-B7D742BEE6AD}">
      <dgm:prSet/>
      <dgm:spPr/>
      <dgm:t>
        <a:bodyPr/>
        <a:lstStyle/>
        <a:p>
          <a:endParaRPr lang="en-US"/>
        </a:p>
      </dgm:t>
    </dgm:pt>
    <dgm:pt modelId="{411AEBD6-B4CC-47A2-B27A-66F12EDD2237}" type="sibTrans" cxnId="{75304B80-0F3D-4B22-A4D5-B7D742BEE6AD}">
      <dgm:prSet/>
      <dgm:spPr/>
      <dgm:t>
        <a:bodyPr/>
        <a:lstStyle/>
        <a:p>
          <a:endParaRPr lang="en-US"/>
        </a:p>
      </dgm:t>
    </dgm:pt>
    <dgm:pt modelId="{50B68F75-C72E-4338-A76F-4C836DDDD2B3}">
      <dgm:prSet phldrT="[Text]" custT="1"/>
      <dgm:spPr/>
      <dgm:t>
        <a:bodyPr/>
        <a:lstStyle/>
        <a:p>
          <a:pPr>
            <a:lnSpc>
              <a:spcPct val="100000"/>
            </a:lnSpc>
            <a:defRPr b="1"/>
          </a:pPr>
          <a:r>
            <a:rPr lang="en-US" sz="2400"/>
            <a:t>Potential Tax Benefits</a:t>
          </a:r>
        </a:p>
      </dgm:t>
    </dgm:pt>
    <dgm:pt modelId="{F257C252-D6FC-4024-9A87-12B7027641DF}" type="parTrans" cxnId="{5B1A635E-B578-4140-9407-1AEE8240C92A}">
      <dgm:prSet/>
      <dgm:spPr/>
      <dgm:t>
        <a:bodyPr/>
        <a:lstStyle/>
        <a:p>
          <a:endParaRPr lang="en-US"/>
        </a:p>
      </dgm:t>
    </dgm:pt>
    <dgm:pt modelId="{64C3C487-A94D-4663-8980-A118F7D3D0CD}" type="sibTrans" cxnId="{5B1A635E-B578-4140-9407-1AEE8240C92A}">
      <dgm:prSet/>
      <dgm:spPr/>
      <dgm:t>
        <a:bodyPr/>
        <a:lstStyle/>
        <a:p>
          <a:endParaRPr lang="en-US"/>
        </a:p>
      </dgm:t>
    </dgm:pt>
    <dgm:pt modelId="{6E857DA2-9547-4E36-A448-429DBE939B88}">
      <dgm:prSet phldrT="[Text]" custT="1"/>
      <dgm:spPr/>
      <dgm:t>
        <a:bodyPr/>
        <a:lstStyle/>
        <a:p>
          <a:pPr>
            <a:lnSpc>
              <a:spcPct val="100000"/>
            </a:lnSpc>
          </a:pPr>
          <a:r>
            <a:rPr lang="en-US" sz="1800"/>
            <a:t>9% Witholding Tax</a:t>
          </a:r>
        </a:p>
      </dgm:t>
    </dgm:pt>
    <dgm:pt modelId="{71412B25-61B6-4BDC-B021-7F4FD11B3BE5}" type="parTrans" cxnId="{3F2DF5D0-155C-4811-B4CA-0B94CAB72375}">
      <dgm:prSet/>
      <dgm:spPr/>
      <dgm:t>
        <a:bodyPr/>
        <a:lstStyle/>
        <a:p>
          <a:endParaRPr lang="en-US"/>
        </a:p>
      </dgm:t>
    </dgm:pt>
    <dgm:pt modelId="{A8C5B8AB-0E42-4FD1-A63F-99BF506DF1FD}" type="sibTrans" cxnId="{3F2DF5D0-155C-4811-B4CA-0B94CAB72375}">
      <dgm:prSet/>
      <dgm:spPr/>
      <dgm:t>
        <a:bodyPr/>
        <a:lstStyle/>
        <a:p>
          <a:endParaRPr lang="en-US"/>
        </a:p>
      </dgm:t>
    </dgm:pt>
    <dgm:pt modelId="{9289BD9E-68D3-43C9-AA64-9D8E6AAEFCBA}">
      <dgm:prSet phldrT="[Text]" custT="1"/>
      <dgm:spPr/>
      <dgm:t>
        <a:bodyPr/>
        <a:lstStyle/>
        <a:p>
          <a:pPr>
            <a:lnSpc>
              <a:spcPct val="100000"/>
            </a:lnSpc>
          </a:pPr>
          <a:r>
            <a:rPr lang="en-US" sz="1800"/>
            <a:t>Lower Transaction Costs</a:t>
          </a:r>
        </a:p>
      </dgm:t>
    </dgm:pt>
    <dgm:pt modelId="{05BF02A2-FB06-45FF-B744-A01F28306D2E}" type="parTrans" cxnId="{98C44BB0-D19D-43E0-8F68-2AF322AA1ECE}">
      <dgm:prSet/>
      <dgm:spPr/>
      <dgm:t>
        <a:bodyPr/>
        <a:lstStyle/>
        <a:p>
          <a:endParaRPr lang="en-US"/>
        </a:p>
      </dgm:t>
    </dgm:pt>
    <dgm:pt modelId="{E3664CFE-E189-44B1-AA48-DF586AC9C39A}" type="sibTrans" cxnId="{98C44BB0-D19D-43E0-8F68-2AF322AA1ECE}">
      <dgm:prSet/>
      <dgm:spPr/>
      <dgm:t>
        <a:bodyPr/>
        <a:lstStyle/>
        <a:p>
          <a:endParaRPr lang="en-US"/>
        </a:p>
      </dgm:t>
    </dgm:pt>
    <dgm:pt modelId="{724ED679-8F4A-46F4-9FE6-6A3243B9BED0}" type="pres">
      <dgm:prSet presAssocID="{0618F499-820B-4311-9808-E7CF1678F789}" presName="root" presStyleCnt="0">
        <dgm:presLayoutVars>
          <dgm:dir/>
          <dgm:resizeHandles val="exact"/>
        </dgm:presLayoutVars>
      </dgm:prSet>
      <dgm:spPr/>
    </dgm:pt>
    <dgm:pt modelId="{AE88E080-EAF5-4B29-8850-F78254AEDCD9}" type="pres">
      <dgm:prSet presAssocID="{4623BF2C-FA7E-479F-B39F-4CD3E3628726}" presName="compNode" presStyleCnt="0"/>
      <dgm:spPr/>
    </dgm:pt>
    <dgm:pt modelId="{897A0B13-A093-41BD-8480-61A845F4615D}" type="pres">
      <dgm:prSet presAssocID="{4623BF2C-FA7E-479F-B39F-4CD3E362872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6273D1BE-1BE2-4556-800A-225300280867}" type="pres">
      <dgm:prSet presAssocID="{4623BF2C-FA7E-479F-B39F-4CD3E3628726}" presName="iconSpace" presStyleCnt="0"/>
      <dgm:spPr/>
    </dgm:pt>
    <dgm:pt modelId="{D404CEB4-2998-41C6-A318-BD7015F1AE27}" type="pres">
      <dgm:prSet presAssocID="{4623BF2C-FA7E-479F-B39F-4CD3E3628726}" presName="parTx" presStyleLbl="revTx" presStyleIdx="0" presStyleCnt="6">
        <dgm:presLayoutVars>
          <dgm:chMax val="0"/>
          <dgm:chPref val="0"/>
        </dgm:presLayoutVars>
      </dgm:prSet>
      <dgm:spPr/>
    </dgm:pt>
    <dgm:pt modelId="{823AEA71-CDC1-4A14-8596-B5B143331819}" type="pres">
      <dgm:prSet presAssocID="{4623BF2C-FA7E-479F-B39F-4CD3E3628726}" presName="txSpace" presStyleCnt="0"/>
      <dgm:spPr/>
    </dgm:pt>
    <dgm:pt modelId="{23970ADC-C781-4FF7-99C1-E15D08BE0326}" type="pres">
      <dgm:prSet presAssocID="{4623BF2C-FA7E-479F-B39F-4CD3E3628726}" presName="desTx" presStyleLbl="revTx" presStyleIdx="1" presStyleCnt="6" custLinFactNeighborY="44820">
        <dgm:presLayoutVars/>
      </dgm:prSet>
      <dgm:spPr/>
    </dgm:pt>
    <dgm:pt modelId="{E69C9A8F-BDA1-4D83-AA46-5F539421DCD8}" type="pres">
      <dgm:prSet presAssocID="{68E426B5-F2D3-4453-9065-669A86BACC6E}" presName="sibTrans" presStyleCnt="0"/>
      <dgm:spPr/>
    </dgm:pt>
    <dgm:pt modelId="{617D7FCF-A0C5-4587-8BE4-2BBE572D08BF}" type="pres">
      <dgm:prSet presAssocID="{90B6BC36-44A4-4D22-906B-513ED508841B}" presName="compNode" presStyleCnt="0"/>
      <dgm:spPr/>
    </dgm:pt>
    <dgm:pt modelId="{2BEDA2FD-9D22-4526-B72E-8E78334A851B}" type="pres">
      <dgm:prSet presAssocID="{90B6BC36-44A4-4D22-906B-513ED50884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0DA80C60-7DFF-4EFE-A05B-771159C96902}" type="pres">
      <dgm:prSet presAssocID="{90B6BC36-44A4-4D22-906B-513ED508841B}" presName="iconSpace" presStyleCnt="0"/>
      <dgm:spPr/>
    </dgm:pt>
    <dgm:pt modelId="{9B468645-2C3A-4915-89B5-CADCEF2AC0CE}" type="pres">
      <dgm:prSet presAssocID="{90B6BC36-44A4-4D22-906B-513ED508841B}" presName="parTx" presStyleLbl="revTx" presStyleIdx="2" presStyleCnt="6">
        <dgm:presLayoutVars>
          <dgm:chMax val="0"/>
          <dgm:chPref val="0"/>
        </dgm:presLayoutVars>
      </dgm:prSet>
      <dgm:spPr/>
    </dgm:pt>
    <dgm:pt modelId="{EFD61191-8984-4996-B89E-D8DCD17397EF}" type="pres">
      <dgm:prSet presAssocID="{90B6BC36-44A4-4D22-906B-513ED508841B}" presName="txSpace" presStyleCnt="0"/>
      <dgm:spPr/>
    </dgm:pt>
    <dgm:pt modelId="{538EB89B-92D2-4F3F-82FF-C26079584C82}" type="pres">
      <dgm:prSet presAssocID="{90B6BC36-44A4-4D22-906B-513ED508841B}" presName="desTx" presStyleLbl="revTx" presStyleIdx="3" presStyleCnt="6" custLinFactNeighborY="44820">
        <dgm:presLayoutVars/>
      </dgm:prSet>
      <dgm:spPr/>
    </dgm:pt>
    <dgm:pt modelId="{84E022E4-256D-4D57-9EE6-F28ACC5B6017}" type="pres">
      <dgm:prSet presAssocID="{F7211D14-8AFF-45E0-AE46-A6159495C445}" presName="sibTrans" presStyleCnt="0"/>
      <dgm:spPr/>
    </dgm:pt>
    <dgm:pt modelId="{76301333-E2DD-4330-829D-E85687BA347D}" type="pres">
      <dgm:prSet presAssocID="{50B68F75-C72E-4338-A76F-4C836DDDD2B3}" presName="compNode" presStyleCnt="0"/>
      <dgm:spPr/>
    </dgm:pt>
    <dgm:pt modelId="{0A243228-F5AB-484B-8074-D582E349A0D4}" type="pres">
      <dgm:prSet presAssocID="{50B68F75-C72E-4338-A76F-4C836DDDD2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23EA92C5-5E5C-45A1-B3FF-939B7C89059B}" type="pres">
      <dgm:prSet presAssocID="{50B68F75-C72E-4338-A76F-4C836DDDD2B3}" presName="iconSpace" presStyleCnt="0"/>
      <dgm:spPr/>
    </dgm:pt>
    <dgm:pt modelId="{F87A56DE-FE8E-41A5-B581-C42B106C67DC}" type="pres">
      <dgm:prSet presAssocID="{50B68F75-C72E-4338-A76F-4C836DDDD2B3}" presName="parTx" presStyleLbl="revTx" presStyleIdx="4" presStyleCnt="6">
        <dgm:presLayoutVars>
          <dgm:chMax val="0"/>
          <dgm:chPref val="0"/>
        </dgm:presLayoutVars>
      </dgm:prSet>
      <dgm:spPr/>
    </dgm:pt>
    <dgm:pt modelId="{10791096-0385-41FB-B43B-F451449EA2F5}" type="pres">
      <dgm:prSet presAssocID="{50B68F75-C72E-4338-A76F-4C836DDDD2B3}" presName="txSpace" presStyleCnt="0"/>
      <dgm:spPr/>
    </dgm:pt>
    <dgm:pt modelId="{E9B02C35-E56F-494B-B61A-E739C4CA0C59}" type="pres">
      <dgm:prSet presAssocID="{50B68F75-C72E-4338-A76F-4C836DDDD2B3}" presName="desTx" presStyleLbl="revTx" presStyleIdx="5" presStyleCnt="6" custLinFactNeighborY="44820">
        <dgm:presLayoutVars/>
      </dgm:prSet>
      <dgm:spPr/>
    </dgm:pt>
  </dgm:ptLst>
  <dgm:cxnLst>
    <dgm:cxn modelId="{82F2A108-6DC8-4A20-BAE8-019ED0C506A2}" type="presOf" srcId="{90B6BC36-44A4-4D22-906B-513ED508841B}" destId="{9B468645-2C3A-4915-89B5-CADCEF2AC0CE}" srcOrd="0" destOrd="0" presId="urn:microsoft.com/office/officeart/2018/2/layout/IconLabelDescriptionList"/>
    <dgm:cxn modelId="{0CE87313-2C41-48D9-8EB0-91C98F2EF0D4}" type="presOf" srcId="{6E857DA2-9547-4E36-A448-429DBE939B88}" destId="{E9B02C35-E56F-494B-B61A-E739C4CA0C59}" srcOrd="0" destOrd="0" presId="urn:microsoft.com/office/officeart/2018/2/layout/IconLabelDescriptionList"/>
    <dgm:cxn modelId="{178D3C2B-C55E-41F2-B876-E7EA5F3A4B02}" type="presOf" srcId="{9289BD9E-68D3-43C9-AA64-9D8E6AAEFCBA}" destId="{E9B02C35-E56F-494B-B61A-E739C4CA0C59}" srcOrd="0" destOrd="1" presId="urn:microsoft.com/office/officeart/2018/2/layout/IconLabelDescriptionList"/>
    <dgm:cxn modelId="{5B1A635E-B578-4140-9407-1AEE8240C92A}" srcId="{0618F499-820B-4311-9808-E7CF1678F789}" destId="{50B68F75-C72E-4338-A76F-4C836DDDD2B3}" srcOrd="2" destOrd="0" parTransId="{F257C252-D6FC-4024-9A87-12B7027641DF}" sibTransId="{64C3C487-A94D-4663-8980-A118F7D3D0CD}"/>
    <dgm:cxn modelId="{2D844B50-0217-44C7-9A49-71E972337BD0}" type="presOf" srcId="{4623BF2C-FA7E-479F-B39F-4CD3E3628726}" destId="{D404CEB4-2998-41C6-A318-BD7015F1AE27}" srcOrd="0" destOrd="0" presId="urn:microsoft.com/office/officeart/2018/2/layout/IconLabelDescriptionList"/>
    <dgm:cxn modelId="{46F0BE76-30B9-44A4-9F13-017B70790A9E}" srcId="{4623BF2C-FA7E-479F-B39F-4CD3E3628726}" destId="{E5368C41-072C-463A-BA8D-107FA0792933}" srcOrd="1" destOrd="0" parTransId="{4D20FA6C-2EE8-4BC7-8005-50BFD97059FC}" sibTransId="{C3A9AD3F-D25D-49C7-95A4-CE1D5AE30E5D}"/>
    <dgm:cxn modelId="{B125A07E-A6D6-4DDA-8637-EE49E14CAFE6}" type="presOf" srcId="{0618F499-820B-4311-9808-E7CF1678F789}" destId="{724ED679-8F4A-46F4-9FE6-6A3243B9BED0}" srcOrd="0" destOrd="0" presId="urn:microsoft.com/office/officeart/2018/2/layout/IconLabelDescriptionList"/>
    <dgm:cxn modelId="{75304B80-0F3D-4B22-A4D5-B7D742BEE6AD}" srcId="{90B6BC36-44A4-4D22-906B-513ED508841B}" destId="{401BC61D-A5BA-4D4D-98D9-2D72ECF95961}" srcOrd="1" destOrd="0" parTransId="{3D751D2C-2E60-4543-BFB3-4583D66DC000}" sibTransId="{411AEBD6-B4CC-47A2-B27A-66F12EDD2237}"/>
    <dgm:cxn modelId="{7DE7C489-8F1E-4434-BF7C-1DFE4AD3347D}" srcId="{90B6BC36-44A4-4D22-906B-513ED508841B}" destId="{FAC8BECD-ECA0-44FF-9DF6-204EC1509DBF}" srcOrd="0" destOrd="0" parTransId="{BA8CEEAE-4CB5-4CAE-855B-176D0C2C4A7F}" sibTransId="{2A95CDE1-25F3-4CE1-AB26-C14804F96CD9}"/>
    <dgm:cxn modelId="{A8BA9AA1-9C4C-430D-BCEE-B06C12BA5C4D}" srcId="{4623BF2C-FA7E-479F-B39F-4CD3E3628726}" destId="{5D035C6C-6130-4FA3-9168-F58132404BF2}" srcOrd="0" destOrd="0" parTransId="{2EC9CF39-07B6-4371-9367-ECA1A5370277}" sibTransId="{14AEB7CF-285C-47E8-AEFA-F152631E4F7F}"/>
    <dgm:cxn modelId="{4CB0EEAE-6EE6-4F92-A626-0F57808DC2FE}" type="presOf" srcId="{FAC8BECD-ECA0-44FF-9DF6-204EC1509DBF}" destId="{538EB89B-92D2-4F3F-82FF-C26079584C82}" srcOrd="0" destOrd="0" presId="urn:microsoft.com/office/officeart/2018/2/layout/IconLabelDescriptionList"/>
    <dgm:cxn modelId="{98C44BB0-D19D-43E0-8F68-2AF322AA1ECE}" srcId="{50B68F75-C72E-4338-A76F-4C836DDDD2B3}" destId="{9289BD9E-68D3-43C9-AA64-9D8E6AAEFCBA}" srcOrd="1" destOrd="0" parTransId="{05BF02A2-FB06-45FF-B744-A01F28306D2E}" sibTransId="{E3664CFE-E189-44B1-AA48-DF586AC9C39A}"/>
    <dgm:cxn modelId="{BD2424B4-1E42-4253-A817-BC4EBE31E69E}" type="presOf" srcId="{401BC61D-A5BA-4D4D-98D9-2D72ECF95961}" destId="{538EB89B-92D2-4F3F-82FF-C26079584C82}" srcOrd="0" destOrd="1" presId="urn:microsoft.com/office/officeart/2018/2/layout/IconLabelDescriptionList"/>
    <dgm:cxn modelId="{E7D41CB6-18BA-40E3-9F15-877B47084380}" type="presOf" srcId="{E5368C41-072C-463A-BA8D-107FA0792933}" destId="{23970ADC-C781-4FF7-99C1-E15D08BE0326}" srcOrd="0" destOrd="1" presId="urn:microsoft.com/office/officeart/2018/2/layout/IconLabelDescriptionList"/>
    <dgm:cxn modelId="{E81305C2-5D92-4D05-8C54-50263F61F57F}" type="presOf" srcId="{5D035C6C-6130-4FA3-9168-F58132404BF2}" destId="{23970ADC-C781-4FF7-99C1-E15D08BE0326}" srcOrd="0" destOrd="0" presId="urn:microsoft.com/office/officeart/2018/2/layout/IconLabelDescriptionList"/>
    <dgm:cxn modelId="{3F2DF5D0-155C-4811-B4CA-0B94CAB72375}" srcId="{50B68F75-C72E-4338-A76F-4C836DDDD2B3}" destId="{6E857DA2-9547-4E36-A448-429DBE939B88}" srcOrd="0" destOrd="0" parTransId="{71412B25-61B6-4BDC-B021-7F4FD11B3BE5}" sibTransId="{A8C5B8AB-0E42-4FD1-A63F-99BF506DF1FD}"/>
    <dgm:cxn modelId="{409AE1D2-992A-4818-9447-A7E034DE18E6}" type="presOf" srcId="{50B68F75-C72E-4338-A76F-4C836DDDD2B3}" destId="{F87A56DE-FE8E-41A5-B581-C42B106C67DC}" srcOrd="0" destOrd="0" presId="urn:microsoft.com/office/officeart/2018/2/layout/IconLabelDescriptionList"/>
    <dgm:cxn modelId="{CE00B2DA-8EBA-48D1-AE87-34F1C17FF1BC}" srcId="{0618F499-820B-4311-9808-E7CF1678F789}" destId="{4623BF2C-FA7E-479F-B39F-4CD3E3628726}" srcOrd="0" destOrd="0" parTransId="{722E2C68-5D23-4103-94A6-C694FB571C38}" sibTransId="{68E426B5-F2D3-4453-9065-669A86BACC6E}"/>
    <dgm:cxn modelId="{E6F209DC-284D-4C62-9212-95E600ED3F2B}" srcId="{0618F499-820B-4311-9808-E7CF1678F789}" destId="{90B6BC36-44A4-4D22-906B-513ED508841B}" srcOrd="1" destOrd="0" parTransId="{B0EE6215-7E34-4D8D-A00F-B1167EB950B5}" sibTransId="{F7211D14-8AFF-45E0-AE46-A6159495C445}"/>
    <dgm:cxn modelId="{8CA1F2A3-566A-40BA-B88C-2A43A181C092}" type="presParOf" srcId="{724ED679-8F4A-46F4-9FE6-6A3243B9BED0}" destId="{AE88E080-EAF5-4B29-8850-F78254AEDCD9}" srcOrd="0" destOrd="0" presId="urn:microsoft.com/office/officeart/2018/2/layout/IconLabelDescriptionList"/>
    <dgm:cxn modelId="{B01FB06D-4318-4E66-A337-1FD22C03AF4C}" type="presParOf" srcId="{AE88E080-EAF5-4B29-8850-F78254AEDCD9}" destId="{897A0B13-A093-41BD-8480-61A845F4615D}" srcOrd="0" destOrd="0" presId="urn:microsoft.com/office/officeart/2018/2/layout/IconLabelDescriptionList"/>
    <dgm:cxn modelId="{D4A8A85B-4EC2-44A0-AF75-8C6C5D2B4850}" type="presParOf" srcId="{AE88E080-EAF5-4B29-8850-F78254AEDCD9}" destId="{6273D1BE-1BE2-4556-800A-225300280867}" srcOrd="1" destOrd="0" presId="urn:microsoft.com/office/officeart/2018/2/layout/IconLabelDescriptionList"/>
    <dgm:cxn modelId="{CB3B7E86-512F-4B8B-ABF4-E859CA0B2BE4}" type="presParOf" srcId="{AE88E080-EAF5-4B29-8850-F78254AEDCD9}" destId="{D404CEB4-2998-41C6-A318-BD7015F1AE27}" srcOrd="2" destOrd="0" presId="urn:microsoft.com/office/officeart/2018/2/layout/IconLabelDescriptionList"/>
    <dgm:cxn modelId="{4E061F8E-E7F6-454A-BA31-07AEB6CFAB66}" type="presParOf" srcId="{AE88E080-EAF5-4B29-8850-F78254AEDCD9}" destId="{823AEA71-CDC1-4A14-8596-B5B143331819}" srcOrd="3" destOrd="0" presId="urn:microsoft.com/office/officeart/2018/2/layout/IconLabelDescriptionList"/>
    <dgm:cxn modelId="{7A9286AD-EC79-48A7-AFD0-50CBAED13834}" type="presParOf" srcId="{AE88E080-EAF5-4B29-8850-F78254AEDCD9}" destId="{23970ADC-C781-4FF7-99C1-E15D08BE0326}" srcOrd="4" destOrd="0" presId="urn:microsoft.com/office/officeart/2018/2/layout/IconLabelDescriptionList"/>
    <dgm:cxn modelId="{0AAAC80C-83E3-4C05-B162-935344E3A273}" type="presParOf" srcId="{724ED679-8F4A-46F4-9FE6-6A3243B9BED0}" destId="{E69C9A8F-BDA1-4D83-AA46-5F539421DCD8}" srcOrd="1" destOrd="0" presId="urn:microsoft.com/office/officeart/2018/2/layout/IconLabelDescriptionList"/>
    <dgm:cxn modelId="{E02CA852-1BCA-4FBC-BBD1-AFB1FF621625}" type="presParOf" srcId="{724ED679-8F4A-46F4-9FE6-6A3243B9BED0}" destId="{617D7FCF-A0C5-4587-8BE4-2BBE572D08BF}" srcOrd="2" destOrd="0" presId="urn:microsoft.com/office/officeart/2018/2/layout/IconLabelDescriptionList"/>
    <dgm:cxn modelId="{0344E3D7-2027-4E17-955C-0C147C9D4AF9}" type="presParOf" srcId="{617D7FCF-A0C5-4587-8BE4-2BBE572D08BF}" destId="{2BEDA2FD-9D22-4526-B72E-8E78334A851B}" srcOrd="0" destOrd="0" presId="urn:microsoft.com/office/officeart/2018/2/layout/IconLabelDescriptionList"/>
    <dgm:cxn modelId="{7D97B375-C618-4A4B-A05C-EA4FB12D3168}" type="presParOf" srcId="{617D7FCF-A0C5-4587-8BE4-2BBE572D08BF}" destId="{0DA80C60-7DFF-4EFE-A05B-771159C96902}" srcOrd="1" destOrd="0" presId="urn:microsoft.com/office/officeart/2018/2/layout/IconLabelDescriptionList"/>
    <dgm:cxn modelId="{6740148B-46A1-4FCC-91B8-483620CB5B41}" type="presParOf" srcId="{617D7FCF-A0C5-4587-8BE4-2BBE572D08BF}" destId="{9B468645-2C3A-4915-89B5-CADCEF2AC0CE}" srcOrd="2" destOrd="0" presId="urn:microsoft.com/office/officeart/2018/2/layout/IconLabelDescriptionList"/>
    <dgm:cxn modelId="{D4B7A59F-5BBF-421C-BB62-B417787C8B43}" type="presParOf" srcId="{617D7FCF-A0C5-4587-8BE4-2BBE572D08BF}" destId="{EFD61191-8984-4996-B89E-D8DCD17397EF}" srcOrd="3" destOrd="0" presId="urn:microsoft.com/office/officeart/2018/2/layout/IconLabelDescriptionList"/>
    <dgm:cxn modelId="{0657DC9F-7AAE-41E9-A16E-1A70E6C46AF5}" type="presParOf" srcId="{617D7FCF-A0C5-4587-8BE4-2BBE572D08BF}" destId="{538EB89B-92D2-4F3F-82FF-C26079584C82}" srcOrd="4" destOrd="0" presId="urn:microsoft.com/office/officeart/2018/2/layout/IconLabelDescriptionList"/>
    <dgm:cxn modelId="{CD24FBC8-E024-4A19-A744-ADA8C11734AF}" type="presParOf" srcId="{724ED679-8F4A-46F4-9FE6-6A3243B9BED0}" destId="{84E022E4-256D-4D57-9EE6-F28ACC5B6017}" srcOrd="3" destOrd="0" presId="urn:microsoft.com/office/officeart/2018/2/layout/IconLabelDescriptionList"/>
    <dgm:cxn modelId="{2EC692FB-CB9F-4949-8D25-62554E24BD7E}" type="presParOf" srcId="{724ED679-8F4A-46F4-9FE6-6A3243B9BED0}" destId="{76301333-E2DD-4330-829D-E85687BA347D}" srcOrd="4" destOrd="0" presId="urn:microsoft.com/office/officeart/2018/2/layout/IconLabelDescriptionList"/>
    <dgm:cxn modelId="{B4B75B16-BBEC-40A8-878A-E3FB020199E3}" type="presParOf" srcId="{76301333-E2DD-4330-829D-E85687BA347D}" destId="{0A243228-F5AB-484B-8074-D582E349A0D4}" srcOrd="0" destOrd="0" presId="urn:microsoft.com/office/officeart/2018/2/layout/IconLabelDescriptionList"/>
    <dgm:cxn modelId="{BF7643D4-D039-4B4F-ACE7-378E67942579}" type="presParOf" srcId="{76301333-E2DD-4330-829D-E85687BA347D}" destId="{23EA92C5-5E5C-45A1-B3FF-939B7C89059B}" srcOrd="1" destOrd="0" presId="urn:microsoft.com/office/officeart/2018/2/layout/IconLabelDescriptionList"/>
    <dgm:cxn modelId="{1B53B9EE-7F30-4A45-8282-DE19E18B231A}" type="presParOf" srcId="{76301333-E2DD-4330-829D-E85687BA347D}" destId="{F87A56DE-FE8E-41A5-B581-C42B106C67DC}" srcOrd="2" destOrd="0" presId="urn:microsoft.com/office/officeart/2018/2/layout/IconLabelDescriptionList"/>
    <dgm:cxn modelId="{92C3800D-7F02-403D-AA85-0F354645E94D}" type="presParOf" srcId="{76301333-E2DD-4330-829D-E85687BA347D}" destId="{10791096-0385-41FB-B43B-F451449EA2F5}" srcOrd="3" destOrd="0" presId="urn:microsoft.com/office/officeart/2018/2/layout/IconLabelDescriptionList"/>
    <dgm:cxn modelId="{9FB13D70-3B02-43D3-BEE1-FAC26E86DCE7}" type="presParOf" srcId="{76301333-E2DD-4330-829D-E85687BA347D}" destId="{E9B02C35-E56F-494B-B61A-E739C4CA0C5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8FD96-0FB3-4DCF-A415-87F3A91ED9A3}">
      <dsp:nvSpPr>
        <dsp:cNvPr id="0" name=""/>
        <dsp:cNvSpPr/>
      </dsp:nvSpPr>
      <dsp:spPr>
        <a:xfrm>
          <a:off x="0" y="702330"/>
          <a:ext cx="9324258" cy="579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CA50E83-5992-4892-8659-823021D5F9D4}">
      <dsp:nvSpPr>
        <dsp:cNvPr id="0" name=""/>
        <dsp:cNvSpPr/>
      </dsp:nvSpPr>
      <dsp:spPr>
        <a:xfrm>
          <a:off x="466212" y="362850"/>
          <a:ext cx="6526980" cy="67896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6704" tIns="0" rIns="246704" bIns="0" numCol="1" spcCol="1270" anchor="ctr" anchorCtr="0">
          <a:noAutofit/>
        </a:bodyPr>
        <a:lstStyle/>
        <a:p>
          <a:pPr marL="0" lvl="0" indent="0" algn="l" defTabSz="1022350">
            <a:lnSpc>
              <a:spcPct val="90000"/>
            </a:lnSpc>
            <a:spcBef>
              <a:spcPct val="0"/>
            </a:spcBef>
            <a:spcAft>
              <a:spcPct val="35000"/>
            </a:spcAft>
            <a:buClrTx/>
            <a:buSzTx/>
            <a:buFontTx/>
            <a:buNone/>
          </a:pPr>
          <a:r>
            <a:rPr lang="en-IN" sz="2300" kern="1200" dirty="0"/>
            <a:t>C</a:t>
          </a:r>
          <a:r>
            <a:rPr lang="en-IN" sz="2300" b="0" i="0" kern="1200" dirty="0">
              <a:effectLst/>
            </a:rPr>
            <a:t>ompany incorporated in an IFSC</a:t>
          </a:r>
          <a:endParaRPr lang="en-US" sz="2300" kern="1200" dirty="0"/>
        </a:p>
      </dsp:txBody>
      <dsp:txXfrm>
        <a:off x="499356" y="395994"/>
        <a:ext cx="6460692" cy="612672"/>
      </dsp:txXfrm>
    </dsp:sp>
    <dsp:sp modelId="{6D1E502E-C54F-47E1-A4FF-80C5FB3C9EF6}">
      <dsp:nvSpPr>
        <dsp:cNvPr id="0" name=""/>
        <dsp:cNvSpPr/>
      </dsp:nvSpPr>
      <dsp:spPr>
        <a:xfrm>
          <a:off x="0" y="1745611"/>
          <a:ext cx="9324258" cy="579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9E5E60B-EDEF-4920-AE62-9CED4A8B001C}">
      <dsp:nvSpPr>
        <dsp:cNvPr id="0" name=""/>
        <dsp:cNvSpPr/>
      </dsp:nvSpPr>
      <dsp:spPr>
        <a:xfrm>
          <a:off x="466212" y="1406130"/>
          <a:ext cx="6526980" cy="67896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6704" tIns="0" rIns="246704" bIns="0" numCol="1" spcCol="1270" anchor="ctr" anchorCtr="0">
          <a:noAutofit/>
        </a:bodyPr>
        <a:lstStyle/>
        <a:p>
          <a:pPr marL="0" lvl="0" indent="0" algn="l" defTabSz="1022350">
            <a:lnSpc>
              <a:spcPct val="90000"/>
            </a:lnSpc>
            <a:spcBef>
              <a:spcPct val="0"/>
            </a:spcBef>
            <a:spcAft>
              <a:spcPct val="35000"/>
            </a:spcAft>
            <a:buClrTx/>
            <a:buSzTx/>
            <a:buFontTx/>
            <a:buNone/>
          </a:pPr>
          <a:r>
            <a:rPr lang="en-IN" sz="2300" b="0" i="0" kern="1200">
              <a:effectLst/>
            </a:rPr>
            <a:t>Company incorporated in India*</a:t>
          </a:r>
          <a:endParaRPr lang="en-US" sz="2300" kern="1200" dirty="0"/>
        </a:p>
      </dsp:txBody>
      <dsp:txXfrm>
        <a:off x="499356" y="1439274"/>
        <a:ext cx="6460692" cy="612672"/>
      </dsp:txXfrm>
    </dsp:sp>
    <dsp:sp modelId="{BCB6D929-FBF7-4BE0-A81E-F379B81E6257}">
      <dsp:nvSpPr>
        <dsp:cNvPr id="0" name=""/>
        <dsp:cNvSpPr/>
      </dsp:nvSpPr>
      <dsp:spPr>
        <a:xfrm>
          <a:off x="0" y="2788891"/>
          <a:ext cx="9324258" cy="579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50A6E81-15D0-446F-8A2B-BD0FD3866AAD}">
      <dsp:nvSpPr>
        <dsp:cNvPr id="0" name=""/>
        <dsp:cNvSpPr/>
      </dsp:nvSpPr>
      <dsp:spPr>
        <a:xfrm>
          <a:off x="466212" y="2449411"/>
          <a:ext cx="6526980" cy="67896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6704" tIns="0" rIns="246704" bIns="0" numCol="1" spcCol="1270" anchor="ctr" anchorCtr="0">
          <a:noAutofit/>
        </a:bodyPr>
        <a:lstStyle/>
        <a:p>
          <a:pPr marL="0" lvl="0" indent="0" algn="l" defTabSz="1022350">
            <a:lnSpc>
              <a:spcPct val="90000"/>
            </a:lnSpc>
            <a:spcBef>
              <a:spcPct val="0"/>
            </a:spcBef>
            <a:spcAft>
              <a:spcPct val="35000"/>
            </a:spcAft>
            <a:buClrTx/>
            <a:buSzTx/>
            <a:buFontTx/>
            <a:buNone/>
          </a:pPr>
          <a:r>
            <a:rPr lang="en-IN" sz="2300" b="0" i="0" kern="1200">
              <a:effectLst/>
            </a:rPr>
            <a:t>Company incorporated in a Foreign Jurisdiction</a:t>
          </a:r>
          <a:endParaRPr lang="en-US" sz="2300" kern="1200" dirty="0"/>
        </a:p>
      </dsp:txBody>
      <dsp:txXfrm>
        <a:off x="499356" y="2482555"/>
        <a:ext cx="6460692"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A0B13-A093-41BD-8480-61A845F4615D}">
      <dsp:nvSpPr>
        <dsp:cNvPr id="0" name=""/>
        <dsp:cNvSpPr/>
      </dsp:nvSpPr>
      <dsp:spPr>
        <a:xfrm>
          <a:off x="741" y="667803"/>
          <a:ext cx="927281" cy="9272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04CEB4-2998-41C6-A318-BD7015F1AE27}">
      <dsp:nvSpPr>
        <dsp:cNvPr id="0" name=""/>
        <dsp:cNvSpPr/>
      </dsp:nvSpPr>
      <dsp:spPr>
        <a:xfrm>
          <a:off x="741" y="1702035"/>
          <a:ext cx="2649375" cy="745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Cost Of Borrowing</a:t>
          </a:r>
        </a:p>
      </dsp:txBody>
      <dsp:txXfrm>
        <a:off x="741" y="1702035"/>
        <a:ext cx="2649375" cy="745136"/>
      </dsp:txXfrm>
    </dsp:sp>
    <dsp:sp modelId="{23970ADC-C781-4FF7-99C1-E15D08BE0326}">
      <dsp:nvSpPr>
        <dsp:cNvPr id="0" name=""/>
        <dsp:cNvSpPr/>
      </dsp:nvSpPr>
      <dsp:spPr>
        <a:xfrm>
          <a:off x="741" y="2791883"/>
          <a:ext cx="2649375" cy="65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a:t>Competitive Interest Rates</a:t>
          </a:r>
        </a:p>
        <a:p>
          <a:pPr marL="0" lvl="0" indent="0" algn="l" defTabSz="800100">
            <a:lnSpc>
              <a:spcPct val="100000"/>
            </a:lnSpc>
            <a:spcBef>
              <a:spcPct val="0"/>
            </a:spcBef>
            <a:spcAft>
              <a:spcPct val="35000"/>
            </a:spcAft>
            <a:buNone/>
          </a:pPr>
          <a:r>
            <a:rPr lang="en-US" sz="1800" kern="1200" dirty="0"/>
            <a:t>Lower Hedging Costs</a:t>
          </a:r>
        </a:p>
      </dsp:txBody>
      <dsp:txXfrm>
        <a:off x="741" y="2791883"/>
        <a:ext cx="2649375" cy="658115"/>
      </dsp:txXfrm>
    </dsp:sp>
    <dsp:sp modelId="{2BEDA2FD-9D22-4526-B72E-8E78334A851B}">
      <dsp:nvSpPr>
        <dsp:cNvPr id="0" name=""/>
        <dsp:cNvSpPr/>
      </dsp:nvSpPr>
      <dsp:spPr>
        <a:xfrm>
          <a:off x="3113757" y="667803"/>
          <a:ext cx="927281" cy="9272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68645-2C3A-4915-89B5-CADCEF2AC0CE}">
      <dsp:nvSpPr>
        <dsp:cNvPr id="0" name=""/>
        <dsp:cNvSpPr/>
      </dsp:nvSpPr>
      <dsp:spPr>
        <a:xfrm>
          <a:off x="3113757" y="1702035"/>
          <a:ext cx="2649375" cy="745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Regulatory Flexibility</a:t>
          </a:r>
        </a:p>
      </dsp:txBody>
      <dsp:txXfrm>
        <a:off x="3113757" y="1702035"/>
        <a:ext cx="2649375" cy="745136"/>
      </dsp:txXfrm>
    </dsp:sp>
    <dsp:sp modelId="{538EB89B-92D2-4F3F-82FF-C26079584C82}">
      <dsp:nvSpPr>
        <dsp:cNvPr id="0" name=""/>
        <dsp:cNvSpPr/>
      </dsp:nvSpPr>
      <dsp:spPr>
        <a:xfrm>
          <a:off x="3113757" y="2791883"/>
          <a:ext cx="2649375" cy="65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Flexible end </a:t>
          </a:r>
          <a:r>
            <a:rPr lang="en-US" sz="1800" kern="1200"/>
            <a:t>Use </a:t>
          </a:r>
          <a:endParaRPr lang="en-US" sz="1800" kern="1200" dirty="0"/>
        </a:p>
        <a:p>
          <a:pPr marL="0" lvl="0" indent="0" algn="l" defTabSz="800100">
            <a:lnSpc>
              <a:spcPct val="100000"/>
            </a:lnSpc>
            <a:spcBef>
              <a:spcPct val="0"/>
            </a:spcBef>
            <a:spcAft>
              <a:spcPct val="35000"/>
            </a:spcAft>
            <a:buNone/>
          </a:pPr>
          <a:r>
            <a:rPr lang="en-US" sz="1800" kern="1200"/>
            <a:t>Faster Approval Process</a:t>
          </a:r>
        </a:p>
      </dsp:txBody>
      <dsp:txXfrm>
        <a:off x="3113757" y="2791883"/>
        <a:ext cx="2649375" cy="658115"/>
      </dsp:txXfrm>
    </dsp:sp>
    <dsp:sp modelId="{0A243228-F5AB-484B-8074-D582E349A0D4}">
      <dsp:nvSpPr>
        <dsp:cNvPr id="0" name=""/>
        <dsp:cNvSpPr/>
      </dsp:nvSpPr>
      <dsp:spPr>
        <a:xfrm>
          <a:off x="6226773" y="667803"/>
          <a:ext cx="927281" cy="9272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7A56DE-FE8E-41A5-B581-C42B106C67DC}">
      <dsp:nvSpPr>
        <dsp:cNvPr id="0" name=""/>
        <dsp:cNvSpPr/>
      </dsp:nvSpPr>
      <dsp:spPr>
        <a:xfrm>
          <a:off x="6226773" y="1702035"/>
          <a:ext cx="2649375" cy="745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Potential Tax Benefits</a:t>
          </a:r>
        </a:p>
      </dsp:txBody>
      <dsp:txXfrm>
        <a:off x="6226773" y="1702035"/>
        <a:ext cx="2649375" cy="745136"/>
      </dsp:txXfrm>
    </dsp:sp>
    <dsp:sp modelId="{E9B02C35-E56F-494B-B61A-E739C4CA0C59}">
      <dsp:nvSpPr>
        <dsp:cNvPr id="0" name=""/>
        <dsp:cNvSpPr/>
      </dsp:nvSpPr>
      <dsp:spPr>
        <a:xfrm>
          <a:off x="6226773" y="2791883"/>
          <a:ext cx="2649375" cy="658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a:t>9% Witholding Tax</a:t>
          </a:r>
        </a:p>
        <a:p>
          <a:pPr marL="0" lvl="0" indent="0" algn="l" defTabSz="800100">
            <a:lnSpc>
              <a:spcPct val="100000"/>
            </a:lnSpc>
            <a:spcBef>
              <a:spcPct val="0"/>
            </a:spcBef>
            <a:spcAft>
              <a:spcPct val="35000"/>
            </a:spcAft>
            <a:buNone/>
          </a:pPr>
          <a:r>
            <a:rPr lang="en-US" sz="1800" kern="1200"/>
            <a:t>Lower Transaction Costs</a:t>
          </a:r>
        </a:p>
      </dsp:txBody>
      <dsp:txXfrm>
        <a:off x="6226773" y="2791883"/>
        <a:ext cx="2649375" cy="65811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19232-7B75-4174-B749-EA32EC86DBFB}" type="datetimeFigureOut">
              <a:rPr lang="en-US" smtClean="0"/>
              <a:t>06-Feb-25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01338-F8AD-4187-B27D-9E5F72A5F76C}" type="slidenum">
              <a:rPr lang="en-US" smtClean="0"/>
              <a:t>‹#›</a:t>
            </a:fld>
            <a:endParaRPr lang="en-US"/>
          </a:p>
        </p:txBody>
      </p:sp>
    </p:spTree>
    <p:extLst>
      <p:ext uri="{BB962C8B-B14F-4D97-AF65-F5344CB8AC3E}">
        <p14:creationId xmlns:p14="http://schemas.microsoft.com/office/powerpoint/2010/main" val="1263424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F01338-F8AD-4187-B27D-9E5F72A5F76C}" type="slidenum">
              <a:rPr lang="en-US" smtClean="0"/>
              <a:t>1</a:t>
            </a:fld>
            <a:endParaRPr lang="en-US"/>
          </a:p>
        </p:txBody>
      </p:sp>
    </p:spTree>
    <p:extLst>
      <p:ext uri="{BB962C8B-B14F-4D97-AF65-F5344CB8AC3E}">
        <p14:creationId xmlns:p14="http://schemas.microsoft.com/office/powerpoint/2010/main" val="3550781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01338-F8AD-4187-B27D-9E5F72A5F76C}" type="slidenum">
              <a:rPr lang="en-US" smtClean="0"/>
              <a:t>4</a:t>
            </a:fld>
            <a:endParaRPr lang="en-US"/>
          </a:p>
        </p:txBody>
      </p:sp>
    </p:spTree>
    <p:extLst>
      <p:ext uri="{BB962C8B-B14F-4D97-AF65-F5344CB8AC3E}">
        <p14:creationId xmlns:p14="http://schemas.microsoft.com/office/powerpoint/2010/main" val="288143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123D-524C-0CD0-3FDE-A9F6E4DA3D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E8612-8D0B-31FF-AE0D-FCA6960BF2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2CAB1B-8693-E7CC-84AB-17F98DA2A1B2}"/>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5" name="Footer Placeholder 4">
            <a:extLst>
              <a:ext uri="{FF2B5EF4-FFF2-40B4-BE49-F238E27FC236}">
                <a16:creationId xmlns:a16="http://schemas.microsoft.com/office/drawing/2014/main" id="{5EB29677-77D2-91E1-C747-42A1C637B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B79CF-4466-5678-5B20-F4B696D0B157}"/>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57374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8600-4040-3AC7-D4AF-411BD4844E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DBE28-9269-64B7-37A6-5933CEF8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B5FAA-A49A-43A9-DE5B-7156F1A9A860}"/>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5" name="Footer Placeholder 4">
            <a:extLst>
              <a:ext uri="{FF2B5EF4-FFF2-40B4-BE49-F238E27FC236}">
                <a16:creationId xmlns:a16="http://schemas.microsoft.com/office/drawing/2014/main" id="{2CDEC64D-1C4B-4EE2-F34C-E3F303736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B75A2-5CC5-39A8-5460-D55BD277F561}"/>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3316115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CD8174-FD04-621E-283A-8795073FC5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8747B4-DD3D-3947-BDEC-C853B1A7C6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C9CC9-66EE-F6A5-74E4-7083C301B335}"/>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5" name="Footer Placeholder 4">
            <a:extLst>
              <a:ext uri="{FF2B5EF4-FFF2-40B4-BE49-F238E27FC236}">
                <a16:creationId xmlns:a16="http://schemas.microsoft.com/office/drawing/2014/main" id="{2BE975AA-9566-CC94-492B-72E115934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ADF93-3DC6-1F22-711B-25B9FA133A30}"/>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154968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9072C-DA1C-E099-DDDB-ADC3D1B01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5ED4C-F771-D466-2F72-4634011641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59B92-8DE6-BBDC-E890-46411EEE57FC}"/>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5" name="Footer Placeholder 4">
            <a:extLst>
              <a:ext uri="{FF2B5EF4-FFF2-40B4-BE49-F238E27FC236}">
                <a16:creationId xmlns:a16="http://schemas.microsoft.com/office/drawing/2014/main" id="{6BB686D9-D8EC-65DE-FEC8-1F826D9411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AA134-5E08-CC80-C501-C1575A4BFAD5}"/>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66944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5AD0-3CC7-F6CC-F5F0-F7C17D364C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89A597-B98D-05CF-1ADE-27B66D76D0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A1201-EE71-2679-11D0-C14A665CB789}"/>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5" name="Footer Placeholder 4">
            <a:extLst>
              <a:ext uri="{FF2B5EF4-FFF2-40B4-BE49-F238E27FC236}">
                <a16:creationId xmlns:a16="http://schemas.microsoft.com/office/drawing/2014/main" id="{32E718CF-DEA2-4A4D-B435-A5DD84E99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3771F-56A9-8E40-02B6-9199228D8582}"/>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112836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8B19-E3D0-8D87-736C-26A3D67C89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79B64-9F48-9B14-2E7A-EFF628C605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473D09-D531-5965-3179-C10882118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EBF511-8E50-FA62-5BF8-1CF628206E2C}"/>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6" name="Footer Placeholder 5">
            <a:extLst>
              <a:ext uri="{FF2B5EF4-FFF2-40B4-BE49-F238E27FC236}">
                <a16:creationId xmlns:a16="http://schemas.microsoft.com/office/drawing/2014/main" id="{B365B51A-2084-FD19-B5FF-13626C935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010E2-1674-39E2-DED6-251A39D9CFAE}"/>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1965541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85EDE-9400-2AEF-3A44-7EEE339D06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E7935F-F4C5-A0A4-09C2-F1757B0F4E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3757B-0C3D-B747-CDB7-B714511873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AE5167-8F3C-A765-469E-24061D601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C4AF3-CB4E-F4F5-FECA-A325AE57C7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E88256-4E1E-BFA1-8028-16B57D4AB54E}"/>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8" name="Footer Placeholder 7">
            <a:extLst>
              <a:ext uri="{FF2B5EF4-FFF2-40B4-BE49-F238E27FC236}">
                <a16:creationId xmlns:a16="http://schemas.microsoft.com/office/drawing/2014/main" id="{77EF90CD-C63A-D7DA-5BCA-AA22160327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D13AFC-E646-CDCA-DA14-056144C53341}"/>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139693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489B-F5D8-56FB-03A9-DD591AC312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00B66A-E013-6AE2-14B5-D0CA14284621}"/>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4" name="Footer Placeholder 3">
            <a:extLst>
              <a:ext uri="{FF2B5EF4-FFF2-40B4-BE49-F238E27FC236}">
                <a16:creationId xmlns:a16="http://schemas.microsoft.com/office/drawing/2014/main" id="{3ABA8964-995C-071E-67F8-B5D54A94C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7019D-DDDE-F708-1897-A7C995AE0D89}"/>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3747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8DF908-04F6-7ECA-A635-8B185C78D378}"/>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3" name="Footer Placeholder 2">
            <a:extLst>
              <a:ext uri="{FF2B5EF4-FFF2-40B4-BE49-F238E27FC236}">
                <a16:creationId xmlns:a16="http://schemas.microsoft.com/office/drawing/2014/main" id="{BC05A3FA-5C0C-DBF2-549C-33E88F3D80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E6E923-6ED1-8758-9DE1-01CF68164E96}"/>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2937617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F6785-56BE-0BC6-F0F5-E42105876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29278C-5794-B5ED-AF91-E41384E2DE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6F488-C52C-7EED-ABE5-08F398FFC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184B0-45E8-FDF1-AD96-1E86EB983C5C}"/>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6" name="Footer Placeholder 5">
            <a:extLst>
              <a:ext uri="{FF2B5EF4-FFF2-40B4-BE49-F238E27FC236}">
                <a16:creationId xmlns:a16="http://schemas.microsoft.com/office/drawing/2014/main" id="{2905B7F9-E298-11AF-DC55-D5D6F55AE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4117-DE87-D342-C88B-80098585AF5C}"/>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357805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7886B-F508-A5DD-6630-5A999756BA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BA4338-D26A-7C0C-19A1-24FB880E5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FD43B4-E389-2959-A631-7E1426CCB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A78CDA-2315-FB32-4413-78129E386B46}"/>
              </a:ext>
            </a:extLst>
          </p:cNvPr>
          <p:cNvSpPr>
            <a:spLocks noGrp="1"/>
          </p:cNvSpPr>
          <p:nvPr>
            <p:ph type="dt" sz="half" idx="10"/>
          </p:nvPr>
        </p:nvSpPr>
        <p:spPr/>
        <p:txBody>
          <a:bodyPr/>
          <a:lstStyle/>
          <a:p>
            <a:fld id="{DA3112E8-FDD6-40E8-8588-2E51F4C3F076}" type="datetimeFigureOut">
              <a:rPr lang="en-US" smtClean="0"/>
              <a:t>06-Feb-25</a:t>
            </a:fld>
            <a:endParaRPr lang="en-US"/>
          </a:p>
        </p:txBody>
      </p:sp>
      <p:sp>
        <p:nvSpPr>
          <p:cNvPr id="6" name="Footer Placeholder 5">
            <a:extLst>
              <a:ext uri="{FF2B5EF4-FFF2-40B4-BE49-F238E27FC236}">
                <a16:creationId xmlns:a16="http://schemas.microsoft.com/office/drawing/2014/main" id="{EB6DA372-880D-FAFD-6558-A8A60D507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0B84D-574B-A207-B0D6-08E346A5B778}"/>
              </a:ext>
            </a:extLst>
          </p:cNvPr>
          <p:cNvSpPr>
            <a:spLocks noGrp="1"/>
          </p:cNvSpPr>
          <p:nvPr>
            <p:ph type="sldNum" sz="quarter" idx="12"/>
          </p:nvPr>
        </p:nvSpPr>
        <p:spPr/>
        <p:txBody>
          <a:bodyPr/>
          <a:lstStyle/>
          <a:p>
            <a:fld id="{A3FC4C2C-3CBC-4846-97FE-DADD50C2A98F}" type="slidenum">
              <a:rPr lang="en-US" smtClean="0"/>
              <a:t>‹#›</a:t>
            </a:fld>
            <a:endParaRPr lang="en-US"/>
          </a:p>
        </p:txBody>
      </p:sp>
    </p:spTree>
    <p:extLst>
      <p:ext uri="{BB962C8B-B14F-4D97-AF65-F5344CB8AC3E}">
        <p14:creationId xmlns:p14="http://schemas.microsoft.com/office/powerpoint/2010/main" val="404962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CE568C-1CB6-C605-1A34-0BD9436651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3A9E95-3DB6-A8BC-F8A3-1E3E25379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A8765-31BC-39F6-980A-C970F4FE9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3112E8-FDD6-40E8-8588-2E51F4C3F076}" type="datetimeFigureOut">
              <a:rPr lang="en-US" smtClean="0"/>
              <a:t>06-Feb-25</a:t>
            </a:fld>
            <a:endParaRPr lang="en-US"/>
          </a:p>
        </p:txBody>
      </p:sp>
      <p:sp>
        <p:nvSpPr>
          <p:cNvPr id="5" name="Footer Placeholder 4">
            <a:extLst>
              <a:ext uri="{FF2B5EF4-FFF2-40B4-BE49-F238E27FC236}">
                <a16:creationId xmlns:a16="http://schemas.microsoft.com/office/drawing/2014/main" id="{78B73A7E-DEF1-6860-D055-F88553260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94B2F5D-92DA-E3D9-577A-5A9FC109C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FC4C2C-3CBC-4846-97FE-DADD50C2A98F}" type="slidenum">
              <a:rPr lang="en-US" smtClean="0"/>
              <a:t>‹#›</a:t>
            </a:fld>
            <a:endParaRPr lang="en-US"/>
          </a:p>
        </p:txBody>
      </p:sp>
    </p:spTree>
    <p:extLst>
      <p:ext uri="{BB962C8B-B14F-4D97-AF65-F5344CB8AC3E}">
        <p14:creationId xmlns:p14="http://schemas.microsoft.com/office/powerpoint/2010/main" val="52150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4.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3" Type="http://schemas.openxmlformats.org/officeDocument/2006/relationships/image" Target="../media/image50.tmp"/><Relationship Id="rId18" Type="http://schemas.openxmlformats.org/officeDocument/2006/relationships/image" Target="../media/image37.png"/><Relationship Id="rId26" Type="http://schemas.openxmlformats.org/officeDocument/2006/relationships/image" Target="../media/image34.jpeg"/><Relationship Id="rId39" Type="http://schemas.openxmlformats.org/officeDocument/2006/relationships/image" Target="../media/image69.png"/><Relationship Id="rId21" Type="http://schemas.openxmlformats.org/officeDocument/2006/relationships/image" Target="../media/image38.png"/><Relationship Id="rId34" Type="http://schemas.openxmlformats.org/officeDocument/2006/relationships/image" Target="../media/image64.png"/><Relationship Id="rId42" Type="http://schemas.openxmlformats.org/officeDocument/2006/relationships/image" Target="../media/image72.png"/><Relationship Id="rId47"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image" Target="../media/image4.png"/><Relationship Id="rId16" Type="http://schemas.openxmlformats.org/officeDocument/2006/relationships/image" Target="../media/image52.png"/><Relationship Id="rId29"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9.png"/><Relationship Id="rId24" Type="http://schemas.openxmlformats.org/officeDocument/2006/relationships/image" Target="../media/image39.png"/><Relationship Id="rId32" Type="http://schemas.openxmlformats.org/officeDocument/2006/relationships/image" Target="../media/image62.png"/><Relationship Id="rId37" Type="http://schemas.openxmlformats.org/officeDocument/2006/relationships/image" Target="../media/image67.png"/><Relationship Id="rId40" Type="http://schemas.openxmlformats.org/officeDocument/2006/relationships/image" Target="../media/image70.png"/><Relationship Id="rId45" Type="http://schemas.openxmlformats.org/officeDocument/2006/relationships/image" Target="../media/image75.png"/><Relationship Id="rId5" Type="http://schemas.openxmlformats.org/officeDocument/2006/relationships/image" Target="../media/image45.png"/><Relationship Id="rId15" Type="http://schemas.openxmlformats.org/officeDocument/2006/relationships/image" Target="../media/image51.png"/><Relationship Id="rId23" Type="http://schemas.openxmlformats.org/officeDocument/2006/relationships/image" Target="../media/image55.png"/><Relationship Id="rId28" Type="http://schemas.openxmlformats.org/officeDocument/2006/relationships/image" Target="../media/image58.png"/><Relationship Id="rId36"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33.png"/><Relationship Id="rId31" Type="http://schemas.openxmlformats.org/officeDocument/2006/relationships/image" Target="../media/image61.png"/><Relationship Id="rId44" Type="http://schemas.openxmlformats.org/officeDocument/2006/relationships/image" Target="../media/image74.pn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32.png"/><Relationship Id="rId22" Type="http://schemas.openxmlformats.org/officeDocument/2006/relationships/image" Target="../media/image54.jpeg"/><Relationship Id="rId27" Type="http://schemas.openxmlformats.org/officeDocument/2006/relationships/image" Target="../media/image57.png"/><Relationship Id="rId30" Type="http://schemas.openxmlformats.org/officeDocument/2006/relationships/image" Target="../media/image60.png"/><Relationship Id="rId35" Type="http://schemas.openxmlformats.org/officeDocument/2006/relationships/image" Target="../media/image65.png"/><Relationship Id="rId43" Type="http://schemas.openxmlformats.org/officeDocument/2006/relationships/image" Target="../media/image73.png"/><Relationship Id="rId48" Type="http://schemas.openxmlformats.org/officeDocument/2006/relationships/image" Target="../media/image77.png"/><Relationship Id="rId8" Type="http://schemas.openxmlformats.org/officeDocument/2006/relationships/image" Target="../media/image36.png"/><Relationship Id="rId3" Type="http://schemas.openxmlformats.org/officeDocument/2006/relationships/image" Target="../media/image43.png"/><Relationship Id="rId12" Type="http://schemas.openxmlformats.org/officeDocument/2006/relationships/image" Target="../media/image42.png"/><Relationship Id="rId17" Type="http://schemas.openxmlformats.org/officeDocument/2006/relationships/image" Target="../media/image53.png"/><Relationship Id="rId25" Type="http://schemas.openxmlformats.org/officeDocument/2006/relationships/image" Target="../media/image56.png"/><Relationship Id="rId33" Type="http://schemas.openxmlformats.org/officeDocument/2006/relationships/image" Target="../media/image63.png"/><Relationship Id="rId38" Type="http://schemas.openxmlformats.org/officeDocument/2006/relationships/image" Target="../media/image68.png"/><Relationship Id="rId46" Type="http://schemas.openxmlformats.org/officeDocument/2006/relationships/image" Target="../media/image76.png"/><Relationship Id="rId20" Type="http://schemas.openxmlformats.org/officeDocument/2006/relationships/image" Target="../media/image40.png"/><Relationship Id="rId41"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indiainx.com/" TargetMode="Externa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EE9B63-41CB-DEB4-D805-E5A987B8E3F1}"/>
              </a:ext>
            </a:extLst>
          </p:cNvPr>
          <p:cNvSpPr/>
          <p:nvPr/>
        </p:nvSpPr>
        <p:spPr>
          <a:xfrm>
            <a:off x="0" y="0"/>
            <a:ext cx="12192000" cy="4121816"/>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Single Corner Rounded 3">
            <a:extLst>
              <a:ext uri="{FF2B5EF4-FFF2-40B4-BE49-F238E27FC236}">
                <a16:creationId xmlns:a16="http://schemas.microsoft.com/office/drawing/2014/main" id="{487468BC-B90C-EA14-52B8-818FE8703771}"/>
              </a:ext>
            </a:extLst>
          </p:cNvPr>
          <p:cNvSpPr/>
          <p:nvPr/>
        </p:nvSpPr>
        <p:spPr>
          <a:xfrm flipH="1">
            <a:off x="5120640" y="2736184"/>
            <a:ext cx="7071360" cy="4121816"/>
          </a:xfrm>
          <a:prstGeom prst="round1Rect">
            <a:avLst>
              <a:gd name="adj" fmla="val 21805"/>
            </a:avLst>
          </a:prstGeom>
          <a:blipFill dpi="0" rotWithShape="1">
            <a:blip r:embed="rId4">
              <a:alphaModFix amt="9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Single Corner Rounded 15">
            <a:extLst>
              <a:ext uri="{FF2B5EF4-FFF2-40B4-BE49-F238E27FC236}">
                <a16:creationId xmlns:a16="http://schemas.microsoft.com/office/drawing/2014/main" id="{442237E0-7E6E-144A-A1AD-63FA8202122D}"/>
              </a:ext>
            </a:extLst>
          </p:cNvPr>
          <p:cNvSpPr/>
          <p:nvPr/>
        </p:nvSpPr>
        <p:spPr>
          <a:xfrm flipH="1">
            <a:off x="5120640" y="2736184"/>
            <a:ext cx="7071360" cy="4121816"/>
          </a:xfrm>
          <a:prstGeom prst="round1Rect">
            <a:avLst>
              <a:gd name="adj" fmla="val 21805"/>
            </a:avLst>
          </a:prstGeom>
          <a:solidFill>
            <a:schemeClr val="bg2">
              <a:lumMod val="10000"/>
              <a:alpha val="5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tatue of a bull&#10;&#10;Description automatically generated with medium confidence">
            <a:extLst>
              <a:ext uri="{FF2B5EF4-FFF2-40B4-BE49-F238E27FC236}">
                <a16:creationId xmlns:a16="http://schemas.microsoft.com/office/drawing/2014/main" id="{06F381D8-D471-A66C-5BFE-D95FABD9C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20" y="1832768"/>
            <a:ext cx="5259460" cy="4930744"/>
          </a:xfrm>
          <a:prstGeom prst="rect">
            <a:avLst/>
          </a:prstGeom>
          <a:effectLst>
            <a:outerShdw blurRad="50800" dist="38100" dir="10800000" algn="r" rotWithShape="0">
              <a:prstClr val="black">
                <a:alpha val="40000"/>
              </a:prstClr>
            </a:outerShdw>
          </a:effectLst>
        </p:spPr>
      </p:pic>
      <p:sp>
        <p:nvSpPr>
          <p:cNvPr id="17" name="Rectangle 16">
            <a:extLst>
              <a:ext uri="{FF2B5EF4-FFF2-40B4-BE49-F238E27FC236}">
                <a16:creationId xmlns:a16="http://schemas.microsoft.com/office/drawing/2014/main" id="{D49D95AB-EB47-D775-B77C-D2C3884BA69F}"/>
              </a:ext>
            </a:extLst>
          </p:cNvPr>
          <p:cNvSpPr/>
          <p:nvPr/>
        </p:nvSpPr>
        <p:spPr>
          <a:xfrm>
            <a:off x="5120640" y="4474464"/>
            <a:ext cx="7071360" cy="1608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logo with a star in the middle&#10;&#10;Description automatically generated">
            <a:extLst>
              <a:ext uri="{FF2B5EF4-FFF2-40B4-BE49-F238E27FC236}">
                <a16:creationId xmlns:a16="http://schemas.microsoft.com/office/drawing/2014/main" id="{BE6CD42C-3986-6822-F8BD-91D56130590B}"/>
              </a:ext>
            </a:extLst>
          </p:cNvPr>
          <p:cNvPicPr>
            <a:picLocks noChangeAspect="1"/>
          </p:cNvPicPr>
          <p:nvPr/>
        </p:nvPicPr>
        <p:blipFill>
          <a:blip r:embed="rId6">
            <a:extLst>
              <a:ext uri="{28A0092B-C50C-407E-A947-70E740481C1C}">
                <a14:useLocalDpi xmlns:a14="http://schemas.microsoft.com/office/drawing/2010/main" val="0"/>
              </a:ext>
            </a:extLst>
          </a:blip>
          <a:srcRect l="-164" t="17310" r="164" b="39172"/>
          <a:stretch/>
        </p:blipFill>
        <p:spPr>
          <a:xfrm>
            <a:off x="5986272" y="3674626"/>
            <a:ext cx="5705856" cy="2483056"/>
          </a:xfrm>
          <a:prstGeom prst="rect">
            <a:avLst/>
          </a:prstGeom>
        </p:spPr>
      </p:pic>
      <p:sp>
        <p:nvSpPr>
          <p:cNvPr id="13" name="TextBox 12">
            <a:extLst>
              <a:ext uri="{FF2B5EF4-FFF2-40B4-BE49-F238E27FC236}">
                <a16:creationId xmlns:a16="http://schemas.microsoft.com/office/drawing/2014/main" id="{12E8E5FB-2A23-1792-374C-D9DD73ACDCA1}"/>
              </a:ext>
            </a:extLst>
          </p:cNvPr>
          <p:cNvSpPr txBox="1"/>
          <p:nvPr/>
        </p:nvSpPr>
        <p:spPr>
          <a:xfrm>
            <a:off x="5144766" y="3244334"/>
            <a:ext cx="7047234" cy="369332"/>
          </a:xfrm>
          <a:prstGeom prst="rect">
            <a:avLst/>
          </a:prstGeom>
          <a:noFill/>
        </p:spPr>
        <p:txBody>
          <a:bodyPr wrap="square" rtlCol="0">
            <a:spAutoFit/>
          </a:bodyPr>
          <a:lstStyle/>
          <a:p>
            <a:pPr algn="ctr"/>
            <a:r>
              <a:rPr lang="en-US" b="1" dirty="0">
                <a:solidFill>
                  <a:schemeClr val="bg1">
                    <a:lumMod val="95000"/>
                  </a:schemeClr>
                </a:solidFill>
                <a:latin typeface="+mj-lt"/>
              </a:rPr>
              <a:t>INDIA’S FIRST INTERNATIONAL EXCHANGE</a:t>
            </a:r>
          </a:p>
        </p:txBody>
      </p:sp>
      <p:sp>
        <p:nvSpPr>
          <p:cNvPr id="6" name="TextBox 5">
            <a:extLst>
              <a:ext uri="{FF2B5EF4-FFF2-40B4-BE49-F238E27FC236}">
                <a16:creationId xmlns:a16="http://schemas.microsoft.com/office/drawing/2014/main" id="{9972BEC6-FF1E-B9DF-D300-6C708141A682}"/>
              </a:ext>
            </a:extLst>
          </p:cNvPr>
          <p:cNvSpPr txBox="1"/>
          <p:nvPr/>
        </p:nvSpPr>
        <p:spPr>
          <a:xfrm>
            <a:off x="5144766" y="3799691"/>
            <a:ext cx="7047234" cy="369332"/>
          </a:xfrm>
          <a:prstGeom prst="rect">
            <a:avLst/>
          </a:prstGeom>
          <a:noFill/>
        </p:spPr>
        <p:txBody>
          <a:bodyPr wrap="square" rtlCol="0">
            <a:spAutoFit/>
          </a:bodyPr>
          <a:lstStyle/>
          <a:p>
            <a:pPr algn="ctr"/>
            <a:r>
              <a:rPr lang="en-US" b="1" dirty="0">
                <a:solidFill>
                  <a:schemeClr val="bg1">
                    <a:lumMod val="95000"/>
                  </a:schemeClr>
                </a:solidFill>
                <a:latin typeface="+mj-lt"/>
              </a:rPr>
              <a:t>YOUR BEST OFFSHORE GATEWAY</a:t>
            </a:r>
          </a:p>
        </p:txBody>
      </p:sp>
    </p:spTree>
    <p:extLst>
      <p:ext uri="{BB962C8B-B14F-4D97-AF65-F5344CB8AC3E}">
        <p14:creationId xmlns:p14="http://schemas.microsoft.com/office/powerpoint/2010/main" val="225910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tile tx="0" ty="0" sx="100000" sy="100000" flip="none" algn="tl"/>
        </a:blipFill>
        <a:effectLst/>
      </p:bgPr>
    </p:bg>
    <p:spTree>
      <p:nvGrpSpPr>
        <p:cNvPr id="1" name="">
          <a:extLst>
            <a:ext uri="{FF2B5EF4-FFF2-40B4-BE49-F238E27FC236}">
              <a16:creationId xmlns:a16="http://schemas.microsoft.com/office/drawing/2014/main" id="{8B154C6A-9F1E-9FEB-6F73-16A46EDC7C3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A13AA63-0B72-F2B4-CDC3-5609E91CF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925AB31E-CFDB-69E1-159C-11B51E4FB3AF}"/>
              </a:ext>
            </a:extLst>
          </p:cNvPr>
          <p:cNvPicPr>
            <a:picLocks noChangeAspect="1"/>
          </p:cNvPicPr>
          <p:nvPr/>
        </p:nvPicPr>
        <p:blipFill>
          <a:blip r:embed="rId3">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7E0C3AC6-5FB1-F85A-ACDF-4111C7659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D3E870-D8AC-B78E-F284-6685DB345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5C9C51-DDE2-515A-3BF8-15CFB9152B88}"/>
              </a:ext>
            </a:extLst>
          </p:cNvPr>
          <p:cNvSpPr txBox="1"/>
          <p:nvPr/>
        </p:nvSpPr>
        <p:spPr>
          <a:xfrm>
            <a:off x="223007" y="217010"/>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GSM GREEN @ India INX</a:t>
            </a:r>
          </a:p>
        </p:txBody>
      </p:sp>
    </p:spTree>
    <p:extLst>
      <p:ext uri="{BB962C8B-B14F-4D97-AF65-F5344CB8AC3E}">
        <p14:creationId xmlns:p14="http://schemas.microsoft.com/office/powerpoint/2010/main" val="578929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154C6A-9F1E-9FEB-6F73-16A46EDC7C3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A13AA63-0B72-F2B4-CDC3-5609E91CF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925AB31E-CFDB-69E1-159C-11B51E4FB3AF}"/>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7E0C3AC6-5FB1-F85A-ACDF-4111C7659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D3E870-D8AC-B78E-F284-6685DB345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3449896-D715-D6C8-B4BD-AE5FC99F9ABB}"/>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ACB9E60E-F990-4BA8-8A3A-FA46147AD2C5}"/>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5A825604-9D33-B9C9-AE26-52C920492A22}"/>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255C9C51-DDE2-515A-3BF8-15CFB9152B88}"/>
              </a:ext>
            </a:extLst>
          </p:cNvPr>
          <p:cNvSpPr txBox="1"/>
          <p:nvPr/>
        </p:nvSpPr>
        <p:spPr>
          <a:xfrm>
            <a:off x="223007" y="217010"/>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GSM GREEN @ India INX</a:t>
            </a:r>
          </a:p>
        </p:txBody>
      </p:sp>
      <p:pic>
        <p:nvPicPr>
          <p:cNvPr id="15" name="Picture 14">
            <a:extLst>
              <a:ext uri="{FF2B5EF4-FFF2-40B4-BE49-F238E27FC236}">
                <a16:creationId xmlns:a16="http://schemas.microsoft.com/office/drawing/2014/main" id="{99A875FC-F0FB-CE3B-D80D-15A311141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778" y="820459"/>
            <a:ext cx="8662222" cy="4643422"/>
          </a:xfrm>
          <a:prstGeom prst="rect">
            <a:avLst/>
          </a:prstGeom>
        </p:spPr>
      </p:pic>
      <p:sp>
        <p:nvSpPr>
          <p:cNvPr id="27" name="Rectangle 26">
            <a:extLst>
              <a:ext uri="{FF2B5EF4-FFF2-40B4-BE49-F238E27FC236}">
                <a16:creationId xmlns:a16="http://schemas.microsoft.com/office/drawing/2014/main" id="{2FEF1E04-B318-79B9-CA81-6F71CCD6D432}"/>
              </a:ext>
            </a:extLst>
          </p:cNvPr>
          <p:cNvSpPr/>
          <p:nvPr/>
        </p:nvSpPr>
        <p:spPr>
          <a:xfrm>
            <a:off x="5778325" y="5594062"/>
            <a:ext cx="3405299" cy="79215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chemeClr val="accent6">
                    <a:lumMod val="75000"/>
                  </a:schemeClr>
                </a:solidFill>
                <a:effectLst/>
              </a:rPr>
              <a:t>$14+ Billion</a:t>
            </a:r>
          </a:p>
        </p:txBody>
      </p:sp>
      <p:pic>
        <p:nvPicPr>
          <p:cNvPr id="100" name="Graphic 99" descr="Open hand with plant with solid fill">
            <a:extLst>
              <a:ext uri="{FF2B5EF4-FFF2-40B4-BE49-F238E27FC236}">
                <a16:creationId xmlns:a16="http://schemas.microsoft.com/office/drawing/2014/main" id="{AB786944-59DE-B26B-9CC4-D30184B0DA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967" y="810558"/>
            <a:ext cx="1127760" cy="1127760"/>
          </a:xfrm>
          <a:prstGeom prst="rect">
            <a:avLst/>
          </a:prstGeom>
        </p:spPr>
      </p:pic>
      <p:sp>
        <p:nvSpPr>
          <p:cNvPr id="101" name="Rectangle: Rounded Corners 100">
            <a:extLst>
              <a:ext uri="{FF2B5EF4-FFF2-40B4-BE49-F238E27FC236}">
                <a16:creationId xmlns:a16="http://schemas.microsoft.com/office/drawing/2014/main" id="{2D2962F1-57E6-318A-0AC6-C9891FF4270B}"/>
              </a:ext>
            </a:extLst>
          </p:cNvPr>
          <p:cNvSpPr/>
          <p:nvPr/>
        </p:nvSpPr>
        <p:spPr>
          <a:xfrm>
            <a:off x="1467727" y="810558"/>
            <a:ext cx="2025747" cy="112776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02" name="TextBox 101">
            <a:extLst>
              <a:ext uri="{FF2B5EF4-FFF2-40B4-BE49-F238E27FC236}">
                <a16:creationId xmlns:a16="http://schemas.microsoft.com/office/drawing/2014/main" id="{CCAB746D-BE0D-7C7A-DEF4-D3C9269012C0}"/>
              </a:ext>
            </a:extLst>
          </p:cNvPr>
          <p:cNvSpPr txBox="1"/>
          <p:nvPr/>
        </p:nvSpPr>
        <p:spPr>
          <a:xfrm>
            <a:off x="1885067" y="941851"/>
            <a:ext cx="1191063" cy="865173"/>
          </a:xfrm>
          <a:prstGeom prst="rect">
            <a:avLst/>
          </a:prstGeom>
          <a:noFill/>
        </p:spPr>
        <p:txBody>
          <a:bodyPr wrap="square">
            <a:spAutoFit/>
          </a:bodyPr>
          <a:lstStyle/>
          <a:p>
            <a:pPr algn="ctr">
              <a:lnSpc>
                <a:spcPct val="107000"/>
              </a:lnSpc>
              <a:spcAft>
                <a:spcPts val="800"/>
              </a:spcAft>
            </a:pPr>
            <a:r>
              <a:rPr lang="en-IN" sz="24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GSM Green</a:t>
            </a:r>
            <a:endParaRPr lang="en-IN"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346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154C6A-9F1E-9FEB-6F73-16A46EDC7C3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A13AA63-0B72-F2B4-CDC3-5609E91CF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925AB31E-CFDB-69E1-159C-11B51E4FB3AF}"/>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7E0C3AC6-5FB1-F85A-ACDF-4111C7659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D3E870-D8AC-B78E-F284-6685DB345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3449896-D715-D6C8-B4BD-AE5FC99F9ABB}"/>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ACB9E60E-F990-4BA8-8A3A-FA46147AD2C5}"/>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5A825604-9D33-B9C9-AE26-52C920492A22}"/>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255C9C51-DDE2-515A-3BF8-15CFB9152B88}"/>
              </a:ext>
            </a:extLst>
          </p:cNvPr>
          <p:cNvSpPr txBox="1"/>
          <p:nvPr/>
        </p:nvSpPr>
        <p:spPr>
          <a:xfrm>
            <a:off x="223007" y="217010"/>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GSM GREEN @ India INX</a:t>
            </a:r>
          </a:p>
        </p:txBody>
      </p:sp>
      <p:grpSp>
        <p:nvGrpSpPr>
          <p:cNvPr id="6" name="Group 5">
            <a:extLst>
              <a:ext uri="{FF2B5EF4-FFF2-40B4-BE49-F238E27FC236}">
                <a16:creationId xmlns:a16="http://schemas.microsoft.com/office/drawing/2014/main" id="{66EF7A2C-9773-4E2C-452A-2C96F15E26A6}"/>
              </a:ext>
            </a:extLst>
          </p:cNvPr>
          <p:cNvGrpSpPr/>
          <p:nvPr/>
        </p:nvGrpSpPr>
        <p:grpSpPr>
          <a:xfrm>
            <a:off x="2371158" y="1253067"/>
            <a:ext cx="7449684" cy="5236794"/>
            <a:chOff x="2371158" y="1253067"/>
            <a:chExt cx="7449684" cy="5236794"/>
          </a:xfrm>
        </p:grpSpPr>
        <p:sp>
          <p:nvSpPr>
            <p:cNvPr id="7" name="Flowchart: Connector 6">
              <a:extLst>
                <a:ext uri="{FF2B5EF4-FFF2-40B4-BE49-F238E27FC236}">
                  <a16:creationId xmlns:a16="http://schemas.microsoft.com/office/drawing/2014/main" id="{9D8B40AC-54C0-158D-6D14-95CED241537F}"/>
                </a:ext>
              </a:extLst>
            </p:cNvPr>
            <p:cNvSpPr/>
            <p:nvPr/>
          </p:nvSpPr>
          <p:spPr>
            <a:xfrm>
              <a:off x="4793290" y="5695987"/>
              <a:ext cx="2560600" cy="793874"/>
            </a:xfrm>
            <a:prstGeom prst="flowChartConnector">
              <a:avLst/>
            </a:prstGeom>
            <a:solidFill>
              <a:schemeClr val="tx1">
                <a:lumMod val="50000"/>
                <a:lumOff val="5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D589AC5-7DB2-6370-56F2-1E39003B4053}"/>
                </a:ext>
              </a:extLst>
            </p:cNvPr>
            <p:cNvGrpSpPr/>
            <p:nvPr/>
          </p:nvGrpSpPr>
          <p:grpSpPr>
            <a:xfrm>
              <a:off x="2371158" y="1253067"/>
              <a:ext cx="7449684" cy="4826714"/>
              <a:chOff x="2371158" y="1253067"/>
              <a:chExt cx="7449684" cy="4826714"/>
            </a:xfrm>
          </p:grpSpPr>
          <p:grpSp>
            <p:nvGrpSpPr>
              <p:cNvPr id="10" name="Group 9">
                <a:extLst>
                  <a:ext uri="{FF2B5EF4-FFF2-40B4-BE49-F238E27FC236}">
                    <a16:creationId xmlns:a16="http://schemas.microsoft.com/office/drawing/2014/main" id="{9A5282D4-82E0-626E-BA8C-7E45F7ACF0AA}"/>
                  </a:ext>
                </a:extLst>
              </p:cNvPr>
              <p:cNvGrpSpPr/>
              <p:nvPr/>
            </p:nvGrpSpPr>
            <p:grpSpPr>
              <a:xfrm>
                <a:off x="2371158" y="1253067"/>
                <a:ext cx="7449684" cy="4826714"/>
                <a:chOff x="2371158" y="1253067"/>
                <a:chExt cx="7449684" cy="4826714"/>
              </a:xfrm>
            </p:grpSpPr>
            <p:grpSp>
              <p:nvGrpSpPr>
                <p:cNvPr id="14" name="Group 13">
                  <a:extLst>
                    <a:ext uri="{FF2B5EF4-FFF2-40B4-BE49-F238E27FC236}">
                      <a16:creationId xmlns:a16="http://schemas.microsoft.com/office/drawing/2014/main" id="{5067FA93-337B-25FD-0299-4505F5827ACF}"/>
                    </a:ext>
                  </a:extLst>
                </p:cNvPr>
                <p:cNvGrpSpPr/>
                <p:nvPr/>
              </p:nvGrpSpPr>
              <p:grpSpPr>
                <a:xfrm>
                  <a:off x="2371158" y="1253067"/>
                  <a:ext cx="7449684" cy="4826714"/>
                  <a:chOff x="2458929" y="1253067"/>
                  <a:chExt cx="7449684" cy="4826714"/>
                </a:xfrm>
              </p:grpSpPr>
              <p:sp>
                <p:nvSpPr>
                  <p:cNvPr id="19" name="Freeform: Shape 18">
                    <a:extLst>
                      <a:ext uri="{FF2B5EF4-FFF2-40B4-BE49-F238E27FC236}">
                        <a16:creationId xmlns:a16="http://schemas.microsoft.com/office/drawing/2014/main" id="{21BF87B2-F21D-0EF1-A16E-2B29CFC5CACA}"/>
                      </a:ext>
                    </a:extLst>
                  </p:cNvPr>
                  <p:cNvSpPr/>
                  <p:nvPr/>
                </p:nvSpPr>
                <p:spPr>
                  <a:xfrm>
                    <a:off x="2528171" y="3519901"/>
                    <a:ext cx="3075458" cy="500074"/>
                  </a:xfrm>
                  <a:custGeom>
                    <a:avLst/>
                    <a:gdLst>
                      <a:gd name="connsiteX0" fmla="*/ 41015 w 1171575"/>
                      <a:gd name="connsiteY0" fmla="*/ 192786 h 190500"/>
                      <a:gd name="connsiteX1" fmla="*/ 74734 w 1171575"/>
                      <a:gd name="connsiteY1" fmla="*/ 160211 h 190500"/>
                      <a:gd name="connsiteX2" fmla="*/ 1023328 w 1171575"/>
                      <a:gd name="connsiteY2" fmla="*/ 160211 h 190500"/>
                      <a:gd name="connsiteX3" fmla="*/ 1171347 w 1171575"/>
                      <a:gd name="connsiteY3" fmla="*/ 12192 h 190500"/>
                      <a:gd name="connsiteX4" fmla="*/ 1166299 w 1171575"/>
                      <a:gd name="connsiteY4" fmla="*/ 7144 h 190500"/>
                      <a:gd name="connsiteX5" fmla="*/ 1020376 w 1171575"/>
                      <a:gd name="connsiteY5" fmla="*/ 153067 h 190500"/>
                      <a:gd name="connsiteX6" fmla="*/ 74257 w 1171575"/>
                      <a:gd name="connsiteY6" fmla="*/ 153067 h 190500"/>
                      <a:gd name="connsiteX7" fmla="*/ 35058 w 1171575"/>
                      <a:gd name="connsiteY7" fmla="*/ 125682 h 190500"/>
                      <a:gd name="connsiteX8" fmla="*/ 7669 w 1171575"/>
                      <a:gd name="connsiteY8" fmla="*/ 164878 h 190500"/>
                      <a:gd name="connsiteX9" fmla="*/ 41015 w 1171575"/>
                      <a:gd name="connsiteY9" fmla="*/ 1927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1575" h="190500">
                        <a:moveTo>
                          <a:pt x="41015" y="192786"/>
                        </a:moveTo>
                        <a:cubicBezTo>
                          <a:pt x="59200" y="192796"/>
                          <a:pt x="74117" y="178384"/>
                          <a:pt x="74734" y="160211"/>
                        </a:cubicBezTo>
                        <a:lnTo>
                          <a:pt x="1023328" y="160211"/>
                        </a:lnTo>
                        <a:lnTo>
                          <a:pt x="1171347" y="12192"/>
                        </a:lnTo>
                        <a:lnTo>
                          <a:pt x="1166299" y="7144"/>
                        </a:lnTo>
                        <a:lnTo>
                          <a:pt x="1020376" y="153067"/>
                        </a:lnTo>
                        <a:lnTo>
                          <a:pt x="74257" y="153067"/>
                        </a:lnTo>
                        <a:cubicBezTo>
                          <a:pt x="70996" y="134684"/>
                          <a:pt x="53445" y="122415"/>
                          <a:pt x="35058" y="125682"/>
                        </a:cubicBezTo>
                        <a:cubicBezTo>
                          <a:pt x="16670" y="128940"/>
                          <a:pt x="4408" y="146495"/>
                          <a:pt x="7669" y="164878"/>
                        </a:cubicBezTo>
                        <a:cubicBezTo>
                          <a:pt x="10536" y="181042"/>
                          <a:pt x="24599" y="192815"/>
                          <a:pt x="41015" y="192786"/>
                        </a:cubicBezTo>
                        <a:close/>
                      </a:path>
                    </a:pathLst>
                  </a:custGeom>
                  <a:solidFill>
                    <a:schemeClr val="accent4"/>
                  </a:solidFill>
                  <a:ln w="9525" cap="flat">
                    <a:solidFill>
                      <a:schemeClr val="accent4"/>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84FEBD76-DA7B-488A-F32A-6942E9302B42}"/>
                      </a:ext>
                    </a:extLst>
                  </p:cNvPr>
                  <p:cNvSpPr/>
                  <p:nvPr/>
                </p:nvSpPr>
                <p:spPr>
                  <a:xfrm>
                    <a:off x="6703692" y="1578614"/>
                    <a:ext cx="2975443" cy="500074"/>
                  </a:xfrm>
                  <a:custGeom>
                    <a:avLst/>
                    <a:gdLst>
                      <a:gd name="connsiteX0" fmla="*/ 1098899 w 1133475"/>
                      <a:gd name="connsiteY0" fmla="*/ 7144 h 190500"/>
                      <a:gd name="connsiteX1" fmla="*/ 1065181 w 1133475"/>
                      <a:gd name="connsiteY1" fmla="*/ 39719 h 190500"/>
                      <a:gd name="connsiteX2" fmla="*/ 154686 w 1133475"/>
                      <a:gd name="connsiteY2" fmla="*/ 39719 h 190500"/>
                      <a:gd name="connsiteX3" fmla="*/ 7144 w 1133475"/>
                      <a:gd name="connsiteY3" fmla="*/ 187738 h 190500"/>
                      <a:gd name="connsiteX4" fmla="*/ 12192 w 1133475"/>
                      <a:gd name="connsiteY4" fmla="*/ 192786 h 190500"/>
                      <a:gd name="connsiteX5" fmla="*/ 157639 w 1133475"/>
                      <a:gd name="connsiteY5" fmla="*/ 46863 h 190500"/>
                      <a:gd name="connsiteX6" fmla="*/ 1065657 w 1133475"/>
                      <a:gd name="connsiteY6" fmla="*/ 46863 h 190500"/>
                      <a:gd name="connsiteX7" fmla="*/ 1104852 w 1133475"/>
                      <a:gd name="connsiteY7" fmla="*/ 74251 h 190500"/>
                      <a:gd name="connsiteX8" fmla="*/ 1132246 w 1133475"/>
                      <a:gd name="connsiteY8" fmla="*/ 35052 h 190500"/>
                      <a:gd name="connsiteX9" fmla="*/ 1098899 w 1133475"/>
                      <a:gd name="connsiteY9"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75" h="190500">
                        <a:moveTo>
                          <a:pt x="1098899" y="7144"/>
                        </a:moveTo>
                        <a:cubicBezTo>
                          <a:pt x="1080735" y="7183"/>
                          <a:pt x="1065848" y="21567"/>
                          <a:pt x="1065181" y="39719"/>
                        </a:cubicBezTo>
                        <a:lnTo>
                          <a:pt x="154686" y="39719"/>
                        </a:lnTo>
                        <a:lnTo>
                          <a:pt x="7144" y="187738"/>
                        </a:lnTo>
                        <a:lnTo>
                          <a:pt x="12192" y="192786"/>
                        </a:lnTo>
                        <a:lnTo>
                          <a:pt x="157639" y="46863"/>
                        </a:lnTo>
                        <a:lnTo>
                          <a:pt x="1065657" y="46863"/>
                        </a:lnTo>
                        <a:cubicBezTo>
                          <a:pt x="1068914" y="65251"/>
                          <a:pt x="1086469" y="77514"/>
                          <a:pt x="1104852" y="74251"/>
                        </a:cubicBezTo>
                        <a:cubicBezTo>
                          <a:pt x="1123245" y="70990"/>
                          <a:pt x="1135504" y="53440"/>
                          <a:pt x="1132246" y="35052"/>
                        </a:cubicBezTo>
                        <a:cubicBezTo>
                          <a:pt x="1129379" y="18888"/>
                          <a:pt x="1115311" y="7119"/>
                          <a:pt x="1098899" y="7144"/>
                        </a:cubicBezTo>
                        <a:close/>
                      </a:path>
                    </a:pathLst>
                  </a:custGeom>
                  <a:solidFill>
                    <a:schemeClr val="accent1"/>
                  </a:solidFill>
                  <a:ln w="9525" cap="flat">
                    <a:solidFill>
                      <a:schemeClr val="accent1"/>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1705269F-8FAF-89E8-FC5A-02172FF1FFA7}"/>
                      </a:ext>
                    </a:extLst>
                  </p:cNvPr>
                  <p:cNvSpPr/>
                  <p:nvPr/>
                </p:nvSpPr>
                <p:spPr>
                  <a:xfrm>
                    <a:off x="6700942" y="4520049"/>
                    <a:ext cx="2975443" cy="500074"/>
                  </a:xfrm>
                  <a:custGeom>
                    <a:avLst/>
                    <a:gdLst>
                      <a:gd name="connsiteX0" fmla="*/ 1099376 w 1133475"/>
                      <a:gd name="connsiteY0" fmla="*/ 192786 h 190500"/>
                      <a:gd name="connsiteX1" fmla="*/ 1065467 w 1133475"/>
                      <a:gd name="connsiteY1" fmla="*/ 160211 h 190500"/>
                      <a:gd name="connsiteX2" fmla="*/ 155162 w 1133475"/>
                      <a:gd name="connsiteY2" fmla="*/ 160211 h 190500"/>
                      <a:gd name="connsiteX3" fmla="*/ 7144 w 1133475"/>
                      <a:gd name="connsiteY3" fmla="*/ 12192 h 190500"/>
                      <a:gd name="connsiteX4" fmla="*/ 12192 w 1133475"/>
                      <a:gd name="connsiteY4" fmla="*/ 7144 h 190500"/>
                      <a:gd name="connsiteX5" fmla="*/ 158115 w 1133475"/>
                      <a:gd name="connsiteY5" fmla="*/ 153067 h 190500"/>
                      <a:gd name="connsiteX6" fmla="*/ 1066133 w 1133475"/>
                      <a:gd name="connsiteY6" fmla="*/ 153067 h 190500"/>
                      <a:gd name="connsiteX7" fmla="*/ 1105329 w 1133475"/>
                      <a:gd name="connsiteY7" fmla="*/ 125682 h 190500"/>
                      <a:gd name="connsiteX8" fmla="*/ 1132723 w 1133475"/>
                      <a:gd name="connsiteY8" fmla="*/ 164878 h 190500"/>
                      <a:gd name="connsiteX9" fmla="*/ 1099376 w 1133475"/>
                      <a:gd name="connsiteY9" fmla="*/ 19278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75" h="190500">
                        <a:moveTo>
                          <a:pt x="1099376" y="192786"/>
                        </a:moveTo>
                        <a:cubicBezTo>
                          <a:pt x="1081116" y="192900"/>
                          <a:pt x="1066086" y="178460"/>
                          <a:pt x="1065467" y="160211"/>
                        </a:cubicBezTo>
                        <a:lnTo>
                          <a:pt x="155162" y="160211"/>
                        </a:lnTo>
                        <a:lnTo>
                          <a:pt x="7144" y="12192"/>
                        </a:lnTo>
                        <a:lnTo>
                          <a:pt x="12192" y="7144"/>
                        </a:lnTo>
                        <a:lnTo>
                          <a:pt x="158115" y="153067"/>
                        </a:lnTo>
                        <a:lnTo>
                          <a:pt x="1066133" y="153067"/>
                        </a:lnTo>
                        <a:cubicBezTo>
                          <a:pt x="1069391" y="134684"/>
                          <a:pt x="1086945" y="122415"/>
                          <a:pt x="1105329" y="125682"/>
                        </a:cubicBezTo>
                        <a:cubicBezTo>
                          <a:pt x="1123721" y="128940"/>
                          <a:pt x="1135980" y="146495"/>
                          <a:pt x="1132723" y="164878"/>
                        </a:cubicBezTo>
                        <a:cubicBezTo>
                          <a:pt x="1129856" y="181042"/>
                          <a:pt x="1115787" y="192815"/>
                          <a:pt x="1099376" y="192786"/>
                        </a:cubicBezTo>
                        <a:close/>
                      </a:path>
                    </a:pathLst>
                  </a:custGeom>
                  <a:solidFill>
                    <a:schemeClr val="accent6"/>
                  </a:solidFill>
                  <a:ln w="9525"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EF262874-29E7-7972-4571-1F0F7C729AC9}"/>
                      </a:ext>
                    </a:extLst>
                  </p:cNvPr>
                  <p:cNvGrpSpPr/>
                  <p:nvPr/>
                </p:nvGrpSpPr>
                <p:grpSpPr>
                  <a:xfrm>
                    <a:off x="4688143" y="1253067"/>
                    <a:ext cx="2160821" cy="4826714"/>
                    <a:chOff x="4688143" y="1253067"/>
                    <a:chExt cx="2160821" cy="4826714"/>
                  </a:xfrm>
                </p:grpSpPr>
                <p:sp>
                  <p:nvSpPr>
                    <p:cNvPr id="32" name="Freeform: Shape 31">
                      <a:extLst>
                        <a:ext uri="{FF2B5EF4-FFF2-40B4-BE49-F238E27FC236}">
                          <a16:creationId xmlns:a16="http://schemas.microsoft.com/office/drawing/2014/main" id="{51F26534-7DF8-AB1E-DCF6-382A0354225F}"/>
                        </a:ext>
                      </a:extLst>
                    </p:cNvPr>
                    <p:cNvSpPr/>
                    <p:nvPr/>
                  </p:nvSpPr>
                  <p:spPr>
                    <a:xfrm>
                      <a:off x="5792557" y="2243701"/>
                      <a:ext cx="700104" cy="925137"/>
                    </a:xfrm>
                    <a:custGeom>
                      <a:avLst/>
                      <a:gdLst>
                        <a:gd name="connsiteX0" fmla="*/ 250222 w 266700"/>
                        <a:gd name="connsiteY0" fmla="*/ 80296 h 352425"/>
                        <a:gd name="connsiteX1" fmla="*/ 85449 w 266700"/>
                        <a:gd name="connsiteY1" fmla="*/ 18269 h 352425"/>
                        <a:gd name="connsiteX2" fmla="*/ 82963 w 266700"/>
                        <a:gd name="connsiteY2" fmla="*/ 19431 h 352425"/>
                        <a:gd name="connsiteX3" fmla="*/ 15335 w 266700"/>
                        <a:gd name="connsiteY3" fmla="*/ 122015 h 352425"/>
                        <a:gd name="connsiteX4" fmla="*/ 7144 w 266700"/>
                        <a:gd name="connsiteY4" fmla="*/ 316040 h 352425"/>
                        <a:gd name="connsiteX5" fmla="*/ 96317 w 266700"/>
                        <a:gd name="connsiteY5" fmla="*/ 235306 h 352425"/>
                        <a:gd name="connsiteX6" fmla="*/ 177051 w 266700"/>
                        <a:gd name="connsiteY6" fmla="*/ 324479 h 352425"/>
                        <a:gd name="connsiteX7" fmla="*/ 170117 w 266700"/>
                        <a:gd name="connsiteY7" fmla="*/ 354140 h 352425"/>
                        <a:gd name="connsiteX8" fmla="*/ 249460 w 266700"/>
                        <a:gd name="connsiteY8" fmla="*/ 176498 h 352425"/>
                        <a:gd name="connsiteX9" fmla="*/ 249936 w 266700"/>
                        <a:gd name="connsiteY9" fmla="*/ 80296 h 352425"/>
                        <a:gd name="connsiteX10" fmla="*/ 250222 w 266700"/>
                        <a:gd name="connsiteY10" fmla="*/ 80296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700" h="352425">
                          <a:moveTo>
                            <a:pt x="250222" y="80296"/>
                          </a:moveTo>
                          <a:cubicBezTo>
                            <a:pt x="221847" y="17669"/>
                            <a:pt x="148076" y="-10106"/>
                            <a:pt x="85449" y="18269"/>
                          </a:cubicBezTo>
                          <a:cubicBezTo>
                            <a:pt x="84620" y="18650"/>
                            <a:pt x="83791" y="19031"/>
                            <a:pt x="82963" y="19431"/>
                          </a:cubicBezTo>
                          <a:cubicBezTo>
                            <a:pt x="43491" y="38843"/>
                            <a:pt x="17621" y="78096"/>
                            <a:pt x="15335" y="122015"/>
                          </a:cubicBezTo>
                          <a:lnTo>
                            <a:pt x="7144" y="316040"/>
                          </a:lnTo>
                          <a:cubicBezTo>
                            <a:pt x="9477" y="269119"/>
                            <a:pt x="49397" y="232972"/>
                            <a:pt x="96317" y="235306"/>
                          </a:cubicBezTo>
                          <a:cubicBezTo>
                            <a:pt x="143237" y="237639"/>
                            <a:pt x="179384" y="277559"/>
                            <a:pt x="177051" y="324479"/>
                          </a:cubicBezTo>
                          <a:cubicBezTo>
                            <a:pt x="176546" y="334699"/>
                            <a:pt x="174193" y="344748"/>
                            <a:pt x="170117" y="354140"/>
                          </a:cubicBezTo>
                          <a:lnTo>
                            <a:pt x="249460" y="176498"/>
                          </a:lnTo>
                          <a:cubicBezTo>
                            <a:pt x="263042" y="145904"/>
                            <a:pt x="263214" y="111024"/>
                            <a:pt x="249936" y="80296"/>
                          </a:cubicBezTo>
                          <a:cubicBezTo>
                            <a:pt x="243935" y="65913"/>
                            <a:pt x="256508" y="94774"/>
                            <a:pt x="250222" y="80296"/>
                          </a:cubicBezTo>
                          <a:close/>
                        </a:path>
                      </a:pathLst>
                    </a:custGeom>
                    <a:solidFill>
                      <a:schemeClr val="accent1">
                        <a:lumMod val="50000"/>
                      </a:schemeClr>
                    </a:solid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FEA0CC9E-D3F3-F5D4-8D73-E5F9718EE3AF}"/>
                        </a:ext>
                      </a:extLst>
                    </p:cNvPr>
                    <p:cNvSpPr/>
                    <p:nvPr/>
                  </p:nvSpPr>
                  <p:spPr>
                    <a:xfrm>
                      <a:off x="5825764" y="2545010"/>
                      <a:ext cx="175026" cy="700103"/>
                    </a:xfrm>
                    <a:custGeom>
                      <a:avLst/>
                      <a:gdLst>
                        <a:gd name="connsiteX0" fmla="*/ 55264 w 66675"/>
                        <a:gd name="connsiteY0" fmla="*/ 90392 h 266700"/>
                        <a:gd name="connsiteX1" fmla="*/ 21069 w 66675"/>
                        <a:gd name="connsiteY1" fmla="*/ 7144 h 266700"/>
                        <a:gd name="connsiteX2" fmla="*/ 7258 w 66675"/>
                        <a:gd name="connsiteY2" fmla="*/ 201740 h 266700"/>
                        <a:gd name="connsiteX3" fmla="*/ 34785 w 66675"/>
                        <a:gd name="connsiteY3" fmla="*/ 263081 h 266700"/>
                        <a:gd name="connsiteX4" fmla="*/ 60693 w 66675"/>
                        <a:gd name="connsiteY4" fmla="*/ 95345 h 266700"/>
                        <a:gd name="connsiteX5" fmla="*/ 55264 w 66675"/>
                        <a:gd name="connsiteY5" fmla="*/ 90773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266700">
                          <a:moveTo>
                            <a:pt x="55264" y="90392"/>
                          </a:moveTo>
                          <a:cubicBezTo>
                            <a:pt x="31794" y="69294"/>
                            <a:pt x="19212" y="38652"/>
                            <a:pt x="21069" y="7144"/>
                          </a:cubicBezTo>
                          <a:lnTo>
                            <a:pt x="7258" y="201740"/>
                          </a:lnTo>
                          <a:cubicBezTo>
                            <a:pt x="5934" y="225438"/>
                            <a:pt x="16202" y="248307"/>
                            <a:pt x="34785" y="263081"/>
                          </a:cubicBezTo>
                          <a:lnTo>
                            <a:pt x="60693" y="95345"/>
                          </a:lnTo>
                          <a:cubicBezTo>
                            <a:pt x="58798" y="93926"/>
                            <a:pt x="56988" y="92402"/>
                            <a:pt x="55264" y="90773"/>
                          </a:cubicBezTo>
                          <a:close/>
                        </a:path>
                      </a:pathLst>
                    </a:custGeom>
                    <a:solidFill>
                      <a:schemeClr val="accent4">
                        <a:lumMod val="50000"/>
                      </a:schemeClr>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43428CE-D2C0-1AC0-0377-64CB30715BC7}"/>
                        </a:ext>
                      </a:extLst>
                    </p:cNvPr>
                    <p:cNvSpPr/>
                    <p:nvPr/>
                  </p:nvSpPr>
                  <p:spPr>
                    <a:xfrm>
                      <a:off x="6205357" y="2717272"/>
                      <a:ext cx="625093" cy="475070"/>
                    </a:xfrm>
                    <a:custGeom>
                      <a:avLst/>
                      <a:gdLst>
                        <a:gd name="connsiteX0" fmla="*/ 231648 w 238125"/>
                        <a:gd name="connsiteY0" fmla="*/ 7144 h 180975"/>
                        <a:gd name="connsiteX1" fmla="*/ 108966 w 238125"/>
                        <a:gd name="connsiteY1" fmla="*/ 181451 h 180975"/>
                        <a:gd name="connsiteX2" fmla="*/ 7144 w 238125"/>
                        <a:gd name="connsiteY2" fmla="*/ 181451 h 180975"/>
                        <a:gd name="connsiteX3" fmla="*/ 85058 w 238125"/>
                        <a:gd name="connsiteY3" fmla="*/ 7144 h 180975"/>
                        <a:gd name="connsiteX4" fmla="*/ 231648 w 238125"/>
                        <a:gd name="connsiteY4" fmla="*/ 7144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180975">
                          <a:moveTo>
                            <a:pt x="231648" y="7144"/>
                          </a:moveTo>
                          <a:lnTo>
                            <a:pt x="108966" y="181451"/>
                          </a:lnTo>
                          <a:lnTo>
                            <a:pt x="7144" y="181451"/>
                          </a:lnTo>
                          <a:lnTo>
                            <a:pt x="85058" y="7144"/>
                          </a:lnTo>
                          <a:lnTo>
                            <a:pt x="231648" y="7144"/>
                          </a:lnTo>
                          <a:close/>
                        </a:path>
                      </a:pathLst>
                    </a:custGeom>
                    <a:solidFill>
                      <a:schemeClr val="accent1">
                        <a:lumMod val="5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3EE7F0E-64C8-4658-AF5A-005750FE8BF6}"/>
                        </a:ext>
                      </a:extLst>
                    </p:cNvPr>
                    <p:cNvSpPr/>
                    <p:nvPr/>
                  </p:nvSpPr>
                  <p:spPr>
                    <a:xfrm>
                      <a:off x="5388485" y="2717272"/>
                      <a:ext cx="500075" cy="475070"/>
                    </a:xfrm>
                    <a:custGeom>
                      <a:avLst/>
                      <a:gdLst>
                        <a:gd name="connsiteX0" fmla="*/ 7144 w 190500"/>
                        <a:gd name="connsiteY0" fmla="*/ 7144 h 180975"/>
                        <a:gd name="connsiteX1" fmla="*/ 47816 w 190500"/>
                        <a:gd name="connsiteY1" fmla="*/ 181451 h 180975"/>
                        <a:gd name="connsiteX2" fmla="*/ 170593 w 190500"/>
                        <a:gd name="connsiteY2" fmla="*/ 181451 h 180975"/>
                        <a:gd name="connsiteX3" fmla="*/ 183833 w 190500"/>
                        <a:gd name="connsiteY3" fmla="*/ 7144 h 180975"/>
                        <a:gd name="connsiteX4" fmla="*/ 7144 w 190500"/>
                        <a:gd name="connsiteY4" fmla="*/ 7144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80975">
                          <a:moveTo>
                            <a:pt x="7144" y="7144"/>
                          </a:moveTo>
                          <a:lnTo>
                            <a:pt x="47816" y="181451"/>
                          </a:lnTo>
                          <a:lnTo>
                            <a:pt x="170593" y="181451"/>
                          </a:lnTo>
                          <a:lnTo>
                            <a:pt x="183833" y="7144"/>
                          </a:lnTo>
                          <a:lnTo>
                            <a:pt x="7144" y="7144"/>
                          </a:lnTo>
                          <a:close/>
                        </a:path>
                      </a:pathLst>
                    </a:custGeom>
                    <a:solidFill>
                      <a:schemeClr val="accent1">
                        <a:lumMod val="50000"/>
                      </a:schemeClr>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2EAFB7A-C4CC-B1C8-1D30-E12FF407926E}"/>
                        </a:ext>
                      </a:extLst>
                    </p:cNvPr>
                    <p:cNvSpPr/>
                    <p:nvPr/>
                  </p:nvSpPr>
                  <p:spPr>
                    <a:xfrm>
                      <a:off x="4688143" y="2653014"/>
                      <a:ext cx="850127" cy="550081"/>
                    </a:xfrm>
                    <a:custGeom>
                      <a:avLst/>
                      <a:gdLst>
                        <a:gd name="connsiteX0" fmla="*/ 275749 w 323850"/>
                        <a:gd name="connsiteY0" fmla="*/ 31623 h 209550"/>
                        <a:gd name="connsiteX1" fmla="*/ 193834 w 323850"/>
                        <a:gd name="connsiteY1" fmla="*/ 11240 h 209550"/>
                        <a:gd name="connsiteX2" fmla="*/ 82201 w 323850"/>
                        <a:gd name="connsiteY2" fmla="*/ 7144 h 209550"/>
                        <a:gd name="connsiteX3" fmla="*/ 7144 w 323850"/>
                        <a:gd name="connsiteY3" fmla="*/ 7144 h 209550"/>
                        <a:gd name="connsiteX4" fmla="*/ 129635 w 323850"/>
                        <a:gd name="connsiteY4" fmla="*/ 188786 h 209550"/>
                        <a:gd name="connsiteX5" fmla="*/ 181832 w 323850"/>
                        <a:gd name="connsiteY5" fmla="*/ 188786 h 209550"/>
                        <a:gd name="connsiteX6" fmla="*/ 258032 w 323850"/>
                        <a:gd name="connsiteY6" fmla="*/ 191453 h 209550"/>
                        <a:gd name="connsiteX7" fmla="*/ 316706 w 323850"/>
                        <a:gd name="connsiteY7" fmla="*/ 20593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209550">
                          <a:moveTo>
                            <a:pt x="275749" y="31623"/>
                          </a:moveTo>
                          <a:cubicBezTo>
                            <a:pt x="252032" y="15907"/>
                            <a:pt x="221456" y="13716"/>
                            <a:pt x="193834" y="11240"/>
                          </a:cubicBezTo>
                          <a:cubicBezTo>
                            <a:pt x="156781" y="7810"/>
                            <a:pt x="119444" y="7144"/>
                            <a:pt x="82201" y="7144"/>
                          </a:cubicBezTo>
                          <a:lnTo>
                            <a:pt x="7144" y="7144"/>
                          </a:lnTo>
                          <a:lnTo>
                            <a:pt x="129635" y="188786"/>
                          </a:lnTo>
                          <a:lnTo>
                            <a:pt x="181832" y="188786"/>
                          </a:lnTo>
                          <a:cubicBezTo>
                            <a:pt x="207169" y="188786"/>
                            <a:pt x="232505" y="189262"/>
                            <a:pt x="258032" y="191453"/>
                          </a:cubicBezTo>
                          <a:cubicBezTo>
                            <a:pt x="277654" y="193262"/>
                            <a:pt x="299942" y="194500"/>
                            <a:pt x="316706" y="205930"/>
                          </a:cubicBezTo>
                          <a:close/>
                        </a:path>
                      </a:pathLst>
                    </a:custGeom>
                    <a:solidFill>
                      <a:schemeClr val="accent1">
                        <a:lumMod val="50000"/>
                      </a:schemeClr>
                    </a:solid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237881D7-7D0F-9304-1312-779CDE5D1A01}"/>
                        </a:ext>
                      </a:extLst>
                    </p:cNvPr>
                    <p:cNvSpPr/>
                    <p:nvPr/>
                  </p:nvSpPr>
                  <p:spPr>
                    <a:xfrm>
                      <a:off x="6134358" y="2666276"/>
                      <a:ext cx="275041" cy="575085"/>
                    </a:xfrm>
                    <a:custGeom>
                      <a:avLst/>
                      <a:gdLst>
                        <a:gd name="connsiteX0" fmla="*/ 101727 w 104775"/>
                        <a:gd name="connsiteY0" fmla="*/ 12192 h 219075"/>
                        <a:gd name="connsiteX1" fmla="*/ 72485 w 104775"/>
                        <a:gd name="connsiteY1" fmla="*/ 48768 h 219075"/>
                        <a:gd name="connsiteX2" fmla="*/ 7144 w 104775"/>
                        <a:gd name="connsiteY2" fmla="*/ 216884 h 219075"/>
                        <a:gd name="connsiteX3" fmla="*/ 41243 w 104775"/>
                        <a:gd name="connsiteY3" fmla="*/ 158687 h 219075"/>
                        <a:gd name="connsiteX4" fmla="*/ 104013 w 104775"/>
                        <a:gd name="connsiteY4" fmla="*/ 7144 h 219075"/>
                        <a:gd name="connsiteX5" fmla="*/ 101727 w 104775"/>
                        <a:gd name="connsiteY5" fmla="*/ 12192 h 219075"/>
                        <a:gd name="connsiteX6" fmla="*/ 101727 w 104775"/>
                        <a:gd name="connsiteY6" fmla="*/ 1219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19075">
                          <a:moveTo>
                            <a:pt x="101727" y="12192"/>
                          </a:moveTo>
                          <a:cubicBezTo>
                            <a:pt x="94917" y="26470"/>
                            <a:pt x="84906" y="38986"/>
                            <a:pt x="72485" y="48768"/>
                          </a:cubicBezTo>
                          <a:lnTo>
                            <a:pt x="7144" y="216884"/>
                          </a:lnTo>
                          <a:cubicBezTo>
                            <a:pt x="26194" y="202025"/>
                            <a:pt x="32290" y="180118"/>
                            <a:pt x="41243" y="158687"/>
                          </a:cubicBezTo>
                          <a:cubicBezTo>
                            <a:pt x="62198" y="107890"/>
                            <a:pt x="83125" y="57369"/>
                            <a:pt x="104013" y="7144"/>
                          </a:cubicBezTo>
                          <a:lnTo>
                            <a:pt x="101727" y="12192"/>
                          </a:lnTo>
                          <a:cubicBezTo>
                            <a:pt x="101727" y="12192"/>
                            <a:pt x="102584" y="11049"/>
                            <a:pt x="101727" y="12192"/>
                          </a:cubicBezTo>
                          <a:close/>
                        </a:path>
                      </a:pathLst>
                    </a:custGeom>
                    <a:solidFill>
                      <a:schemeClr val="accent4">
                        <a:lumMod val="50000"/>
                      </a:schemeClr>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884C7CF-4B83-DBD7-2059-AAEC5F156150}"/>
                        </a:ext>
                      </a:extLst>
                    </p:cNvPr>
                    <p:cNvSpPr/>
                    <p:nvPr/>
                  </p:nvSpPr>
                  <p:spPr>
                    <a:xfrm>
                      <a:off x="5446007" y="2776791"/>
                      <a:ext cx="125019" cy="500074"/>
                    </a:xfrm>
                    <a:custGeom>
                      <a:avLst/>
                      <a:gdLst>
                        <a:gd name="connsiteX0" fmla="*/ 12383 w 47625"/>
                        <a:gd name="connsiteY0" fmla="*/ 22289 h 190500"/>
                        <a:gd name="connsiteX1" fmla="*/ 12383 w 47625"/>
                        <a:gd name="connsiteY1" fmla="*/ 21717 h 190500"/>
                        <a:gd name="connsiteX2" fmla="*/ 12383 w 47625"/>
                        <a:gd name="connsiteY2" fmla="*/ 21146 h 190500"/>
                        <a:gd name="connsiteX3" fmla="*/ 12383 w 47625"/>
                        <a:gd name="connsiteY3" fmla="*/ 20669 h 190500"/>
                        <a:gd name="connsiteX4" fmla="*/ 11430 w 47625"/>
                        <a:gd name="connsiteY4" fmla="*/ 17050 h 190500"/>
                        <a:gd name="connsiteX5" fmla="*/ 10192 w 47625"/>
                        <a:gd name="connsiteY5" fmla="*/ 13621 h 190500"/>
                        <a:gd name="connsiteX6" fmla="*/ 8763 w 47625"/>
                        <a:gd name="connsiteY6" fmla="*/ 10382 h 190500"/>
                        <a:gd name="connsiteX7" fmla="*/ 7144 w 47625"/>
                        <a:gd name="connsiteY7" fmla="*/ 7144 h 190500"/>
                        <a:gd name="connsiteX8" fmla="*/ 41815 w 47625"/>
                        <a:gd name="connsiteY8" fmla="*/ 175260 h 190500"/>
                        <a:gd name="connsiteX9" fmla="*/ 42958 w 47625"/>
                        <a:gd name="connsiteY9" fmla="*/ 177546 h 190500"/>
                        <a:gd name="connsiteX10" fmla="*/ 44006 w 47625"/>
                        <a:gd name="connsiteY10" fmla="*/ 179832 h 190500"/>
                        <a:gd name="connsiteX11" fmla="*/ 44863 w 47625"/>
                        <a:gd name="connsiteY11" fmla="*/ 182213 h 190500"/>
                        <a:gd name="connsiteX12" fmla="*/ 45529 w 47625"/>
                        <a:gd name="connsiteY12" fmla="*/ 184690 h 190500"/>
                        <a:gd name="connsiteX13" fmla="*/ 45529 w 47625"/>
                        <a:gd name="connsiteY13" fmla="*/ 185452 h 190500"/>
                        <a:gd name="connsiteX14" fmla="*/ 45529 w 47625"/>
                        <a:gd name="connsiteY14" fmla="*/ 185452 h 190500"/>
                        <a:gd name="connsiteX15" fmla="*/ 45529 w 47625"/>
                        <a:gd name="connsiteY15" fmla="*/ 185452 h 190500"/>
                        <a:gd name="connsiteX16" fmla="*/ 12383 w 47625"/>
                        <a:gd name="connsiteY16" fmla="*/ 2228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5" h="190500">
                          <a:moveTo>
                            <a:pt x="12383" y="22289"/>
                          </a:moveTo>
                          <a:cubicBezTo>
                            <a:pt x="12383" y="22289"/>
                            <a:pt x="12383" y="22289"/>
                            <a:pt x="12383" y="21717"/>
                          </a:cubicBezTo>
                          <a:cubicBezTo>
                            <a:pt x="12383" y="21717"/>
                            <a:pt x="12383" y="21717"/>
                            <a:pt x="12383" y="21146"/>
                          </a:cubicBezTo>
                          <a:cubicBezTo>
                            <a:pt x="12421" y="20993"/>
                            <a:pt x="12421" y="20822"/>
                            <a:pt x="12383" y="20669"/>
                          </a:cubicBezTo>
                          <a:cubicBezTo>
                            <a:pt x="12383" y="19431"/>
                            <a:pt x="11811" y="18288"/>
                            <a:pt x="11430" y="17050"/>
                          </a:cubicBezTo>
                          <a:cubicBezTo>
                            <a:pt x="11049" y="15812"/>
                            <a:pt x="10668" y="14764"/>
                            <a:pt x="10192" y="13621"/>
                          </a:cubicBezTo>
                          <a:cubicBezTo>
                            <a:pt x="9811" y="12497"/>
                            <a:pt x="9334" y="11421"/>
                            <a:pt x="8763" y="10382"/>
                          </a:cubicBezTo>
                          <a:cubicBezTo>
                            <a:pt x="8277" y="9277"/>
                            <a:pt x="7744" y="8192"/>
                            <a:pt x="7144" y="7144"/>
                          </a:cubicBezTo>
                          <a:lnTo>
                            <a:pt x="41815" y="175260"/>
                          </a:lnTo>
                          <a:lnTo>
                            <a:pt x="42958" y="177546"/>
                          </a:lnTo>
                          <a:cubicBezTo>
                            <a:pt x="42958" y="178213"/>
                            <a:pt x="43625" y="179070"/>
                            <a:pt x="44006" y="179832"/>
                          </a:cubicBezTo>
                          <a:lnTo>
                            <a:pt x="44863" y="182213"/>
                          </a:lnTo>
                          <a:cubicBezTo>
                            <a:pt x="44863" y="183071"/>
                            <a:pt x="44863" y="183928"/>
                            <a:pt x="45529" y="184690"/>
                          </a:cubicBezTo>
                          <a:lnTo>
                            <a:pt x="45529" y="185452"/>
                          </a:lnTo>
                          <a:cubicBezTo>
                            <a:pt x="45529" y="185452"/>
                            <a:pt x="45529" y="185452"/>
                            <a:pt x="45529" y="185452"/>
                          </a:cubicBezTo>
                          <a:lnTo>
                            <a:pt x="45529" y="185452"/>
                          </a:lnTo>
                          <a:cubicBezTo>
                            <a:pt x="34547" y="131159"/>
                            <a:pt x="23498" y="76772"/>
                            <a:pt x="12383" y="22289"/>
                          </a:cubicBezTo>
                          <a:close/>
                        </a:path>
                      </a:pathLst>
                    </a:custGeom>
                    <a:solidFill>
                      <a:srgbClr val="7A7A05"/>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CB5CD60-7BAC-9481-3CA6-1AB47D3D2D14}"/>
                        </a:ext>
                      </a:extLst>
                    </p:cNvPr>
                    <p:cNvSpPr/>
                    <p:nvPr/>
                  </p:nvSpPr>
                  <p:spPr>
                    <a:xfrm>
                      <a:off x="5839695" y="4293267"/>
                      <a:ext cx="175026" cy="375056"/>
                    </a:xfrm>
                    <a:custGeom>
                      <a:avLst/>
                      <a:gdLst>
                        <a:gd name="connsiteX0" fmla="*/ 33859 w 66675"/>
                        <a:gd name="connsiteY0" fmla="*/ 7144 h 142875"/>
                        <a:gd name="connsiteX1" fmla="*/ 28239 w 66675"/>
                        <a:gd name="connsiteY1" fmla="*/ 139065 h 142875"/>
                        <a:gd name="connsiteX2" fmla="*/ 61957 w 66675"/>
                        <a:gd name="connsiteY2" fmla="*/ 19050 h 142875"/>
                        <a:gd name="connsiteX3" fmla="*/ 33859 w 66675"/>
                        <a:gd name="connsiteY3" fmla="*/ 7144 h 142875"/>
                      </a:gdLst>
                      <a:ahLst/>
                      <a:cxnLst>
                        <a:cxn ang="0">
                          <a:pos x="connsiteX0" y="connsiteY0"/>
                        </a:cxn>
                        <a:cxn ang="0">
                          <a:pos x="connsiteX1" y="connsiteY1"/>
                        </a:cxn>
                        <a:cxn ang="0">
                          <a:pos x="connsiteX2" y="connsiteY2"/>
                        </a:cxn>
                        <a:cxn ang="0">
                          <a:pos x="connsiteX3" y="connsiteY3"/>
                        </a:cxn>
                      </a:cxnLst>
                      <a:rect l="l" t="t" r="r" b="b"/>
                      <a:pathLst>
                        <a:path w="66675" h="142875">
                          <a:moveTo>
                            <a:pt x="33859" y="7144"/>
                          </a:moveTo>
                          <a:cubicBezTo>
                            <a:pt x="-12433" y="43720"/>
                            <a:pt x="12142" y="94679"/>
                            <a:pt x="28239" y="139065"/>
                          </a:cubicBezTo>
                          <a:cubicBezTo>
                            <a:pt x="12837" y="95955"/>
                            <a:pt x="26363" y="47825"/>
                            <a:pt x="61957" y="19050"/>
                          </a:cubicBezTo>
                          <a:lnTo>
                            <a:pt x="33859" y="7144"/>
                          </a:lnTo>
                          <a:close/>
                        </a:path>
                      </a:pathLst>
                    </a:custGeom>
                    <a:solidFill>
                      <a:schemeClr val="accent4">
                        <a:lumMod val="50000"/>
                      </a:schemeClr>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1A149AE-8EDE-F4E2-20B4-70965058A284}"/>
                        </a:ext>
                      </a:extLst>
                    </p:cNvPr>
                    <p:cNvSpPr/>
                    <p:nvPr/>
                  </p:nvSpPr>
                  <p:spPr>
                    <a:xfrm>
                      <a:off x="5472999" y="4340799"/>
                      <a:ext cx="425063" cy="75012"/>
                    </a:xfrm>
                    <a:custGeom>
                      <a:avLst/>
                      <a:gdLst>
                        <a:gd name="connsiteX0" fmla="*/ 7144 w 161925"/>
                        <a:gd name="connsiteY0" fmla="*/ 25527 h 28575"/>
                        <a:gd name="connsiteX1" fmla="*/ 38386 w 161925"/>
                        <a:gd name="connsiteY1" fmla="*/ 7144 h 28575"/>
                        <a:gd name="connsiteX2" fmla="*/ 142494 w 161925"/>
                        <a:gd name="connsiteY2" fmla="*/ 7144 h 28575"/>
                        <a:gd name="connsiteX3" fmla="*/ 157734 w 161925"/>
                        <a:gd name="connsiteY3" fmla="*/ 25527 h 28575"/>
                        <a:gd name="connsiteX4" fmla="*/ 7144 w 161925"/>
                        <a:gd name="connsiteY4" fmla="*/ 25527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28575">
                          <a:moveTo>
                            <a:pt x="7144" y="25527"/>
                          </a:moveTo>
                          <a:lnTo>
                            <a:pt x="38386" y="7144"/>
                          </a:lnTo>
                          <a:lnTo>
                            <a:pt x="142494" y="7144"/>
                          </a:lnTo>
                          <a:lnTo>
                            <a:pt x="157734" y="25527"/>
                          </a:lnTo>
                          <a:lnTo>
                            <a:pt x="7144" y="25527"/>
                          </a:lnTo>
                          <a:close/>
                        </a:path>
                      </a:pathLst>
                    </a:custGeom>
                    <a:solidFill>
                      <a:schemeClr val="accent6">
                        <a:lumMod val="50000"/>
                      </a:schemeClr>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47291A3-9513-ECDA-C734-C3D59279830B}"/>
                        </a:ext>
                      </a:extLst>
                    </p:cNvPr>
                    <p:cNvSpPr/>
                    <p:nvPr/>
                  </p:nvSpPr>
                  <p:spPr>
                    <a:xfrm>
                      <a:off x="6220111" y="4340799"/>
                      <a:ext cx="625093" cy="75012"/>
                    </a:xfrm>
                    <a:custGeom>
                      <a:avLst/>
                      <a:gdLst>
                        <a:gd name="connsiteX0" fmla="*/ 88868 w 238125"/>
                        <a:gd name="connsiteY0" fmla="*/ 25527 h 28575"/>
                        <a:gd name="connsiteX1" fmla="*/ 7144 w 238125"/>
                        <a:gd name="connsiteY1" fmla="*/ 7144 h 28575"/>
                        <a:gd name="connsiteX2" fmla="*/ 106489 w 238125"/>
                        <a:gd name="connsiteY2" fmla="*/ 7144 h 28575"/>
                        <a:gd name="connsiteX3" fmla="*/ 232410 w 238125"/>
                        <a:gd name="connsiteY3" fmla="*/ 25527 h 28575"/>
                        <a:gd name="connsiteX4" fmla="*/ 88868 w 238125"/>
                        <a:gd name="connsiteY4" fmla="*/ 25527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28575">
                          <a:moveTo>
                            <a:pt x="88868" y="25527"/>
                          </a:moveTo>
                          <a:lnTo>
                            <a:pt x="7144" y="7144"/>
                          </a:lnTo>
                          <a:lnTo>
                            <a:pt x="106489" y="7144"/>
                          </a:lnTo>
                          <a:lnTo>
                            <a:pt x="232410" y="25527"/>
                          </a:lnTo>
                          <a:lnTo>
                            <a:pt x="88868" y="25527"/>
                          </a:lnTo>
                          <a:close/>
                        </a:path>
                      </a:pathLst>
                    </a:custGeom>
                    <a:solidFill>
                      <a:schemeClr val="accent6">
                        <a:lumMod val="50000"/>
                      </a:schemeClr>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59D682C-F873-278A-E22D-B1B33537BA82}"/>
                        </a:ext>
                      </a:extLst>
                    </p:cNvPr>
                    <p:cNvSpPr/>
                    <p:nvPr/>
                  </p:nvSpPr>
                  <p:spPr>
                    <a:xfrm>
                      <a:off x="5813823" y="4340799"/>
                      <a:ext cx="700104" cy="575085"/>
                    </a:xfrm>
                    <a:custGeom>
                      <a:avLst/>
                      <a:gdLst>
                        <a:gd name="connsiteX0" fmla="*/ 258032 w 266700"/>
                        <a:gd name="connsiteY0" fmla="*/ 128207 h 219075"/>
                        <a:gd name="connsiteX1" fmla="*/ 247269 w 266700"/>
                        <a:gd name="connsiteY1" fmla="*/ 25527 h 219075"/>
                        <a:gd name="connsiteX2" fmla="*/ 165545 w 266700"/>
                        <a:gd name="connsiteY2" fmla="*/ 7144 h 219075"/>
                        <a:gd name="connsiteX3" fmla="*/ 134931 w 266700"/>
                        <a:gd name="connsiteY3" fmla="*/ 125282 h 219075"/>
                        <a:gd name="connsiteX4" fmla="*/ 16793 w 266700"/>
                        <a:gd name="connsiteY4" fmla="*/ 94669 h 219075"/>
                        <a:gd name="connsiteX5" fmla="*/ 7144 w 266700"/>
                        <a:gd name="connsiteY5" fmla="*/ 70580 h 219075"/>
                        <a:gd name="connsiteX6" fmla="*/ 7144 w 266700"/>
                        <a:gd name="connsiteY6" fmla="*/ 70580 h 219075"/>
                        <a:gd name="connsiteX7" fmla="*/ 7144 w 266700"/>
                        <a:gd name="connsiteY7" fmla="*/ 70580 h 219075"/>
                        <a:gd name="connsiteX8" fmla="*/ 7144 w 266700"/>
                        <a:gd name="connsiteY8" fmla="*/ 70580 h 219075"/>
                        <a:gd name="connsiteX9" fmla="*/ 7144 w 266700"/>
                        <a:gd name="connsiteY9" fmla="*/ 70580 h 219075"/>
                        <a:gd name="connsiteX10" fmla="*/ 7144 w 266700"/>
                        <a:gd name="connsiteY10" fmla="*/ 72390 h 219075"/>
                        <a:gd name="connsiteX11" fmla="*/ 17717 w 266700"/>
                        <a:gd name="connsiteY11" fmla="*/ 116586 h 219075"/>
                        <a:gd name="connsiteX12" fmla="*/ 17717 w 266700"/>
                        <a:gd name="connsiteY12" fmla="*/ 116586 h 219075"/>
                        <a:gd name="connsiteX13" fmla="*/ 17717 w 266700"/>
                        <a:gd name="connsiteY13" fmla="*/ 116586 h 219075"/>
                        <a:gd name="connsiteX14" fmla="*/ 17717 w 266700"/>
                        <a:gd name="connsiteY14" fmla="*/ 116586 h 219075"/>
                        <a:gd name="connsiteX15" fmla="*/ 127730 w 266700"/>
                        <a:gd name="connsiteY15" fmla="*/ 211836 h 219075"/>
                        <a:gd name="connsiteX16" fmla="*/ 257270 w 266700"/>
                        <a:gd name="connsiteY16" fmla="*/ 126778 h 219075"/>
                        <a:gd name="connsiteX17" fmla="*/ 258032 w 266700"/>
                        <a:gd name="connsiteY17" fmla="*/ 12820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00" h="219075">
                          <a:moveTo>
                            <a:pt x="258032" y="128207"/>
                          </a:moveTo>
                          <a:cubicBezTo>
                            <a:pt x="269272" y="94012"/>
                            <a:pt x="265357" y="56645"/>
                            <a:pt x="247269" y="25527"/>
                          </a:cubicBezTo>
                          <a:lnTo>
                            <a:pt x="165545" y="7144"/>
                          </a:lnTo>
                          <a:cubicBezTo>
                            <a:pt x="189709" y="48225"/>
                            <a:pt x="176013" y="101118"/>
                            <a:pt x="134931" y="125282"/>
                          </a:cubicBezTo>
                          <a:cubicBezTo>
                            <a:pt x="93850" y="149457"/>
                            <a:pt x="40958" y="135750"/>
                            <a:pt x="16793" y="94669"/>
                          </a:cubicBezTo>
                          <a:cubicBezTo>
                            <a:pt x="12383" y="87173"/>
                            <a:pt x="9125" y="79048"/>
                            <a:pt x="7144" y="70580"/>
                          </a:cubicBezTo>
                          <a:lnTo>
                            <a:pt x="7144" y="70580"/>
                          </a:lnTo>
                          <a:lnTo>
                            <a:pt x="7144" y="70580"/>
                          </a:lnTo>
                          <a:lnTo>
                            <a:pt x="7144" y="70580"/>
                          </a:lnTo>
                          <a:lnTo>
                            <a:pt x="7144" y="70580"/>
                          </a:lnTo>
                          <a:lnTo>
                            <a:pt x="7144" y="72390"/>
                          </a:lnTo>
                          <a:lnTo>
                            <a:pt x="17717" y="116586"/>
                          </a:lnTo>
                          <a:lnTo>
                            <a:pt x="17717" y="116586"/>
                          </a:lnTo>
                          <a:lnTo>
                            <a:pt x="17717" y="116586"/>
                          </a:lnTo>
                          <a:cubicBezTo>
                            <a:pt x="17717" y="116586"/>
                            <a:pt x="17717" y="116586"/>
                            <a:pt x="17717" y="116586"/>
                          </a:cubicBezTo>
                          <a:cubicBezTo>
                            <a:pt x="32861" y="167164"/>
                            <a:pt x="73628" y="206978"/>
                            <a:pt x="127730" y="211836"/>
                          </a:cubicBezTo>
                          <a:cubicBezTo>
                            <a:pt x="185385" y="216837"/>
                            <a:pt x="238944" y="181670"/>
                            <a:pt x="257270" y="126778"/>
                          </a:cubicBezTo>
                          <a:cubicBezTo>
                            <a:pt x="258604" y="126683"/>
                            <a:pt x="257651" y="129254"/>
                            <a:pt x="258032" y="128207"/>
                          </a:cubicBezTo>
                          <a:close/>
                        </a:path>
                      </a:pathLst>
                    </a:custGeom>
                    <a:solidFill>
                      <a:schemeClr val="accent6">
                        <a:lumMod val="50000"/>
                      </a:schemeClr>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EF0BC96-17D8-3C74-004D-1068767E9D68}"/>
                        </a:ext>
                      </a:extLst>
                    </p:cNvPr>
                    <p:cNvSpPr/>
                    <p:nvPr/>
                  </p:nvSpPr>
                  <p:spPr>
                    <a:xfrm>
                      <a:off x="4688143" y="1253067"/>
                      <a:ext cx="2125316" cy="1500222"/>
                    </a:xfrm>
                    <a:custGeom>
                      <a:avLst/>
                      <a:gdLst>
                        <a:gd name="connsiteX0" fmla="*/ 805625 w 809625"/>
                        <a:gd name="connsiteY0" fmla="*/ 7144 h 571500"/>
                        <a:gd name="connsiteX1" fmla="*/ 805625 w 809625"/>
                        <a:gd name="connsiteY1" fmla="*/ 37814 h 571500"/>
                        <a:gd name="connsiteX2" fmla="*/ 811054 w 809625"/>
                        <a:gd name="connsiteY2" fmla="*/ 566738 h 571500"/>
                        <a:gd name="connsiteX3" fmla="*/ 664845 w 809625"/>
                        <a:gd name="connsiteY3" fmla="*/ 566738 h 571500"/>
                        <a:gd name="connsiteX4" fmla="*/ 671703 w 809625"/>
                        <a:gd name="connsiteY4" fmla="*/ 552926 h 571500"/>
                        <a:gd name="connsiteX5" fmla="*/ 676751 w 809625"/>
                        <a:gd name="connsiteY5" fmla="*/ 538163 h 571500"/>
                        <a:gd name="connsiteX6" fmla="*/ 679895 w 809625"/>
                        <a:gd name="connsiteY6" fmla="*/ 522637 h 571500"/>
                        <a:gd name="connsiteX7" fmla="*/ 680847 w 809625"/>
                        <a:gd name="connsiteY7" fmla="*/ 506444 h 571500"/>
                        <a:gd name="connsiteX8" fmla="*/ 671322 w 809625"/>
                        <a:gd name="connsiteY8" fmla="*/ 459486 h 571500"/>
                        <a:gd name="connsiteX9" fmla="*/ 644843 w 809625"/>
                        <a:gd name="connsiteY9" fmla="*/ 421386 h 571500"/>
                        <a:gd name="connsiteX10" fmla="*/ 472059 w 809625"/>
                        <a:gd name="connsiteY10" fmla="*/ 421386 h 571500"/>
                        <a:gd name="connsiteX11" fmla="*/ 436340 w 809625"/>
                        <a:gd name="connsiteY11" fmla="*/ 506635 h 571500"/>
                        <a:gd name="connsiteX12" fmla="*/ 437483 w 809625"/>
                        <a:gd name="connsiteY12" fmla="*/ 522827 h 571500"/>
                        <a:gd name="connsiteX13" fmla="*/ 440626 w 809625"/>
                        <a:gd name="connsiteY13" fmla="*/ 538353 h 571500"/>
                        <a:gd name="connsiteX14" fmla="*/ 445865 w 809625"/>
                        <a:gd name="connsiteY14" fmla="*/ 553117 h 571500"/>
                        <a:gd name="connsiteX15" fmla="*/ 452818 w 809625"/>
                        <a:gd name="connsiteY15" fmla="*/ 566928 h 571500"/>
                        <a:gd name="connsiteX16" fmla="*/ 275749 w 809625"/>
                        <a:gd name="connsiteY16" fmla="*/ 566928 h 571500"/>
                        <a:gd name="connsiteX17" fmla="*/ 272987 w 809625"/>
                        <a:gd name="connsiteY17" fmla="*/ 565214 h 571500"/>
                        <a:gd name="connsiteX18" fmla="*/ 270224 w 809625"/>
                        <a:gd name="connsiteY18" fmla="*/ 563499 h 571500"/>
                        <a:gd name="connsiteX19" fmla="*/ 267271 w 809625"/>
                        <a:gd name="connsiteY19" fmla="*/ 561785 h 571500"/>
                        <a:gd name="connsiteX20" fmla="*/ 264224 w 809625"/>
                        <a:gd name="connsiteY20" fmla="*/ 560165 h 571500"/>
                        <a:gd name="connsiteX21" fmla="*/ 247555 w 809625"/>
                        <a:gd name="connsiteY21" fmla="*/ 554641 h 571500"/>
                        <a:gd name="connsiteX22" fmla="*/ 215170 w 809625"/>
                        <a:gd name="connsiteY22" fmla="*/ 548831 h 571500"/>
                        <a:gd name="connsiteX23" fmla="*/ 161830 w 809625"/>
                        <a:gd name="connsiteY23" fmla="*/ 544259 h 571500"/>
                        <a:gd name="connsiteX24" fmla="*/ 82201 w 809625"/>
                        <a:gd name="connsiteY24" fmla="*/ 542449 h 571500"/>
                        <a:gd name="connsiteX25" fmla="*/ 7144 w 809625"/>
                        <a:gd name="connsiteY25" fmla="*/ 542449 h 571500"/>
                        <a:gd name="connsiteX26" fmla="*/ 7144 w 809625"/>
                        <a:gd name="connsiteY26" fmla="*/ 511112 h 571500"/>
                        <a:gd name="connsiteX27" fmla="*/ 9239 w 809625"/>
                        <a:gd name="connsiteY27" fmla="*/ 310325 h 571500"/>
                        <a:gd name="connsiteX28" fmla="*/ 9239 w 809625"/>
                        <a:gd name="connsiteY28" fmla="*/ 285274 h 571500"/>
                        <a:gd name="connsiteX29" fmla="*/ 34195 w 809625"/>
                        <a:gd name="connsiteY29" fmla="*/ 280130 h 571500"/>
                        <a:gd name="connsiteX30" fmla="*/ 177070 w 809625"/>
                        <a:gd name="connsiteY30" fmla="*/ 239649 h 571500"/>
                        <a:gd name="connsiteX31" fmla="*/ 301657 w 809625"/>
                        <a:gd name="connsiteY31" fmla="*/ 182499 h 571500"/>
                        <a:gd name="connsiteX32" fmla="*/ 407670 w 809625"/>
                        <a:gd name="connsiteY32" fmla="*/ 108966 h 571500"/>
                        <a:gd name="connsiteX33" fmla="*/ 494633 w 809625"/>
                        <a:gd name="connsiteY33" fmla="*/ 19431 h 571500"/>
                        <a:gd name="connsiteX34" fmla="*/ 504158 w 809625"/>
                        <a:gd name="connsiteY34" fmla="*/ 7429 h 571500"/>
                        <a:gd name="connsiteX35" fmla="*/ 805148 w 809625"/>
                        <a:gd name="connsiteY35" fmla="*/ 7429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9625" h="571500">
                          <a:moveTo>
                            <a:pt x="805625" y="7144"/>
                          </a:moveTo>
                          <a:lnTo>
                            <a:pt x="805625" y="37814"/>
                          </a:lnTo>
                          <a:lnTo>
                            <a:pt x="811054" y="566738"/>
                          </a:lnTo>
                          <a:lnTo>
                            <a:pt x="664845" y="566738"/>
                          </a:lnTo>
                          <a:cubicBezTo>
                            <a:pt x="667436" y="562289"/>
                            <a:pt x="669722" y="557679"/>
                            <a:pt x="671703" y="552926"/>
                          </a:cubicBezTo>
                          <a:cubicBezTo>
                            <a:pt x="673722" y="548126"/>
                            <a:pt x="675408" y="543192"/>
                            <a:pt x="676751" y="538163"/>
                          </a:cubicBezTo>
                          <a:cubicBezTo>
                            <a:pt x="678142" y="533067"/>
                            <a:pt x="679199" y="527876"/>
                            <a:pt x="679895" y="522637"/>
                          </a:cubicBezTo>
                          <a:cubicBezTo>
                            <a:pt x="680552" y="517265"/>
                            <a:pt x="680866" y="511854"/>
                            <a:pt x="680847" y="506444"/>
                          </a:cubicBezTo>
                          <a:cubicBezTo>
                            <a:pt x="680885" y="490309"/>
                            <a:pt x="677647" y="474336"/>
                            <a:pt x="671322" y="459486"/>
                          </a:cubicBezTo>
                          <a:cubicBezTo>
                            <a:pt x="665026" y="445208"/>
                            <a:pt x="656034" y="432264"/>
                            <a:pt x="644843" y="421386"/>
                          </a:cubicBezTo>
                          <a:cubicBezTo>
                            <a:pt x="596913" y="374209"/>
                            <a:pt x="519989" y="374209"/>
                            <a:pt x="472059" y="421386"/>
                          </a:cubicBezTo>
                          <a:cubicBezTo>
                            <a:pt x="449218" y="443875"/>
                            <a:pt x="436359" y="474583"/>
                            <a:pt x="436340" y="506635"/>
                          </a:cubicBezTo>
                          <a:cubicBezTo>
                            <a:pt x="436331" y="512055"/>
                            <a:pt x="436721" y="517465"/>
                            <a:pt x="437483" y="522827"/>
                          </a:cubicBezTo>
                          <a:cubicBezTo>
                            <a:pt x="438179" y="528066"/>
                            <a:pt x="439236" y="533257"/>
                            <a:pt x="440626" y="538353"/>
                          </a:cubicBezTo>
                          <a:cubicBezTo>
                            <a:pt x="442027" y="543392"/>
                            <a:pt x="443779" y="548326"/>
                            <a:pt x="445865" y="553117"/>
                          </a:cubicBezTo>
                          <a:cubicBezTo>
                            <a:pt x="447875" y="557870"/>
                            <a:pt x="450199" y="562480"/>
                            <a:pt x="452818" y="566928"/>
                          </a:cubicBezTo>
                          <a:lnTo>
                            <a:pt x="275749" y="566928"/>
                          </a:lnTo>
                          <a:lnTo>
                            <a:pt x="272987" y="565214"/>
                          </a:lnTo>
                          <a:lnTo>
                            <a:pt x="270224" y="563499"/>
                          </a:lnTo>
                          <a:lnTo>
                            <a:pt x="267271" y="561785"/>
                          </a:lnTo>
                          <a:lnTo>
                            <a:pt x="264224" y="560165"/>
                          </a:lnTo>
                          <a:cubicBezTo>
                            <a:pt x="258861" y="557784"/>
                            <a:pt x="253279" y="555936"/>
                            <a:pt x="247555" y="554641"/>
                          </a:cubicBezTo>
                          <a:cubicBezTo>
                            <a:pt x="236887" y="552069"/>
                            <a:pt x="226066" y="550135"/>
                            <a:pt x="215170" y="548831"/>
                          </a:cubicBezTo>
                          <a:cubicBezTo>
                            <a:pt x="201168" y="547021"/>
                            <a:pt x="183737" y="545402"/>
                            <a:pt x="161830" y="544259"/>
                          </a:cubicBezTo>
                          <a:cubicBezTo>
                            <a:pt x="139922" y="543115"/>
                            <a:pt x="114205" y="542449"/>
                            <a:pt x="82201" y="542449"/>
                          </a:cubicBezTo>
                          <a:lnTo>
                            <a:pt x="7144" y="542449"/>
                          </a:lnTo>
                          <a:lnTo>
                            <a:pt x="7144" y="511112"/>
                          </a:lnTo>
                          <a:lnTo>
                            <a:pt x="9239" y="310325"/>
                          </a:lnTo>
                          <a:lnTo>
                            <a:pt x="9239" y="285274"/>
                          </a:lnTo>
                          <a:lnTo>
                            <a:pt x="34195" y="280130"/>
                          </a:lnTo>
                          <a:cubicBezTo>
                            <a:pt x="82715" y="270031"/>
                            <a:pt x="130464" y="256503"/>
                            <a:pt x="177070" y="239649"/>
                          </a:cubicBezTo>
                          <a:cubicBezTo>
                            <a:pt x="220104" y="224069"/>
                            <a:pt x="261776" y="204954"/>
                            <a:pt x="301657" y="182499"/>
                          </a:cubicBezTo>
                          <a:cubicBezTo>
                            <a:pt x="339214" y="161347"/>
                            <a:pt x="374704" y="136729"/>
                            <a:pt x="407670" y="108966"/>
                          </a:cubicBezTo>
                          <a:cubicBezTo>
                            <a:pt x="439541" y="82061"/>
                            <a:pt x="468668" y="52069"/>
                            <a:pt x="494633" y="19431"/>
                          </a:cubicBezTo>
                          <a:lnTo>
                            <a:pt x="504158" y="7429"/>
                          </a:lnTo>
                          <a:lnTo>
                            <a:pt x="805148" y="7429"/>
                          </a:lnTo>
                          <a:close/>
                        </a:path>
                      </a:pathLst>
                    </a:custGeom>
                    <a:solidFill>
                      <a:schemeClr val="accent1"/>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2D98FF7-4AD2-1E0F-557E-010B1840183E}"/>
                        </a:ext>
                      </a:extLst>
                    </p:cNvPr>
                    <p:cNvSpPr/>
                    <p:nvPr/>
                  </p:nvSpPr>
                  <p:spPr>
                    <a:xfrm>
                      <a:off x="4730649" y="1295074"/>
                      <a:ext cx="2050305" cy="1400207"/>
                    </a:xfrm>
                    <a:custGeom>
                      <a:avLst/>
                      <a:gdLst>
                        <a:gd name="connsiteX0" fmla="*/ 779050 w 781050"/>
                        <a:gd name="connsiteY0" fmla="*/ 534734 h 533400"/>
                        <a:gd name="connsiteX1" fmla="*/ 673037 w 781050"/>
                        <a:gd name="connsiteY1" fmla="*/ 534734 h 533400"/>
                        <a:gd name="connsiteX2" fmla="*/ 675608 w 781050"/>
                        <a:gd name="connsiteY2" fmla="*/ 526352 h 533400"/>
                        <a:gd name="connsiteX3" fmla="*/ 679228 w 781050"/>
                        <a:gd name="connsiteY3" fmla="*/ 508730 h 533400"/>
                        <a:gd name="connsiteX4" fmla="*/ 680276 w 781050"/>
                        <a:gd name="connsiteY4" fmla="*/ 490347 h 533400"/>
                        <a:gd name="connsiteX5" fmla="*/ 639128 w 781050"/>
                        <a:gd name="connsiteY5" fmla="*/ 393763 h 533400"/>
                        <a:gd name="connsiteX6" fmla="*/ 595122 w 781050"/>
                        <a:gd name="connsiteY6" fmla="*/ 364617 h 533400"/>
                        <a:gd name="connsiteX7" fmla="*/ 487775 w 781050"/>
                        <a:gd name="connsiteY7" fmla="*/ 364617 h 533400"/>
                        <a:gd name="connsiteX8" fmla="*/ 443865 w 781050"/>
                        <a:gd name="connsiteY8" fmla="*/ 393859 h 533400"/>
                        <a:gd name="connsiteX9" fmla="*/ 404622 w 781050"/>
                        <a:gd name="connsiteY9" fmla="*/ 508825 h 533400"/>
                        <a:gd name="connsiteX10" fmla="*/ 408242 w 781050"/>
                        <a:gd name="connsiteY10" fmla="*/ 526447 h 533400"/>
                        <a:gd name="connsiteX11" fmla="*/ 410909 w 781050"/>
                        <a:gd name="connsiteY11" fmla="*/ 534734 h 533400"/>
                        <a:gd name="connsiteX12" fmla="*/ 264224 w 781050"/>
                        <a:gd name="connsiteY12" fmla="*/ 534734 h 533400"/>
                        <a:gd name="connsiteX13" fmla="*/ 261938 w 781050"/>
                        <a:gd name="connsiteY13" fmla="*/ 533305 h 533400"/>
                        <a:gd name="connsiteX14" fmla="*/ 258794 w 781050"/>
                        <a:gd name="connsiteY14" fmla="*/ 531590 h 533400"/>
                        <a:gd name="connsiteX15" fmla="*/ 255175 w 781050"/>
                        <a:gd name="connsiteY15" fmla="*/ 529685 h 533400"/>
                        <a:gd name="connsiteX16" fmla="*/ 235267 w 781050"/>
                        <a:gd name="connsiteY16" fmla="*/ 522923 h 533400"/>
                        <a:gd name="connsiteX17" fmla="*/ 201073 w 781050"/>
                        <a:gd name="connsiteY17" fmla="*/ 516731 h 533400"/>
                        <a:gd name="connsiteX18" fmla="*/ 146495 w 781050"/>
                        <a:gd name="connsiteY18" fmla="*/ 512064 h 533400"/>
                        <a:gd name="connsiteX19" fmla="*/ 66008 w 781050"/>
                        <a:gd name="connsiteY19" fmla="*/ 510159 h 533400"/>
                        <a:gd name="connsiteX20" fmla="*/ 7144 w 781050"/>
                        <a:gd name="connsiteY20" fmla="*/ 510159 h 533400"/>
                        <a:gd name="connsiteX21" fmla="*/ 7144 w 781050"/>
                        <a:gd name="connsiteY21" fmla="*/ 495110 h 533400"/>
                        <a:gd name="connsiteX22" fmla="*/ 9144 w 781050"/>
                        <a:gd name="connsiteY22" fmla="*/ 294323 h 533400"/>
                        <a:gd name="connsiteX23" fmla="*/ 9144 w 781050"/>
                        <a:gd name="connsiteY23" fmla="*/ 282226 h 533400"/>
                        <a:gd name="connsiteX24" fmla="*/ 21431 w 781050"/>
                        <a:gd name="connsiteY24" fmla="*/ 279654 h 533400"/>
                        <a:gd name="connsiteX25" fmla="*/ 166878 w 781050"/>
                        <a:gd name="connsiteY25" fmla="*/ 238125 h 533400"/>
                        <a:gd name="connsiteX26" fmla="*/ 293942 w 781050"/>
                        <a:gd name="connsiteY26" fmla="*/ 179737 h 533400"/>
                        <a:gd name="connsiteX27" fmla="*/ 402431 w 781050"/>
                        <a:gd name="connsiteY27" fmla="*/ 104775 h 533400"/>
                        <a:gd name="connsiteX28" fmla="*/ 492062 w 781050"/>
                        <a:gd name="connsiteY28" fmla="*/ 13049 h 533400"/>
                        <a:gd name="connsiteX29" fmla="*/ 496634 w 781050"/>
                        <a:gd name="connsiteY29" fmla="*/ 7144 h 533400"/>
                        <a:gd name="connsiteX30" fmla="*/ 774097 w 781050"/>
                        <a:gd name="connsiteY30" fmla="*/ 7144 h 533400"/>
                        <a:gd name="connsiteX31" fmla="*/ 774097 w 781050"/>
                        <a:gd name="connsiteY31" fmla="*/ 21908 h 533400"/>
                        <a:gd name="connsiteX32" fmla="*/ 779336 w 781050"/>
                        <a:gd name="connsiteY32" fmla="*/ 53473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1050" h="533400">
                          <a:moveTo>
                            <a:pt x="779050" y="534734"/>
                          </a:moveTo>
                          <a:lnTo>
                            <a:pt x="673037" y="534734"/>
                          </a:lnTo>
                          <a:cubicBezTo>
                            <a:pt x="673989" y="531971"/>
                            <a:pt x="674846" y="529209"/>
                            <a:pt x="675608" y="526352"/>
                          </a:cubicBezTo>
                          <a:cubicBezTo>
                            <a:pt x="677199" y="520560"/>
                            <a:pt x="678409" y="514674"/>
                            <a:pt x="679228" y="508730"/>
                          </a:cubicBezTo>
                          <a:cubicBezTo>
                            <a:pt x="679961" y="502634"/>
                            <a:pt x="680314" y="496491"/>
                            <a:pt x="680276" y="490347"/>
                          </a:cubicBezTo>
                          <a:cubicBezTo>
                            <a:pt x="680028" y="453942"/>
                            <a:pt x="665207" y="419157"/>
                            <a:pt x="639128" y="393763"/>
                          </a:cubicBezTo>
                          <a:cubicBezTo>
                            <a:pt x="626469" y="381305"/>
                            <a:pt x="611534" y="371408"/>
                            <a:pt x="595122" y="364617"/>
                          </a:cubicBezTo>
                          <a:cubicBezTo>
                            <a:pt x="560756" y="350396"/>
                            <a:pt x="522142" y="350396"/>
                            <a:pt x="487775" y="364617"/>
                          </a:cubicBezTo>
                          <a:cubicBezTo>
                            <a:pt x="471373" y="371418"/>
                            <a:pt x="456457" y="381343"/>
                            <a:pt x="443865" y="393859"/>
                          </a:cubicBezTo>
                          <a:cubicBezTo>
                            <a:pt x="413395" y="423853"/>
                            <a:pt x="398850" y="466458"/>
                            <a:pt x="404622" y="508825"/>
                          </a:cubicBezTo>
                          <a:cubicBezTo>
                            <a:pt x="405394" y="514779"/>
                            <a:pt x="406603" y="520665"/>
                            <a:pt x="408242" y="526447"/>
                          </a:cubicBezTo>
                          <a:cubicBezTo>
                            <a:pt x="409099" y="529209"/>
                            <a:pt x="409861" y="531971"/>
                            <a:pt x="410909" y="534734"/>
                          </a:cubicBezTo>
                          <a:lnTo>
                            <a:pt x="264224" y="534734"/>
                          </a:lnTo>
                          <a:lnTo>
                            <a:pt x="261938" y="533305"/>
                          </a:lnTo>
                          <a:lnTo>
                            <a:pt x="258794" y="531590"/>
                          </a:lnTo>
                          <a:lnTo>
                            <a:pt x="255175" y="529685"/>
                          </a:lnTo>
                          <a:cubicBezTo>
                            <a:pt x="248784" y="526771"/>
                            <a:pt x="242116" y="524504"/>
                            <a:pt x="235267" y="522923"/>
                          </a:cubicBezTo>
                          <a:cubicBezTo>
                            <a:pt x="223990" y="520227"/>
                            <a:pt x="212579" y="518160"/>
                            <a:pt x="201073" y="516731"/>
                          </a:cubicBezTo>
                          <a:cubicBezTo>
                            <a:pt x="185357" y="514731"/>
                            <a:pt x="166973" y="513207"/>
                            <a:pt x="146495" y="512064"/>
                          </a:cubicBezTo>
                          <a:cubicBezTo>
                            <a:pt x="123254" y="510826"/>
                            <a:pt x="96203" y="510159"/>
                            <a:pt x="66008" y="510159"/>
                          </a:cubicBezTo>
                          <a:lnTo>
                            <a:pt x="7144" y="510159"/>
                          </a:lnTo>
                          <a:lnTo>
                            <a:pt x="7144" y="495110"/>
                          </a:lnTo>
                          <a:lnTo>
                            <a:pt x="9144" y="294323"/>
                          </a:lnTo>
                          <a:lnTo>
                            <a:pt x="9144" y="282226"/>
                          </a:lnTo>
                          <a:lnTo>
                            <a:pt x="21431" y="279654"/>
                          </a:lnTo>
                          <a:cubicBezTo>
                            <a:pt x="70847" y="269308"/>
                            <a:pt x="119453" y="255429"/>
                            <a:pt x="166878" y="238125"/>
                          </a:cubicBezTo>
                          <a:cubicBezTo>
                            <a:pt x="210769" y="222191"/>
                            <a:pt x="253270" y="202662"/>
                            <a:pt x="293942" y="179737"/>
                          </a:cubicBezTo>
                          <a:cubicBezTo>
                            <a:pt x="332346" y="158156"/>
                            <a:pt x="368665" y="133061"/>
                            <a:pt x="402431" y="104775"/>
                          </a:cubicBezTo>
                          <a:cubicBezTo>
                            <a:pt x="435264" y="77233"/>
                            <a:pt x="465287" y="46509"/>
                            <a:pt x="492062" y="13049"/>
                          </a:cubicBezTo>
                          <a:lnTo>
                            <a:pt x="496634" y="7144"/>
                          </a:lnTo>
                          <a:lnTo>
                            <a:pt x="774097" y="7144"/>
                          </a:lnTo>
                          <a:lnTo>
                            <a:pt x="774097" y="21908"/>
                          </a:lnTo>
                          <a:lnTo>
                            <a:pt x="779336" y="53473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5CEAFAEE-8FAD-5268-4E3F-FF48D7E2BA12}"/>
                        </a:ext>
                      </a:extLst>
                    </p:cNvPr>
                    <p:cNvSpPr/>
                    <p:nvPr/>
                  </p:nvSpPr>
                  <p:spPr>
                    <a:xfrm>
                      <a:off x="5445255" y="2293720"/>
                      <a:ext cx="1400209" cy="2550378"/>
                    </a:xfrm>
                    <a:custGeom>
                      <a:avLst/>
                      <a:gdLst>
                        <a:gd name="connsiteX0" fmla="*/ 269653 w 533400"/>
                        <a:gd name="connsiteY0" fmla="*/ 7430 h 971550"/>
                        <a:gd name="connsiteX1" fmla="*/ 343186 w 533400"/>
                        <a:gd name="connsiteY1" fmla="*/ 37529 h 971550"/>
                        <a:gd name="connsiteX2" fmla="*/ 365665 w 533400"/>
                        <a:gd name="connsiteY2" fmla="*/ 70104 h 971550"/>
                        <a:gd name="connsiteX3" fmla="*/ 374142 w 533400"/>
                        <a:gd name="connsiteY3" fmla="*/ 110014 h 971550"/>
                        <a:gd name="connsiteX4" fmla="*/ 369094 w 533400"/>
                        <a:gd name="connsiteY4" fmla="*/ 142209 h 971550"/>
                        <a:gd name="connsiteX5" fmla="*/ 362903 w 533400"/>
                        <a:gd name="connsiteY5" fmla="*/ 156877 h 971550"/>
                        <a:gd name="connsiteX6" fmla="*/ 354521 w 533400"/>
                        <a:gd name="connsiteY6" fmla="*/ 170307 h 971550"/>
                        <a:gd name="connsiteX7" fmla="*/ 350234 w 533400"/>
                        <a:gd name="connsiteY7" fmla="*/ 175927 h 971550"/>
                        <a:gd name="connsiteX8" fmla="*/ 345472 w 533400"/>
                        <a:gd name="connsiteY8" fmla="*/ 181166 h 971550"/>
                        <a:gd name="connsiteX9" fmla="*/ 340328 w 533400"/>
                        <a:gd name="connsiteY9" fmla="*/ 186119 h 971550"/>
                        <a:gd name="connsiteX10" fmla="*/ 334994 w 533400"/>
                        <a:gd name="connsiteY10" fmla="*/ 190691 h 971550"/>
                        <a:gd name="connsiteX11" fmla="*/ 523208 w 533400"/>
                        <a:gd name="connsiteY11" fmla="*/ 190691 h 971550"/>
                        <a:gd name="connsiteX12" fmla="*/ 529209 w 533400"/>
                        <a:gd name="connsiteY12" fmla="*/ 780765 h 971550"/>
                        <a:gd name="connsiteX13" fmla="*/ 343662 w 533400"/>
                        <a:gd name="connsiteY13" fmla="*/ 780765 h 971550"/>
                        <a:gd name="connsiteX14" fmla="*/ 349187 w 533400"/>
                        <a:gd name="connsiteY14" fmla="*/ 785432 h 971550"/>
                        <a:gd name="connsiteX15" fmla="*/ 354425 w 533400"/>
                        <a:gd name="connsiteY15" fmla="*/ 790575 h 971550"/>
                        <a:gd name="connsiteX16" fmla="*/ 359283 w 533400"/>
                        <a:gd name="connsiteY16" fmla="*/ 796005 h 971550"/>
                        <a:gd name="connsiteX17" fmla="*/ 363760 w 533400"/>
                        <a:gd name="connsiteY17" fmla="*/ 801720 h 971550"/>
                        <a:gd name="connsiteX18" fmla="*/ 372428 w 533400"/>
                        <a:gd name="connsiteY18" fmla="*/ 815626 h 971550"/>
                        <a:gd name="connsiteX19" fmla="*/ 378905 w 533400"/>
                        <a:gd name="connsiteY19" fmla="*/ 830771 h 971550"/>
                        <a:gd name="connsiteX20" fmla="*/ 383000 w 533400"/>
                        <a:gd name="connsiteY20" fmla="*/ 847059 h 971550"/>
                        <a:gd name="connsiteX21" fmla="*/ 384524 w 533400"/>
                        <a:gd name="connsiteY21" fmla="*/ 864204 h 971550"/>
                        <a:gd name="connsiteX22" fmla="*/ 376333 w 533400"/>
                        <a:gd name="connsiteY22" fmla="*/ 905733 h 971550"/>
                        <a:gd name="connsiteX23" fmla="*/ 353759 w 533400"/>
                        <a:gd name="connsiteY23" fmla="*/ 939832 h 971550"/>
                        <a:gd name="connsiteX24" fmla="*/ 320135 w 533400"/>
                        <a:gd name="connsiteY24" fmla="*/ 962787 h 971550"/>
                        <a:gd name="connsiteX25" fmla="*/ 237363 w 533400"/>
                        <a:gd name="connsiteY25" fmla="*/ 962787 h 971550"/>
                        <a:gd name="connsiteX26" fmla="*/ 172212 w 533400"/>
                        <a:gd name="connsiteY26" fmla="*/ 864204 h 971550"/>
                        <a:gd name="connsiteX27" fmla="*/ 173641 w 533400"/>
                        <a:gd name="connsiteY27" fmla="*/ 847059 h 971550"/>
                        <a:gd name="connsiteX28" fmla="*/ 177641 w 533400"/>
                        <a:gd name="connsiteY28" fmla="*/ 830771 h 971550"/>
                        <a:gd name="connsiteX29" fmla="*/ 184023 w 533400"/>
                        <a:gd name="connsiteY29" fmla="*/ 815626 h 971550"/>
                        <a:gd name="connsiteX30" fmla="*/ 192500 w 533400"/>
                        <a:gd name="connsiteY30" fmla="*/ 801720 h 971550"/>
                        <a:gd name="connsiteX31" fmla="*/ 196882 w 533400"/>
                        <a:gd name="connsiteY31" fmla="*/ 796005 h 971550"/>
                        <a:gd name="connsiteX32" fmla="*/ 201740 w 533400"/>
                        <a:gd name="connsiteY32" fmla="*/ 790575 h 971550"/>
                        <a:gd name="connsiteX33" fmla="*/ 206978 w 533400"/>
                        <a:gd name="connsiteY33" fmla="*/ 785432 h 971550"/>
                        <a:gd name="connsiteX34" fmla="*/ 212408 w 533400"/>
                        <a:gd name="connsiteY34" fmla="*/ 780765 h 971550"/>
                        <a:gd name="connsiteX35" fmla="*/ 19812 w 533400"/>
                        <a:gd name="connsiteY35" fmla="*/ 780765 h 971550"/>
                        <a:gd name="connsiteX36" fmla="*/ 20669 w 533400"/>
                        <a:gd name="connsiteY36" fmla="*/ 441103 h 971550"/>
                        <a:gd name="connsiteX37" fmla="*/ 20098 w 533400"/>
                        <a:gd name="connsiteY37" fmla="*/ 336328 h 971550"/>
                        <a:gd name="connsiteX38" fmla="*/ 18193 w 533400"/>
                        <a:gd name="connsiteY38" fmla="*/ 266700 h 971550"/>
                        <a:gd name="connsiteX39" fmla="*/ 15430 w 533400"/>
                        <a:gd name="connsiteY39" fmla="*/ 224886 h 971550"/>
                        <a:gd name="connsiteX40" fmla="*/ 12383 w 533400"/>
                        <a:gd name="connsiteY40" fmla="*/ 203931 h 971550"/>
                        <a:gd name="connsiteX41" fmla="*/ 11430 w 533400"/>
                        <a:gd name="connsiteY41" fmla="*/ 200311 h 971550"/>
                        <a:gd name="connsiteX42" fmla="*/ 10192 w 533400"/>
                        <a:gd name="connsiteY42" fmla="*/ 196882 h 971550"/>
                        <a:gd name="connsiteX43" fmla="*/ 8763 w 533400"/>
                        <a:gd name="connsiteY43" fmla="*/ 193644 h 971550"/>
                        <a:gd name="connsiteX44" fmla="*/ 7144 w 533400"/>
                        <a:gd name="connsiteY44" fmla="*/ 190405 h 971550"/>
                        <a:gd name="connsiteX45" fmla="*/ 205835 w 533400"/>
                        <a:gd name="connsiteY45" fmla="*/ 190405 h 971550"/>
                        <a:gd name="connsiteX46" fmla="*/ 200406 w 533400"/>
                        <a:gd name="connsiteY46" fmla="*/ 185833 h 971550"/>
                        <a:gd name="connsiteX47" fmla="*/ 195263 w 533400"/>
                        <a:gd name="connsiteY47" fmla="*/ 180880 h 971550"/>
                        <a:gd name="connsiteX48" fmla="*/ 190500 w 533400"/>
                        <a:gd name="connsiteY48" fmla="*/ 175641 h 971550"/>
                        <a:gd name="connsiteX49" fmla="*/ 186119 w 533400"/>
                        <a:gd name="connsiteY49" fmla="*/ 170022 h 971550"/>
                        <a:gd name="connsiteX50" fmla="*/ 177641 w 533400"/>
                        <a:gd name="connsiteY50" fmla="*/ 156591 h 971550"/>
                        <a:gd name="connsiteX51" fmla="*/ 171355 w 533400"/>
                        <a:gd name="connsiteY51" fmla="*/ 141923 h 971550"/>
                        <a:gd name="connsiteX52" fmla="*/ 167354 w 533400"/>
                        <a:gd name="connsiteY52" fmla="*/ 126302 h 971550"/>
                        <a:gd name="connsiteX53" fmla="*/ 166021 w 533400"/>
                        <a:gd name="connsiteY53" fmla="*/ 109728 h 971550"/>
                        <a:gd name="connsiteX54" fmla="*/ 174212 w 533400"/>
                        <a:gd name="connsiteY54" fmla="*/ 69819 h 971550"/>
                        <a:gd name="connsiteX55" fmla="*/ 196405 w 533400"/>
                        <a:gd name="connsiteY55" fmla="*/ 37243 h 971550"/>
                        <a:gd name="connsiteX56" fmla="*/ 269843 w 533400"/>
                        <a:gd name="connsiteY56" fmla="*/ 7144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33400" h="971550">
                          <a:moveTo>
                            <a:pt x="269653" y="7430"/>
                          </a:moveTo>
                          <a:cubicBezTo>
                            <a:pt x="297161" y="7420"/>
                            <a:pt x="323574" y="18231"/>
                            <a:pt x="343186" y="37529"/>
                          </a:cubicBezTo>
                          <a:cubicBezTo>
                            <a:pt x="352711" y="46835"/>
                            <a:pt x="360340" y="57893"/>
                            <a:pt x="365665" y="70104"/>
                          </a:cubicBezTo>
                          <a:cubicBezTo>
                            <a:pt x="371161" y="82696"/>
                            <a:pt x="374047" y="96279"/>
                            <a:pt x="374142" y="110014"/>
                          </a:cubicBezTo>
                          <a:cubicBezTo>
                            <a:pt x="374237" y="120949"/>
                            <a:pt x="372532" y="131826"/>
                            <a:pt x="369094" y="142209"/>
                          </a:cubicBezTo>
                          <a:cubicBezTo>
                            <a:pt x="367379" y="147238"/>
                            <a:pt x="365312" y="152143"/>
                            <a:pt x="362903" y="156877"/>
                          </a:cubicBezTo>
                          <a:cubicBezTo>
                            <a:pt x="360493" y="161582"/>
                            <a:pt x="357692" y="166078"/>
                            <a:pt x="354521" y="170307"/>
                          </a:cubicBezTo>
                          <a:cubicBezTo>
                            <a:pt x="353187" y="172212"/>
                            <a:pt x="351758" y="174117"/>
                            <a:pt x="350234" y="175927"/>
                          </a:cubicBezTo>
                          <a:cubicBezTo>
                            <a:pt x="348710" y="177737"/>
                            <a:pt x="347091" y="179451"/>
                            <a:pt x="345472" y="181166"/>
                          </a:cubicBezTo>
                          <a:cubicBezTo>
                            <a:pt x="343853" y="182880"/>
                            <a:pt x="342138" y="184500"/>
                            <a:pt x="340328" y="186119"/>
                          </a:cubicBezTo>
                          <a:cubicBezTo>
                            <a:pt x="338519" y="187738"/>
                            <a:pt x="336804" y="189262"/>
                            <a:pt x="334994" y="190691"/>
                          </a:cubicBezTo>
                          <a:lnTo>
                            <a:pt x="523208" y="190691"/>
                          </a:lnTo>
                          <a:lnTo>
                            <a:pt x="529209" y="780765"/>
                          </a:lnTo>
                          <a:lnTo>
                            <a:pt x="343662" y="780765"/>
                          </a:lnTo>
                          <a:lnTo>
                            <a:pt x="349187" y="785432"/>
                          </a:lnTo>
                          <a:cubicBezTo>
                            <a:pt x="351025" y="787051"/>
                            <a:pt x="352777" y="788766"/>
                            <a:pt x="354425" y="790575"/>
                          </a:cubicBezTo>
                          <a:cubicBezTo>
                            <a:pt x="356140" y="792290"/>
                            <a:pt x="357769" y="794109"/>
                            <a:pt x="359283" y="796005"/>
                          </a:cubicBezTo>
                          <a:cubicBezTo>
                            <a:pt x="360807" y="797910"/>
                            <a:pt x="362331" y="799719"/>
                            <a:pt x="363760" y="801720"/>
                          </a:cubicBezTo>
                          <a:cubicBezTo>
                            <a:pt x="366970" y="806149"/>
                            <a:pt x="369865" y="810797"/>
                            <a:pt x="372428" y="815626"/>
                          </a:cubicBezTo>
                          <a:cubicBezTo>
                            <a:pt x="374961" y="820512"/>
                            <a:pt x="377123" y="825570"/>
                            <a:pt x="378905" y="830771"/>
                          </a:cubicBezTo>
                          <a:cubicBezTo>
                            <a:pt x="380705" y="836086"/>
                            <a:pt x="382076" y="841525"/>
                            <a:pt x="383000" y="847059"/>
                          </a:cubicBezTo>
                          <a:cubicBezTo>
                            <a:pt x="383943" y="852726"/>
                            <a:pt x="384448" y="858460"/>
                            <a:pt x="384524" y="864204"/>
                          </a:cubicBezTo>
                          <a:cubicBezTo>
                            <a:pt x="384629" y="878463"/>
                            <a:pt x="381838" y="892588"/>
                            <a:pt x="376333" y="905733"/>
                          </a:cubicBezTo>
                          <a:cubicBezTo>
                            <a:pt x="371123" y="918468"/>
                            <a:pt x="363445" y="930059"/>
                            <a:pt x="353759" y="939832"/>
                          </a:cubicBezTo>
                          <a:cubicBezTo>
                            <a:pt x="344129" y="949576"/>
                            <a:pt x="332718" y="957368"/>
                            <a:pt x="320135" y="962787"/>
                          </a:cubicBezTo>
                          <a:cubicBezTo>
                            <a:pt x="293675" y="973960"/>
                            <a:pt x="263823" y="973960"/>
                            <a:pt x="237363" y="962787"/>
                          </a:cubicBezTo>
                          <a:cubicBezTo>
                            <a:pt x="197939" y="945852"/>
                            <a:pt x="172336" y="907114"/>
                            <a:pt x="172212" y="864204"/>
                          </a:cubicBezTo>
                          <a:cubicBezTo>
                            <a:pt x="172202" y="858460"/>
                            <a:pt x="172688" y="852726"/>
                            <a:pt x="173641" y="847059"/>
                          </a:cubicBezTo>
                          <a:cubicBezTo>
                            <a:pt x="174488" y="841525"/>
                            <a:pt x="175832" y="836067"/>
                            <a:pt x="177641" y="830771"/>
                          </a:cubicBezTo>
                          <a:cubicBezTo>
                            <a:pt x="179346" y="825561"/>
                            <a:pt x="181480" y="820493"/>
                            <a:pt x="184023" y="815626"/>
                          </a:cubicBezTo>
                          <a:cubicBezTo>
                            <a:pt x="186519" y="810797"/>
                            <a:pt x="189347" y="806149"/>
                            <a:pt x="192500" y="801720"/>
                          </a:cubicBezTo>
                          <a:cubicBezTo>
                            <a:pt x="193834" y="799719"/>
                            <a:pt x="195358" y="797910"/>
                            <a:pt x="196882" y="796005"/>
                          </a:cubicBezTo>
                          <a:lnTo>
                            <a:pt x="201740" y="790575"/>
                          </a:lnTo>
                          <a:cubicBezTo>
                            <a:pt x="203454" y="788766"/>
                            <a:pt x="205169" y="787051"/>
                            <a:pt x="206978" y="785432"/>
                          </a:cubicBezTo>
                          <a:cubicBezTo>
                            <a:pt x="208788" y="783813"/>
                            <a:pt x="210598" y="782289"/>
                            <a:pt x="212408" y="780765"/>
                          </a:cubicBezTo>
                          <a:lnTo>
                            <a:pt x="19812" y="780765"/>
                          </a:lnTo>
                          <a:lnTo>
                            <a:pt x="20669" y="441103"/>
                          </a:lnTo>
                          <a:cubicBezTo>
                            <a:pt x="20669" y="399669"/>
                            <a:pt x="20669" y="364903"/>
                            <a:pt x="20098" y="336328"/>
                          </a:cubicBezTo>
                          <a:cubicBezTo>
                            <a:pt x="19526" y="307753"/>
                            <a:pt x="18955" y="284893"/>
                            <a:pt x="18193" y="266700"/>
                          </a:cubicBezTo>
                          <a:cubicBezTo>
                            <a:pt x="17431" y="248508"/>
                            <a:pt x="16383" y="234887"/>
                            <a:pt x="15430" y="224886"/>
                          </a:cubicBezTo>
                          <a:cubicBezTo>
                            <a:pt x="14850" y="217847"/>
                            <a:pt x="13830" y="210846"/>
                            <a:pt x="12383" y="203931"/>
                          </a:cubicBezTo>
                          <a:cubicBezTo>
                            <a:pt x="12383" y="202692"/>
                            <a:pt x="11811" y="201549"/>
                            <a:pt x="11430" y="200311"/>
                          </a:cubicBezTo>
                          <a:cubicBezTo>
                            <a:pt x="11049" y="199073"/>
                            <a:pt x="10668" y="198025"/>
                            <a:pt x="10192" y="196882"/>
                          </a:cubicBezTo>
                          <a:cubicBezTo>
                            <a:pt x="9811" y="195758"/>
                            <a:pt x="9334" y="194682"/>
                            <a:pt x="8763" y="193644"/>
                          </a:cubicBezTo>
                          <a:cubicBezTo>
                            <a:pt x="8277" y="192539"/>
                            <a:pt x="7744" y="191453"/>
                            <a:pt x="7144" y="190405"/>
                          </a:cubicBezTo>
                          <a:lnTo>
                            <a:pt x="205835" y="190405"/>
                          </a:lnTo>
                          <a:cubicBezTo>
                            <a:pt x="203940" y="188986"/>
                            <a:pt x="202130" y="187462"/>
                            <a:pt x="200406" y="185833"/>
                          </a:cubicBezTo>
                          <a:cubicBezTo>
                            <a:pt x="198596" y="184214"/>
                            <a:pt x="196882" y="182595"/>
                            <a:pt x="195263" y="180880"/>
                          </a:cubicBezTo>
                          <a:cubicBezTo>
                            <a:pt x="193643" y="179166"/>
                            <a:pt x="192024" y="177451"/>
                            <a:pt x="190500" y="175641"/>
                          </a:cubicBezTo>
                          <a:cubicBezTo>
                            <a:pt x="188928" y="173860"/>
                            <a:pt x="187462" y="171984"/>
                            <a:pt x="186119" y="170022"/>
                          </a:cubicBezTo>
                          <a:cubicBezTo>
                            <a:pt x="182947" y="165773"/>
                            <a:pt x="180118" y="161278"/>
                            <a:pt x="177641" y="156591"/>
                          </a:cubicBezTo>
                          <a:cubicBezTo>
                            <a:pt x="175155" y="151876"/>
                            <a:pt x="173060" y="146971"/>
                            <a:pt x="171355" y="141923"/>
                          </a:cubicBezTo>
                          <a:cubicBezTo>
                            <a:pt x="169631" y="136827"/>
                            <a:pt x="168297" y="131598"/>
                            <a:pt x="167354" y="126302"/>
                          </a:cubicBezTo>
                          <a:cubicBezTo>
                            <a:pt x="166478" y="120825"/>
                            <a:pt x="166030" y="115281"/>
                            <a:pt x="166021" y="109728"/>
                          </a:cubicBezTo>
                          <a:cubicBezTo>
                            <a:pt x="165973" y="96003"/>
                            <a:pt x="168764" y="82420"/>
                            <a:pt x="174212" y="69819"/>
                          </a:cubicBezTo>
                          <a:cubicBezTo>
                            <a:pt x="179432" y="57627"/>
                            <a:pt x="186966" y="46559"/>
                            <a:pt x="196405" y="37243"/>
                          </a:cubicBezTo>
                          <a:cubicBezTo>
                            <a:pt x="215941" y="17898"/>
                            <a:pt x="242345" y="7077"/>
                            <a:pt x="269843" y="7144"/>
                          </a:cubicBezTo>
                          <a:close/>
                        </a:path>
                      </a:pathLst>
                    </a:custGeom>
                    <a:solidFill>
                      <a:schemeClr val="accent4"/>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1FA8664-FAE9-C7A2-62D9-3E97C1D692A9}"/>
                        </a:ext>
                      </a:extLst>
                    </p:cNvPr>
                    <p:cNvSpPr/>
                    <p:nvPr/>
                  </p:nvSpPr>
                  <p:spPr>
                    <a:xfrm>
                      <a:off x="5502766" y="2335477"/>
                      <a:ext cx="1300193" cy="2475366"/>
                    </a:xfrm>
                    <a:custGeom>
                      <a:avLst/>
                      <a:gdLst>
                        <a:gd name="connsiteX0" fmla="*/ 256794 w 495300"/>
                        <a:gd name="connsiteY0" fmla="*/ 939260 h 942975"/>
                        <a:gd name="connsiteX1" fmla="*/ 221647 w 495300"/>
                        <a:gd name="connsiteY1" fmla="*/ 932117 h 942975"/>
                        <a:gd name="connsiteX2" fmla="*/ 193072 w 495300"/>
                        <a:gd name="connsiteY2" fmla="*/ 912590 h 942975"/>
                        <a:gd name="connsiteX3" fmla="*/ 166402 w 495300"/>
                        <a:gd name="connsiteY3" fmla="*/ 848297 h 942975"/>
                        <a:gd name="connsiteX4" fmla="*/ 170974 w 495300"/>
                        <a:gd name="connsiteY4" fmla="*/ 819722 h 942975"/>
                        <a:gd name="connsiteX5" fmla="*/ 176403 w 495300"/>
                        <a:gd name="connsiteY5" fmla="*/ 806863 h 942975"/>
                        <a:gd name="connsiteX6" fmla="*/ 183642 w 495300"/>
                        <a:gd name="connsiteY6" fmla="*/ 795052 h 942975"/>
                        <a:gd name="connsiteX7" fmla="*/ 187452 w 495300"/>
                        <a:gd name="connsiteY7" fmla="*/ 790099 h 942975"/>
                        <a:gd name="connsiteX8" fmla="*/ 191453 w 495300"/>
                        <a:gd name="connsiteY8" fmla="*/ 785527 h 942975"/>
                        <a:gd name="connsiteX9" fmla="*/ 195929 w 495300"/>
                        <a:gd name="connsiteY9" fmla="*/ 781241 h 942975"/>
                        <a:gd name="connsiteX10" fmla="*/ 200692 w 495300"/>
                        <a:gd name="connsiteY10" fmla="*/ 777145 h 942975"/>
                        <a:gd name="connsiteX11" fmla="*/ 235934 w 495300"/>
                        <a:gd name="connsiteY11" fmla="*/ 748570 h 942975"/>
                        <a:gd name="connsiteX12" fmla="*/ 13811 w 495300"/>
                        <a:gd name="connsiteY12" fmla="*/ 748570 h 942975"/>
                        <a:gd name="connsiteX13" fmla="*/ 14573 w 495300"/>
                        <a:gd name="connsiteY13" fmla="*/ 424720 h 942975"/>
                        <a:gd name="connsiteX14" fmla="*/ 14002 w 495300"/>
                        <a:gd name="connsiteY14" fmla="*/ 319945 h 942975"/>
                        <a:gd name="connsiteX15" fmla="*/ 12097 w 495300"/>
                        <a:gd name="connsiteY15" fmla="*/ 249841 h 942975"/>
                        <a:gd name="connsiteX16" fmla="*/ 9239 w 495300"/>
                        <a:gd name="connsiteY16" fmla="*/ 207264 h 942975"/>
                        <a:gd name="connsiteX17" fmla="*/ 7144 w 495300"/>
                        <a:gd name="connsiteY17" fmla="*/ 190309 h 942975"/>
                        <a:gd name="connsiteX18" fmla="*/ 230696 w 495300"/>
                        <a:gd name="connsiteY18" fmla="*/ 190309 h 942975"/>
                        <a:gd name="connsiteX19" fmla="*/ 193548 w 495300"/>
                        <a:gd name="connsiteY19" fmla="*/ 161734 h 942975"/>
                        <a:gd name="connsiteX20" fmla="*/ 188881 w 495300"/>
                        <a:gd name="connsiteY20" fmla="*/ 157925 h 942975"/>
                        <a:gd name="connsiteX21" fmla="*/ 184595 w 495300"/>
                        <a:gd name="connsiteY21" fmla="*/ 153734 h 942975"/>
                        <a:gd name="connsiteX22" fmla="*/ 180499 w 495300"/>
                        <a:gd name="connsiteY22" fmla="*/ 149257 h 942975"/>
                        <a:gd name="connsiteX23" fmla="*/ 176975 w 495300"/>
                        <a:gd name="connsiteY23" fmla="*/ 144685 h 942975"/>
                        <a:gd name="connsiteX24" fmla="*/ 169735 w 495300"/>
                        <a:gd name="connsiteY24" fmla="*/ 133159 h 942975"/>
                        <a:gd name="connsiteX25" fmla="*/ 164401 w 495300"/>
                        <a:gd name="connsiteY25" fmla="*/ 120777 h 942975"/>
                        <a:gd name="connsiteX26" fmla="*/ 161068 w 495300"/>
                        <a:gd name="connsiteY26" fmla="*/ 107537 h 942975"/>
                        <a:gd name="connsiteX27" fmla="*/ 159925 w 495300"/>
                        <a:gd name="connsiteY27" fmla="*/ 93726 h 942975"/>
                        <a:gd name="connsiteX28" fmla="*/ 185547 w 495300"/>
                        <a:gd name="connsiteY28" fmla="*/ 32575 h 942975"/>
                        <a:gd name="connsiteX29" fmla="*/ 213455 w 495300"/>
                        <a:gd name="connsiteY29" fmla="*/ 14097 h 942975"/>
                        <a:gd name="connsiteX30" fmla="*/ 247745 w 495300"/>
                        <a:gd name="connsiteY30" fmla="*/ 7144 h 942975"/>
                        <a:gd name="connsiteX31" fmla="*/ 282035 w 495300"/>
                        <a:gd name="connsiteY31" fmla="*/ 14002 h 942975"/>
                        <a:gd name="connsiteX32" fmla="*/ 310134 w 495300"/>
                        <a:gd name="connsiteY32" fmla="*/ 33052 h 942975"/>
                        <a:gd name="connsiteX33" fmla="*/ 329184 w 495300"/>
                        <a:gd name="connsiteY33" fmla="*/ 60579 h 942975"/>
                        <a:gd name="connsiteX34" fmla="*/ 336328 w 495300"/>
                        <a:gd name="connsiteY34" fmla="*/ 94298 h 942975"/>
                        <a:gd name="connsiteX35" fmla="*/ 335280 w 495300"/>
                        <a:gd name="connsiteY35" fmla="*/ 108204 h 942975"/>
                        <a:gd name="connsiteX36" fmla="*/ 332137 w 495300"/>
                        <a:gd name="connsiteY36" fmla="*/ 121158 h 942975"/>
                        <a:gd name="connsiteX37" fmla="*/ 326898 w 495300"/>
                        <a:gd name="connsiteY37" fmla="*/ 133540 h 942975"/>
                        <a:gd name="connsiteX38" fmla="*/ 319850 w 495300"/>
                        <a:gd name="connsiteY38" fmla="*/ 144971 h 942975"/>
                        <a:gd name="connsiteX39" fmla="*/ 316135 w 495300"/>
                        <a:gd name="connsiteY39" fmla="*/ 149733 h 942975"/>
                        <a:gd name="connsiteX40" fmla="*/ 312134 w 495300"/>
                        <a:gd name="connsiteY40" fmla="*/ 154210 h 942975"/>
                        <a:gd name="connsiteX41" fmla="*/ 307753 w 495300"/>
                        <a:gd name="connsiteY41" fmla="*/ 158401 h 942975"/>
                        <a:gd name="connsiteX42" fmla="*/ 303276 w 495300"/>
                        <a:gd name="connsiteY42" fmla="*/ 162211 h 942975"/>
                        <a:gd name="connsiteX43" fmla="*/ 266795 w 495300"/>
                        <a:gd name="connsiteY43" fmla="*/ 190786 h 942975"/>
                        <a:gd name="connsiteX44" fmla="*/ 485870 w 495300"/>
                        <a:gd name="connsiteY44" fmla="*/ 190786 h 942975"/>
                        <a:gd name="connsiteX45" fmla="*/ 491585 w 495300"/>
                        <a:gd name="connsiteY45" fmla="*/ 748855 h 942975"/>
                        <a:gd name="connsiteX46" fmla="*/ 275082 w 495300"/>
                        <a:gd name="connsiteY46" fmla="*/ 748855 h 942975"/>
                        <a:gd name="connsiteX47" fmla="*/ 311753 w 495300"/>
                        <a:gd name="connsiteY47" fmla="*/ 777430 h 942975"/>
                        <a:gd name="connsiteX48" fmla="*/ 316611 w 495300"/>
                        <a:gd name="connsiteY48" fmla="*/ 781431 h 942975"/>
                        <a:gd name="connsiteX49" fmla="*/ 320802 w 495300"/>
                        <a:gd name="connsiteY49" fmla="*/ 785622 h 942975"/>
                        <a:gd name="connsiteX50" fmla="*/ 324898 w 495300"/>
                        <a:gd name="connsiteY50" fmla="*/ 790194 h 942975"/>
                        <a:gd name="connsiteX51" fmla="*/ 328803 w 495300"/>
                        <a:gd name="connsiteY51" fmla="*/ 795147 h 942975"/>
                        <a:gd name="connsiteX52" fmla="*/ 336233 w 495300"/>
                        <a:gd name="connsiteY52" fmla="*/ 807053 h 942975"/>
                        <a:gd name="connsiteX53" fmla="*/ 341757 w 495300"/>
                        <a:gd name="connsiteY53" fmla="*/ 819912 h 942975"/>
                        <a:gd name="connsiteX54" fmla="*/ 345186 w 495300"/>
                        <a:gd name="connsiteY54" fmla="*/ 833723 h 942975"/>
                        <a:gd name="connsiteX55" fmla="*/ 346520 w 495300"/>
                        <a:gd name="connsiteY55" fmla="*/ 848392 h 942975"/>
                        <a:gd name="connsiteX56" fmla="*/ 320421 w 495300"/>
                        <a:gd name="connsiteY56" fmla="*/ 912495 h 942975"/>
                        <a:gd name="connsiteX57" fmla="*/ 256794 w 495300"/>
                        <a:gd name="connsiteY57" fmla="*/ 939165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95300" h="942975">
                          <a:moveTo>
                            <a:pt x="256794" y="939260"/>
                          </a:moveTo>
                          <a:cubicBezTo>
                            <a:pt x="244716" y="939260"/>
                            <a:pt x="232762" y="936822"/>
                            <a:pt x="221647" y="932117"/>
                          </a:cubicBezTo>
                          <a:cubicBezTo>
                            <a:pt x="210969" y="927487"/>
                            <a:pt x="201273" y="920858"/>
                            <a:pt x="193072" y="912590"/>
                          </a:cubicBezTo>
                          <a:cubicBezTo>
                            <a:pt x="176079" y="895493"/>
                            <a:pt x="166497" y="872395"/>
                            <a:pt x="166402" y="848297"/>
                          </a:cubicBezTo>
                          <a:cubicBezTo>
                            <a:pt x="166459" y="838591"/>
                            <a:pt x="168002" y="828961"/>
                            <a:pt x="170974" y="819722"/>
                          </a:cubicBezTo>
                          <a:cubicBezTo>
                            <a:pt x="172498" y="815321"/>
                            <a:pt x="174308" y="811025"/>
                            <a:pt x="176403" y="806863"/>
                          </a:cubicBezTo>
                          <a:cubicBezTo>
                            <a:pt x="178489" y="802738"/>
                            <a:pt x="180908" y="798786"/>
                            <a:pt x="183642" y="795052"/>
                          </a:cubicBezTo>
                          <a:lnTo>
                            <a:pt x="187452" y="790099"/>
                          </a:lnTo>
                          <a:cubicBezTo>
                            <a:pt x="188662" y="788575"/>
                            <a:pt x="189995" y="787051"/>
                            <a:pt x="191453" y="785527"/>
                          </a:cubicBezTo>
                          <a:cubicBezTo>
                            <a:pt x="192976" y="784003"/>
                            <a:pt x="194405" y="782574"/>
                            <a:pt x="195929" y="781241"/>
                          </a:cubicBezTo>
                          <a:cubicBezTo>
                            <a:pt x="197453" y="779907"/>
                            <a:pt x="199072" y="778478"/>
                            <a:pt x="200692" y="777145"/>
                          </a:cubicBezTo>
                          <a:lnTo>
                            <a:pt x="235934" y="748570"/>
                          </a:lnTo>
                          <a:lnTo>
                            <a:pt x="13811" y="748570"/>
                          </a:lnTo>
                          <a:lnTo>
                            <a:pt x="14573" y="424720"/>
                          </a:lnTo>
                          <a:cubicBezTo>
                            <a:pt x="14573" y="383191"/>
                            <a:pt x="14573" y="348520"/>
                            <a:pt x="14002" y="319945"/>
                          </a:cubicBezTo>
                          <a:cubicBezTo>
                            <a:pt x="13430" y="291370"/>
                            <a:pt x="12954" y="268129"/>
                            <a:pt x="12097" y="249841"/>
                          </a:cubicBezTo>
                          <a:cubicBezTo>
                            <a:pt x="11239" y="231553"/>
                            <a:pt x="10382" y="218504"/>
                            <a:pt x="9239" y="207264"/>
                          </a:cubicBezTo>
                          <a:cubicBezTo>
                            <a:pt x="8668" y="200596"/>
                            <a:pt x="7906" y="194977"/>
                            <a:pt x="7144" y="190309"/>
                          </a:cubicBezTo>
                          <a:lnTo>
                            <a:pt x="230696" y="190309"/>
                          </a:lnTo>
                          <a:lnTo>
                            <a:pt x="193548" y="161734"/>
                          </a:lnTo>
                          <a:lnTo>
                            <a:pt x="188881" y="157925"/>
                          </a:lnTo>
                          <a:lnTo>
                            <a:pt x="184595" y="153734"/>
                          </a:lnTo>
                          <a:lnTo>
                            <a:pt x="180499" y="149257"/>
                          </a:lnTo>
                          <a:cubicBezTo>
                            <a:pt x="179260" y="147733"/>
                            <a:pt x="178022" y="146209"/>
                            <a:pt x="176975" y="144685"/>
                          </a:cubicBezTo>
                          <a:cubicBezTo>
                            <a:pt x="174260" y="141037"/>
                            <a:pt x="171841" y="137189"/>
                            <a:pt x="169735" y="133159"/>
                          </a:cubicBezTo>
                          <a:cubicBezTo>
                            <a:pt x="167669" y="129159"/>
                            <a:pt x="165887" y="125025"/>
                            <a:pt x="164401" y="120777"/>
                          </a:cubicBezTo>
                          <a:cubicBezTo>
                            <a:pt x="162954" y="116453"/>
                            <a:pt x="161839" y="112033"/>
                            <a:pt x="161068" y="107537"/>
                          </a:cubicBezTo>
                          <a:cubicBezTo>
                            <a:pt x="160315" y="102975"/>
                            <a:pt x="159934" y="98355"/>
                            <a:pt x="159925" y="93726"/>
                          </a:cubicBezTo>
                          <a:cubicBezTo>
                            <a:pt x="159915" y="70733"/>
                            <a:pt x="169155" y="48701"/>
                            <a:pt x="185547" y="32575"/>
                          </a:cubicBezTo>
                          <a:cubicBezTo>
                            <a:pt x="193586" y="24689"/>
                            <a:pt x="203054" y="18412"/>
                            <a:pt x="213455" y="14097"/>
                          </a:cubicBezTo>
                          <a:cubicBezTo>
                            <a:pt x="224314" y="9554"/>
                            <a:pt x="235972" y="7182"/>
                            <a:pt x="247745" y="7144"/>
                          </a:cubicBezTo>
                          <a:cubicBezTo>
                            <a:pt x="259509" y="7201"/>
                            <a:pt x="271158" y="9525"/>
                            <a:pt x="282035" y="14002"/>
                          </a:cubicBezTo>
                          <a:cubicBezTo>
                            <a:pt x="292532" y="18498"/>
                            <a:pt x="302066" y="24965"/>
                            <a:pt x="310134" y="33052"/>
                          </a:cubicBezTo>
                          <a:cubicBezTo>
                            <a:pt x="318192" y="40919"/>
                            <a:pt x="324660" y="50263"/>
                            <a:pt x="329184" y="60579"/>
                          </a:cubicBezTo>
                          <a:cubicBezTo>
                            <a:pt x="333823" y="71218"/>
                            <a:pt x="336252" y="82687"/>
                            <a:pt x="336328" y="94298"/>
                          </a:cubicBezTo>
                          <a:cubicBezTo>
                            <a:pt x="336356" y="98955"/>
                            <a:pt x="336004" y="103603"/>
                            <a:pt x="335280" y="108204"/>
                          </a:cubicBezTo>
                          <a:cubicBezTo>
                            <a:pt x="334594" y="112605"/>
                            <a:pt x="333537" y="116938"/>
                            <a:pt x="332137" y="121158"/>
                          </a:cubicBezTo>
                          <a:cubicBezTo>
                            <a:pt x="330708" y="125416"/>
                            <a:pt x="328955" y="129550"/>
                            <a:pt x="326898" y="133540"/>
                          </a:cubicBezTo>
                          <a:cubicBezTo>
                            <a:pt x="324850" y="137532"/>
                            <a:pt x="322497" y="141351"/>
                            <a:pt x="319850" y="144971"/>
                          </a:cubicBezTo>
                          <a:cubicBezTo>
                            <a:pt x="318697" y="146618"/>
                            <a:pt x="317459" y="148209"/>
                            <a:pt x="316135" y="149733"/>
                          </a:cubicBezTo>
                          <a:lnTo>
                            <a:pt x="312134" y="154210"/>
                          </a:lnTo>
                          <a:lnTo>
                            <a:pt x="307753" y="158401"/>
                          </a:lnTo>
                          <a:lnTo>
                            <a:pt x="303276" y="162211"/>
                          </a:lnTo>
                          <a:lnTo>
                            <a:pt x="266795" y="190786"/>
                          </a:lnTo>
                          <a:lnTo>
                            <a:pt x="485870" y="190786"/>
                          </a:lnTo>
                          <a:lnTo>
                            <a:pt x="491585" y="748855"/>
                          </a:lnTo>
                          <a:lnTo>
                            <a:pt x="275082" y="748855"/>
                          </a:lnTo>
                          <a:lnTo>
                            <a:pt x="311753" y="777430"/>
                          </a:lnTo>
                          <a:cubicBezTo>
                            <a:pt x="313468" y="778669"/>
                            <a:pt x="314992" y="780002"/>
                            <a:pt x="316611" y="781431"/>
                          </a:cubicBezTo>
                          <a:lnTo>
                            <a:pt x="320802" y="785622"/>
                          </a:lnTo>
                          <a:cubicBezTo>
                            <a:pt x="322269" y="787051"/>
                            <a:pt x="323640" y="788575"/>
                            <a:pt x="324898" y="790194"/>
                          </a:cubicBezTo>
                          <a:cubicBezTo>
                            <a:pt x="326326" y="791909"/>
                            <a:pt x="327565" y="793433"/>
                            <a:pt x="328803" y="795147"/>
                          </a:cubicBezTo>
                          <a:cubicBezTo>
                            <a:pt x="331575" y="798928"/>
                            <a:pt x="334051" y="802910"/>
                            <a:pt x="336233" y="807053"/>
                          </a:cubicBezTo>
                          <a:cubicBezTo>
                            <a:pt x="338366" y="811206"/>
                            <a:pt x="340214" y="815502"/>
                            <a:pt x="341757" y="819912"/>
                          </a:cubicBezTo>
                          <a:cubicBezTo>
                            <a:pt x="343281" y="824417"/>
                            <a:pt x="344424" y="829037"/>
                            <a:pt x="345186" y="833723"/>
                          </a:cubicBezTo>
                          <a:cubicBezTo>
                            <a:pt x="345977" y="838572"/>
                            <a:pt x="346424" y="843477"/>
                            <a:pt x="346520" y="848392"/>
                          </a:cubicBezTo>
                          <a:cubicBezTo>
                            <a:pt x="346624" y="872366"/>
                            <a:pt x="337242" y="895417"/>
                            <a:pt x="320421" y="912495"/>
                          </a:cubicBezTo>
                          <a:cubicBezTo>
                            <a:pt x="303667" y="929583"/>
                            <a:pt x="280730" y="939194"/>
                            <a:pt x="256794" y="939165"/>
                          </a:cubicBezTo>
                          <a:close/>
                        </a:path>
                      </a:pathLst>
                    </a:custGeom>
                    <a:solidFill>
                      <a:schemeClr val="accent4">
                        <a:lumMod val="75000"/>
                      </a:schemeClr>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9312EF4-A602-C642-8703-B3438DF61290}"/>
                        </a:ext>
                      </a:extLst>
                    </p:cNvPr>
                    <p:cNvSpPr/>
                    <p:nvPr/>
                  </p:nvSpPr>
                  <p:spPr>
                    <a:xfrm>
                      <a:off x="5473759" y="4379530"/>
                      <a:ext cx="1375205" cy="1700251"/>
                    </a:xfrm>
                    <a:custGeom>
                      <a:avLst/>
                      <a:gdLst>
                        <a:gd name="connsiteX0" fmla="*/ 518541 w 523875"/>
                        <a:gd name="connsiteY0" fmla="*/ 7144 h 647700"/>
                        <a:gd name="connsiteX1" fmla="*/ 524732 w 523875"/>
                        <a:gd name="connsiteY1" fmla="*/ 612839 h 647700"/>
                        <a:gd name="connsiteX2" fmla="*/ 524732 w 523875"/>
                        <a:gd name="connsiteY2" fmla="*/ 646271 h 647700"/>
                        <a:gd name="connsiteX3" fmla="*/ 7144 w 523875"/>
                        <a:gd name="connsiteY3" fmla="*/ 646271 h 647700"/>
                        <a:gd name="connsiteX4" fmla="*/ 7144 w 523875"/>
                        <a:gd name="connsiteY4" fmla="*/ 612839 h 647700"/>
                        <a:gd name="connsiteX5" fmla="*/ 8763 w 523875"/>
                        <a:gd name="connsiteY5" fmla="*/ 7144 h 647700"/>
                        <a:gd name="connsiteX6" fmla="*/ 159258 w 523875"/>
                        <a:gd name="connsiteY6" fmla="*/ 7144 h 647700"/>
                        <a:gd name="connsiteX7" fmla="*/ 152209 w 523875"/>
                        <a:gd name="connsiteY7" fmla="*/ 21431 h 647700"/>
                        <a:gd name="connsiteX8" fmla="*/ 146971 w 523875"/>
                        <a:gd name="connsiteY8" fmla="*/ 36767 h 647700"/>
                        <a:gd name="connsiteX9" fmla="*/ 143732 w 523875"/>
                        <a:gd name="connsiteY9" fmla="*/ 52864 h 647700"/>
                        <a:gd name="connsiteX10" fmla="*/ 142589 w 523875"/>
                        <a:gd name="connsiteY10" fmla="*/ 69628 h 647700"/>
                        <a:gd name="connsiteX11" fmla="*/ 266071 w 523875"/>
                        <a:gd name="connsiteY11" fmla="*/ 195682 h 647700"/>
                        <a:gd name="connsiteX12" fmla="*/ 356235 w 523875"/>
                        <a:gd name="connsiteY12" fmla="*/ 158496 h 647700"/>
                        <a:gd name="connsiteX13" fmla="*/ 382715 w 523875"/>
                        <a:gd name="connsiteY13" fmla="*/ 118491 h 647700"/>
                        <a:gd name="connsiteX14" fmla="*/ 392240 w 523875"/>
                        <a:gd name="connsiteY14" fmla="*/ 69628 h 647700"/>
                        <a:gd name="connsiteX15" fmla="*/ 391001 w 523875"/>
                        <a:gd name="connsiteY15" fmla="*/ 52864 h 647700"/>
                        <a:gd name="connsiteX16" fmla="*/ 387667 w 523875"/>
                        <a:gd name="connsiteY16" fmla="*/ 36767 h 647700"/>
                        <a:gd name="connsiteX17" fmla="*/ 382334 w 523875"/>
                        <a:gd name="connsiteY17" fmla="*/ 21431 h 647700"/>
                        <a:gd name="connsiteX18" fmla="*/ 375095 w 523875"/>
                        <a:gd name="connsiteY18" fmla="*/ 7144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47700">
                          <a:moveTo>
                            <a:pt x="518541" y="7144"/>
                          </a:moveTo>
                          <a:lnTo>
                            <a:pt x="524732" y="612839"/>
                          </a:lnTo>
                          <a:lnTo>
                            <a:pt x="524732" y="646271"/>
                          </a:lnTo>
                          <a:lnTo>
                            <a:pt x="7144" y="646271"/>
                          </a:lnTo>
                          <a:lnTo>
                            <a:pt x="7144" y="612839"/>
                          </a:lnTo>
                          <a:lnTo>
                            <a:pt x="8763" y="7144"/>
                          </a:lnTo>
                          <a:lnTo>
                            <a:pt x="159258" y="7144"/>
                          </a:lnTo>
                          <a:cubicBezTo>
                            <a:pt x="156639" y="11773"/>
                            <a:pt x="154286" y="16545"/>
                            <a:pt x="152209" y="21431"/>
                          </a:cubicBezTo>
                          <a:cubicBezTo>
                            <a:pt x="150162" y="26432"/>
                            <a:pt x="148419" y="31556"/>
                            <a:pt x="146971" y="36767"/>
                          </a:cubicBezTo>
                          <a:cubicBezTo>
                            <a:pt x="145542" y="42053"/>
                            <a:pt x="144466" y="47434"/>
                            <a:pt x="143732" y="52864"/>
                          </a:cubicBezTo>
                          <a:cubicBezTo>
                            <a:pt x="142961" y="58417"/>
                            <a:pt x="142580" y="64017"/>
                            <a:pt x="142589" y="69628"/>
                          </a:cubicBezTo>
                          <a:cubicBezTo>
                            <a:pt x="141875" y="138541"/>
                            <a:pt x="197167" y="194977"/>
                            <a:pt x="266071" y="195682"/>
                          </a:cubicBezTo>
                          <a:cubicBezTo>
                            <a:pt x="299933" y="196034"/>
                            <a:pt x="332470" y="182613"/>
                            <a:pt x="356235" y="158496"/>
                          </a:cubicBezTo>
                          <a:cubicBezTo>
                            <a:pt x="367503" y="146952"/>
                            <a:pt x="376485" y="133379"/>
                            <a:pt x="382715" y="118491"/>
                          </a:cubicBezTo>
                          <a:cubicBezTo>
                            <a:pt x="389106" y="102994"/>
                            <a:pt x="392344" y="86382"/>
                            <a:pt x="392240" y="69628"/>
                          </a:cubicBezTo>
                          <a:cubicBezTo>
                            <a:pt x="392221" y="64017"/>
                            <a:pt x="391801" y="58417"/>
                            <a:pt x="391001" y="52864"/>
                          </a:cubicBezTo>
                          <a:cubicBezTo>
                            <a:pt x="390239" y="47434"/>
                            <a:pt x="389125" y="42053"/>
                            <a:pt x="387667" y="36767"/>
                          </a:cubicBezTo>
                          <a:cubicBezTo>
                            <a:pt x="386191" y="31556"/>
                            <a:pt x="384410" y="26432"/>
                            <a:pt x="382334" y="21431"/>
                          </a:cubicBezTo>
                          <a:cubicBezTo>
                            <a:pt x="380190" y="16535"/>
                            <a:pt x="377771" y="11763"/>
                            <a:pt x="375095" y="7144"/>
                          </a:cubicBezTo>
                          <a:close/>
                        </a:path>
                      </a:pathLst>
                    </a:custGeom>
                    <a:solidFill>
                      <a:schemeClr val="accent6"/>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2355C4C-BAD4-EDB7-794C-12C925C43D42}"/>
                        </a:ext>
                      </a:extLst>
                    </p:cNvPr>
                    <p:cNvSpPr/>
                    <p:nvPr/>
                  </p:nvSpPr>
                  <p:spPr>
                    <a:xfrm>
                      <a:off x="5515768" y="4421037"/>
                      <a:ext cx="1300193" cy="1625241"/>
                    </a:xfrm>
                    <a:custGeom>
                      <a:avLst/>
                      <a:gdLst>
                        <a:gd name="connsiteX0" fmla="*/ 492919 w 495300"/>
                        <a:gd name="connsiteY0" fmla="*/ 614362 h 619125"/>
                        <a:gd name="connsiteX1" fmla="*/ 7144 w 495300"/>
                        <a:gd name="connsiteY1" fmla="*/ 614362 h 619125"/>
                        <a:gd name="connsiteX2" fmla="*/ 7144 w 495300"/>
                        <a:gd name="connsiteY2" fmla="*/ 597122 h 619125"/>
                        <a:gd name="connsiteX3" fmla="*/ 8668 w 495300"/>
                        <a:gd name="connsiteY3" fmla="*/ 7334 h 619125"/>
                        <a:gd name="connsiteX4" fmla="*/ 118396 w 495300"/>
                        <a:gd name="connsiteY4" fmla="*/ 7334 h 619125"/>
                        <a:gd name="connsiteX5" fmla="*/ 115538 w 495300"/>
                        <a:gd name="connsiteY5" fmla="*/ 16859 h 619125"/>
                        <a:gd name="connsiteX6" fmla="*/ 111823 w 495300"/>
                        <a:gd name="connsiteY6" fmla="*/ 35052 h 619125"/>
                        <a:gd name="connsiteX7" fmla="*/ 110585 w 495300"/>
                        <a:gd name="connsiteY7" fmla="*/ 54102 h 619125"/>
                        <a:gd name="connsiteX8" fmla="*/ 121729 w 495300"/>
                        <a:gd name="connsiteY8" fmla="*/ 109252 h 619125"/>
                        <a:gd name="connsiteX9" fmla="*/ 151924 w 495300"/>
                        <a:gd name="connsiteY9" fmla="*/ 154305 h 619125"/>
                        <a:gd name="connsiteX10" fmla="*/ 196882 w 495300"/>
                        <a:gd name="connsiteY10" fmla="*/ 184690 h 619125"/>
                        <a:gd name="connsiteX11" fmla="*/ 380981 w 495300"/>
                        <a:gd name="connsiteY11" fmla="*/ 110328 h 619125"/>
                        <a:gd name="connsiteX12" fmla="*/ 392144 w 495300"/>
                        <a:gd name="connsiteY12" fmla="*/ 54007 h 619125"/>
                        <a:gd name="connsiteX13" fmla="*/ 390811 w 495300"/>
                        <a:gd name="connsiteY13" fmla="*/ 34957 h 619125"/>
                        <a:gd name="connsiteX14" fmla="*/ 387001 w 495300"/>
                        <a:gd name="connsiteY14" fmla="*/ 16669 h 619125"/>
                        <a:gd name="connsiteX15" fmla="*/ 384048 w 495300"/>
                        <a:gd name="connsiteY15" fmla="*/ 7144 h 619125"/>
                        <a:gd name="connsiteX16" fmla="*/ 486727 w 495300"/>
                        <a:gd name="connsiteY16" fmla="*/ 7144 h 619125"/>
                        <a:gd name="connsiteX17" fmla="*/ 492728 w 495300"/>
                        <a:gd name="connsiteY17" fmla="*/ 597027 h 619125"/>
                        <a:gd name="connsiteX18" fmla="*/ 492728 w 495300"/>
                        <a:gd name="connsiteY18" fmla="*/ 614172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5300" h="619125">
                          <a:moveTo>
                            <a:pt x="492919" y="614362"/>
                          </a:moveTo>
                          <a:lnTo>
                            <a:pt x="7144" y="614362"/>
                          </a:lnTo>
                          <a:lnTo>
                            <a:pt x="7144" y="597122"/>
                          </a:lnTo>
                          <a:lnTo>
                            <a:pt x="8668" y="7334"/>
                          </a:lnTo>
                          <a:lnTo>
                            <a:pt x="118396" y="7334"/>
                          </a:lnTo>
                          <a:cubicBezTo>
                            <a:pt x="117348" y="10382"/>
                            <a:pt x="116396" y="13525"/>
                            <a:pt x="115538" y="16859"/>
                          </a:cubicBezTo>
                          <a:cubicBezTo>
                            <a:pt x="113871" y="22831"/>
                            <a:pt x="112633" y="28908"/>
                            <a:pt x="111823" y="35052"/>
                          </a:cubicBezTo>
                          <a:cubicBezTo>
                            <a:pt x="110976" y="41367"/>
                            <a:pt x="110557" y="47730"/>
                            <a:pt x="110585" y="54102"/>
                          </a:cubicBezTo>
                          <a:cubicBezTo>
                            <a:pt x="110538" y="73047"/>
                            <a:pt x="114328" y="91811"/>
                            <a:pt x="121729" y="109252"/>
                          </a:cubicBezTo>
                          <a:cubicBezTo>
                            <a:pt x="128854" y="126044"/>
                            <a:pt x="139094" y="141332"/>
                            <a:pt x="151924" y="154305"/>
                          </a:cubicBezTo>
                          <a:cubicBezTo>
                            <a:pt x="164821" y="167230"/>
                            <a:pt x="180080" y="177546"/>
                            <a:pt x="196882" y="184690"/>
                          </a:cubicBezTo>
                          <a:cubicBezTo>
                            <a:pt x="268253" y="214998"/>
                            <a:pt x="350682" y="181699"/>
                            <a:pt x="380981" y="110328"/>
                          </a:cubicBezTo>
                          <a:cubicBezTo>
                            <a:pt x="388544" y="92526"/>
                            <a:pt x="392344" y="73352"/>
                            <a:pt x="392144" y="54007"/>
                          </a:cubicBezTo>
                          <a:cubicBezTo>
                            <a:pt x="392144" y="47634"/>
                            <a:pt x="391697" y="41272"/>
                            <a:pt x="390811" y="34957"/>
                          </a:cubicBezTo>
                          <a:cubicBezTo>
                            <a:pt x="389915" y="28785"/>
                            <a:pt x="388649" y="22679"/>
                            <a:pt x="387001" y="16669"/>
                          </a:cubicBezTo>
                          <a:cubicBezTo>
                            <a:pt x="386143" y="13621"/>
                            <a:pt x="385191" y="10573"/>
                            <a:pt x="384048" y="7144"/>
                          </a:cubicBezTo>
                          <a:lnTo>
                            <a:pt x="486727" y="7144"/>
                          </a:lnTo>
                          <a:lnTo>
                            <a:pt x="492728" y="597027"/>
                          </a:lnTo>
                          <a:lnTo>
                            <a:pt x="492728" y="614172"/>
                          </a:lnTo>
                          <a:close/>
                        </a:path>
                      </a:pathLst>
                    </a:custGeom>
                    <a:solidFill>
                      <a:schemeClr val="accent6">
                        <a:lumMod val="75000"/>
                      </a:schemeClr>
                    </a:solidFill>
                    <a:ln w="9525"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336BB024-8800-043F-7182-7996B4EA13E8}"/>
                      </a:ext>
                    </a:extLst>
                  </p:cNvPr>
                  <p:cNvSpPr txBox="1"/>
                  <p:nvPr/>
                </p:nvSpPr>
                <p:spPr>
                  <a:xfrm>
                    <a:off x="7392989" y="4997704"/>
                    <a:ext cx="2515624" cy="646331"/>
                  </a:xfrm>
                  <a:prstGeom prst="rect">
                    <a:avLst/>
                  </a:prstGeom>
                  <a:noFill/>
                </p:spPr>
                <p:txBody>
                  <a:bodyPr wrap="square" rtlCol="0">
                    <a:spAutoFit/>
                  </a:bodyPr>
                  <a:lstStyle/>
                  <a:p>
                    <a:pPr lvl="0"/>
                    <a:r>
                      <a:rPr lang="en-US" b="1" dirty="0"/>
                      <a:t>Introduction of </a:t>
                    </a:r>
                    <a:r>
                      <a:rPr lang="en-US" b="1" dirty="0" err="1"/>
                      <a:t>SGrB</a:t>
                    </a:r>
                    <a:r>
                      <a:rPr lang="en-US" b="1" dirty="0"/>
                      <a:t> through India INX</a:t>
                    </a:r>
                  </a:p>
                </p:txBody>
              </p:sp>
              <p:sp>
                <p:nvSpPr>
                  <p:cNvPr id="30" name="TextBox 29">
                    <a:extLst>
                      <a:ext uri="{FF2B5EF4-FFF2-40B4-BE49-F238E27FC236}">
                        <a16:creationId xmlns:a16="http://schemas.microsoft.com/office/drawing/2014/main" id="{78991013-57B8-F215-E418-13B7F3143CED}"/>
                      </a:ext>
                    </a:extLst>
                  </p:cNvPr>
                  <p:cNvSpPr txBox="1"/>
                  <p:nvPr/>
                </p:nvSpPr>
                <p:spPr>
                  <a:xfrm>
                    <a:off x="7392989" y="1779110"/>
                    <a:ext cx="2515624" cy="923330"/>
                  </a:xfrm>
                  <a:prstGeom prst="rect">
                    <a:avLst/>
                  </a:prstGeom>
                  <a:noFill/>
                </p:spPr>
                <p:txBody>
                  <a:bodyPr wrap="square" rtlCol="0">
                    <a:spAutoFit/>
                  </a:bodyPr>
                  <a:lstStyle/>
                  <a:p>
                    <a:pPr lvl="0"/>
                    <a:r>
                      <a:rPr lang="en-US" b="1" dirty="0"/>
                      <a:t>MOU with Luxembourg Stock Exchange</a:t>
                    </a:r>
                  </a:p>
                </p:txBody>
              </p:sp>
              <p:sp>
                <p:nvSpPr>
                  <p:cNvPr id="31" name="TextBox 30">
                    <a:extLst>
                      <a:ext uri="{FF2B5EF4-FFF2-40B4-BE49-F238E27FC236}">
                        <a16:creationId xmlns:a16="http://schemas.microsoft.com/office/drawing/2014/main" id="{6E6014E7-7B98-FE4E-65DC-BFEA5C40CC51}"/>
                      </a:ext>
                    </a:extLst>
                  </p:cNvPr>
                  <p:cNvSpPr txBox="1"/>
                  <p:nvPr/>
                </p:nvSpPr>
                <p:spPr>
                  <a:xfrm>
                    <a:off x="2458929" y="4001927"/>
                    <a:ext cx="2515624" cy="646331"/>
                  </a:xfrm>
                  <a:prstGeom prst="rect">
                    <a:avLst/>
                  </a:prstGeom>
                  <a:noFill/>
                </p:spPr>
                <p:txBody>
                  <a:bodyPr wrap="square" rtlCol="0">
                    <a:spAutoFit/>
                  </a:bodyPr>
                  <a:lstStyle/>
                  <a:p>
                    <a:pPr lvl="0" algn="r"/>
                    <a:r>
                      <a:rPr lang="en-US" b="1" dirty="0"/>
                      <a:t>A Dedicated Green Listing platform   </a:t>
                    </a:r>
                  </a:p>
                </p:txBody>
              </p:sp>
            </p:grpSp>
            <p:sp>
              <p:nvSpPr>
                <p:cNvPr id="16" name="TextBox 15">
                  <a:extLst>
                    <a:ext uri="{FF2B5EF4-FFF2-40B4-BE49-F238E27FC236}">
                      <a16:creationId xmlns:a16="http://schemas.microsoft.com/office/drawing/2014/main" id="{1A9A3C42-D5F2-3D65-468B-2807EC9A8576}"/>
                    </a:ext>
                  </a:extLst>
                </p:cNvPr>
                <p:cNvSpPr txBox="1"/>
                <p:nvPr/>
              </p:nvSpPr>
              <p:spPr>
                <a:xfrm>
                  <a:off x="5727516" y="1444394"/>
                  <a:ext cx="818766" cy="707886"/>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01</a:t>
                  </a:r>
                </a:p>
              </p:txBody>
            </p:sp>
            <p:sp>
              <p:nvSpPr>
                <p:cNvPr id="17" name="TextBox 16">
                  <a:extLst>
                    <a:ext uri="{FF2B5EF4-FFF2-40B4-BE49-F238E27FC236}">
                      <a16:creationId xmlns:a16="http://schemas.microsoft.com/office/drawing/2014/main" id="{F8F4863C-3BBD-10EB-8BB1-824B1F8AC2D2}"/>
                    </a:ext>
                  </a:extLst>
                </p:cNvPr>
                <p:cNvSpPr txBox="1"/>
                <p:nvPr/>
              </p:nvSpPr>
              <p:spPr>
                <a:xfrm>
                  <a:off x="5727516" y="3192342"/>
                  <a:ext cx="818766" cy="707886"/>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02</a:t>
                  </a:r>
                </a:p>
              </p:txBody>
            </p:sp>
            <p:sp>
              <p:nvSpPr>
                <p:cNvPr id="18" name="TextBox 17">
                  <a:extLst>
                    <a:ext uri="{FF2B5EF4-FFF2-40B4-BE49-F238E27FC236}">
                      <a16:creationId xmlns:a16="http://schemas.microsoft.com/office/drawing/2014/main" id="{B17E2476-84F6-1155-17BB-7225275B939A}"/>
                    </a:ext>
                  </a:extLst>
                </p:cNvPr>
                <p:cNvSpPr txBox="1"/>
                <p:nvPr/>
              </p:nvSpPr>
              <p:spPr>
                <a:xfrm>
                  <a:off x="5727516" y="5064383"/>
                  <a:ext cx="818766" cy="707886"/>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03</a:t>
                  </a:r>
                </a:p>
              </p:txBody>
            </p:sp>
          </p:grpSp>
          <p:pic>
            <p:nvPicPr>
              <p:cNvPr id="11" name="Graphic 10" descr="Bar graph with upward trend">
                <a:extLst>
                  <a:ext uri="{FF2B5EF4-FFF2-40B4-BE49-F238E27FC236}">
                    <a16:creationId xmlns:a16="http://schemas.microsoft.com/office/drawing/2014/main" id="{B6156B18-7153-6601-73E1-C4FD9B9F64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1438" y="4508191"/>
                <a:ext cx="387311" cy="387311"/>
              </a:xfrm>
              <a:prstGeom prst="rect">
                <a:avLst/>
              </a:prstGeom>
            </p:spPr>
          </p:pic>
          <p:pic>
            <p:nvPicPr>
              <p:cNvPr id="12" name="Graphic 11" descr="Bullseye">
                <a:extLst>
                  <a:ext uri="{FF2B5EF4-FFF2-40B4-BE49-F238E27FC236}">
                    <a16:creationId xmlns:a16="http://schemas.microsoft.com/office/drawing/2014/main" id="{5BEF2F7F-2F60-CE8C-E75A-269BC50BF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1724" y="3435500"/>
                <a:ext cx="445136" cy="445136"/>
              </a:xfrm>
              <a:prstGeom prst="rect">
                <a:avLst/>
              </a:prstGeom>
            </p:spPr>
          </p:pic>
          <p:pic>
            <p:nvPicPr>
              <p:cNvPr id="13" name="Graphic 12" descr="Briefcase">
                <a:extLst>
                  <a:ext uri="{FF2B5EF4-FFF2-40B4-BE49-F238E27FC236}">
                    <a16:creationId xmlns:a16="http://schemas.microsoft.com/office/drawing/2014/main" id="{D72B4C1C-6F05-71A7-3719-02652B9309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61438" y="1272513"/>
                <a:ext cx="379381" cy="379381"/>
              </a:xfrm>
              <a:prstGeom prst="rect">
                <a:avLst/>
              </a:prstGeom>
            </p:spPr>
          </p:pic>
        </p:grpSp>
      </p:grpSp>
      <p:pic>
        <p:nvPicPr>
          <p:cNvPr id="51" name="Picture 2" descr="Axis Bank Limited">
            <a:extLst>
              <a:ext uri="{FF2B5EF4-FFF2-40B4-BE49-F238E27FC236}">
                <a16:creationId xmlns:a16="http://schemas.microsoft.com/office/drawing/2014/main" id="{39D91555-7E68-5232-6233-95E60A186DF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069" r="11892"/>
          <a:stretch/>
        </p:blipFill>
        <p:spPr bwMode="auto">
          <a:xfrm>
            <a:off x="10621885" y="4326102"/>
            <a:ext cx="1450201" cy="84727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Adani Electricity Mumbai Limited">
            <a:extLst>
              <a:ext uri="{FF2B5EF4-FFF2-40B4-BE49-F238E27FC236}">
                <a16:creationId xmlns:a16="http://schemas.microsoft.com/office/drawing/2014/main" id="{2DF4CC4D-B86A-6A8B-05DF-FAC9D8C029E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986" r="16843"/>
          <a:stretch/>
        </p:blipFill>
        <p:spPr bwMode="auto">
          <a:xfrm>
            <a:off x="227648" y="1756152"/>
            <a:ext cx="1059804" cy="718941"/>
          </a:xfrm>
          <a:prstGeom prst="rect">
            <a:avLst/>
          </a:prstGeom>
          <a:noFill/>
          <a:extLst>
            <a:ext uri="{909E8E84-426E-40DD-AFC4-6F175D3DCCD1}">
              <a14:hiddenFill xmlns:a14="http://schemas.microsoft.com/office/drawing/2010/main">
                <a:solidFill>
                  <a:srgbClr val="FFFFFF"/>
                </a:solidFill>
              </a14:hiddenFill>
            </a:ext>
          </a:extLst>
        </p:spPr>
      </p:pic>
      <p:pic>
        <p:nvPicPr>
          <p:cNvPr id="54" name="x_x_image006.jpg@01DA05C7.F0B70D10" descr="http://ifcintranet.ifc.org/wps/wcm/connect/5c3d011f-3bbe-4778-95a0-b1785a3cf0b0/IFC-CMCO_Horizontal_RGB-web.jpg?MOD=AJPERES&amp;CACHEID=5c3d011f-3bbe-4778-95a0-b1785a3cf0b0">
            <a:extLst>
              <a:ext uri="{FF2B5EF4-FFF2-40B4-BE49-F238E27FC236}">
                <a16:creationId xmlns:a16="http://schemas.microsoft.com/office/drawing/2014/main" id="{632654F7-028B-A3B7-9629-8F394A3233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03196" y="2810758"/>
            <a:ext cx="2283317" cy="59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a:extLst>
              <a:ext uri="{FF2B5EF4-FFF2-40B4-BE49-F238E27FC236}">
                <a16:creationId xmlns:a16="http://schemas.microsoft.com/office/drawing/2014/main" id="{2AA56762-9832-061F-B638-635D087826E3}"/>
              </a:ext>
            </a:extLst>
          </p:cNvPr>
          <p:cNvPicPr>
            <a:picLocks noChangeAspect="1"/>
          </p:cNvPicPr>
          <p:nvPr/>
        </p:nvPicPr>
        <p:blipFill>
          <a:blip r:embed="rId12"/>
          <a:stretch>
            <a:fillRect/>
          </a:stretch>
        </p:blipFill>
        <p:spPr>
          <a:xfrm>
            <a:off x="10727834" y="2091309"/>
            <a:ext cx="1196451" cy="572948"/>
          </a:xfrm>
          <a:prstGeom prst="rect">
            <a:avLst/>
          </a:prstGeom>
        </p:spPr>
      </p:pic>
      <p:pic>
        <p:nvPicPr>
          <p:cNvPr id="57" name="Picture 56">
            <a:extLst>
              <a:ext uri="{FF2B5EF4-FFF2-40B4-BE49-F238E27FC236}">
                <a16:creationId xmlns:a16="http://schemas.microsoft.com/office/drawing/2014/main" id="{164E203D-0A21-55AE-1396-F5B65D83C9AB}"/>
              </a:ext>
            </a:extLst>
          </p:cNvPr>
          <p:cNvPicPr>
            <a:picLocks noChangeAspect="1"/>
          </p:cNvPicPr>
          <p:nvPr/>
        </p:nvPicPr>
        <p:blipFill rotWithShape="1">
          <a:blip r:embed="rId13"/>
          <a:srcRect r="1239"/>
          <a:stretch/>
        </p:blipFill>
        <p:spPr>
          <a:xfrm>
            <a:off x="193390" y="3522822"/>
            <a:ext cx="1741670" cy="860307"/>
          </a:xfrm>
          <a:prstGeom prst="rect">
            <a:avLst/>
          </a:prstGeom>
        </p:spPr>
      </p:pic>
      <p:pic>
        <p:nvPicPr>
          <p:cNvPr id="58" name="Picture 57">
            <a:extLst>
              <a:ext uri="{FF2B5EF4-FFF2-40B4-BE49-F238E27FC236}">
                <a16:creationId xmlns:a16="http://schemas.microsoft.com/office/drawing/2014/main" id="{520BA682-4145-0EDC-DDFA-26479ABCAFBE}"/>
              </a:ext>
            </a:extLst>
          </p:cNvPr>
          <p:cNvPicPr>
            <a:picLocks noChangeAspect="1"/>
          </p:cNvPicPr>
          <p:nvPr/>
        </p:nvPicPr>
        <p:blipFill rotWithShape="1">
          <a:blip r:embed="rId14"/>
          <a:srcRect l="6669" r="6697"/>
          <a:stretch/>
        </p:blipFill>
        <p:spPr>
          <a:xfrm>
            <a:off x="10746106" y="5229655"/>
            <a:ext cx="1349076" cy="797376"/>
          </a:xfrm>
          <a:prstGeom prst="rect">
            <a:avLst/>
          </a:prstGeom>
        </p:spPr>
      </p:pic>
      <p:pic>
        <p:nvPicPr>
          <p:cNvPr id="59" name="Picture 2">
            <a:extLst>
              <a:ext uri="{FF2B5EF4-FFF2-40B4-BE49-F238E27FC236}">
                <a16:creationId xmlns:a16="http://schemas.microsoft.com/office/drawing/2014/main" id="{64636869-A891-46A2-B3A2-0DBC3D13D1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177" y="4692905"/>
            <a:ext cx="1300562" cy="42267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Shriram Transport Finance Limited">
            <a:extLst>
              <a:ext uri="{FF2B5EF4-FFF2-40B4-BE49-F238E27FC236}">
                <a16:creationId xmlns:a16="http://schemas.microsoft.com/office/drawing/2014/main" id="{8A9F7F9F-A21F-292E-C921-A8B1F00B1C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4715" y="2782411"/>
            <a:ext cx="2234652" cy="56178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Logo, company name&#10;&#10;Description automatically generated">
            <a:extLst>
              <a:ext uri="{FF2B5EF4-FFF2-40B4-BE49-F238E27FC236}">
                <a16:creationId xmlns:a16="http://schemas.microsoft.com/office/drawing/2014/main" id="{7543ABDE-ED76-02DD-BC2C-B95072B7D26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343" y="5320632"/>
            <a:ext cx="1791428" cy="792000"/>
          </a:xfrm>
          <a:prstGeom prst="rect">
            <a:avLst/>
          </a:prstGeom>
        </p:spPr>
      </p:pic>
      <p:pic>
        <p:nvPicPr>
          <p:cNvPr id="62" name="Picture 61" descr="A logo with a sun and text&#10;&#10;Description automatically generated">
            <a:extLst>
              <a:ext uri="{FF2B5EF4-FFF2-40B4-BE49-F238E27FC236}">
                <a16:creationId xmlns:a16="http://schemas.microsoft.com/office/drawing/2014/main" id="{F44A128D-111A-814E-8C36-DA8B499E7AAC}"/>
              </a:ext>
            </a:extLst>
          </p:cNvPr>
          <p:cNvPicPr>
            <a:picLocks noChangeAspect="1"/>
          </p:cNvPicPr>
          <p:nvPr/>
        </p:nvPicPr>
        <p:blipFill>
          <a:blip r:embed="rId18"/>
          <a:stretch>
            <a:fillRect/>
          </a:stretch>
        </p:blipFill>
        <p:spPr>
          <a:xfrm>
            <a:off x="274715" y="757939"/>
            <a:ext cx="1225123" cy="746470"/>
          </a:xfrm>
          <a:prstGeom prst="rect">
            <a:avLst/>
          </a:prstGeom>
        </p:spPr>
      </p:pic>
      <p:pic>
        <p:nvPicPr>
          <p:cNvPr id="63" name="Picture 62">
            <a:extLst>
              <a:ext uri="{FF2B5EF4-FFF2-40B4-BE49-F238E27FC236}">
                <a16:creationId xmlns:a16="http://schemas.microsoft.com/office/drawing/2014/main" id="{72CC6058-FBFE-A4BC-172D-D253C4C591C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79954" y="3523612"/>
            <a:ext cx="1418656" cy="826106"/>
          </a:xfrm>
          <a:prstGeom prst="rect">
            <a:avLst/>
          </a:prstGeom>
        </p:spPr>
      </p:pic>
    </p:spTree>
    <p:extLst>
      <p:ext uri="{BB962C8B-B14F-4D97-AF65-F5344CB8AC3E}">
        <p14:creationId xmlns:p14="http://schemas.microsoft.com/office/powerpoint/2010/main" val="2158107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154C6A-9F1E-9FEB-6F73-16A46EDC7C3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A13AA63-0B72-F2B4-CDC3-5609E91CF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925AB31E-CFDB-69E1-159C-11B51E4FB3AF}"/>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7E0C3AC6-5FB1-F85A-ACDF-4111C7659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D3E870-D8AC-B78E-F284-6685DB345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3449896-D715-D6C8-B4BD-AE5FC99F9ABB}"/>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ACB9E60E-F990-4BA8-8A3A-FA46147AD2C5}"/>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5A825604-9D33-B9C9-AE26-52C920492A22}"/>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255C9C51-DDE2-515A-3BF8-15CFB9152B88}"/>
              </a:ext>
            </a:extLst>
          </p:cNvPr>
          <p:cNvSpPr txBox="1"/>
          <p:nvPr/>
        </p:nvSpPr>
        <p:spPr>
          <a:xfrm>
            <a:off x="223007" y="217010"/>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GIFT IFSC – Tax Competitiveness </a:t>
            </a:r>
          </a:p>
        </p:txBody>
      </p:sp>
      <p:sp>
        <p:nvSpPr>
          <p:cNvPr id="102" name="TextBox 101">
            <a:extLst>
              <a:ext uri="{FF2B5EF4-FFF2-40B4-BE49-F238E27FC236}">
                <a16:creationId xmlns:a16="http://schemas.microsoft.com/office/drawing/2014/main" id="{CCAB746D-BE0D-7C7A-DEF4-D3C9269012C0}"/>
              </a:ext>
            </a:extLst>
          </p:cNvPr>
          <p:cNvSpPr txBox="1"/>
          <p:nvPr/>
        </p:nvSpPr>
        <p:spPr>
          <a:xfrm>
            <a:off x="1885067" y="941851"/>
            <a:ext cx="1191063" cy="865173"/>
          </a:xfrm>
          <a:prstGeom prst="rect">
            <a:avLst/>
          </a:prstGeom>
          <a:noFill/>
        </p:spPr>
        <p:txBody>
          <a:bodyPr wrap="square">
            <a:spAutoFit/>
          </a:bodyPr>
          <a:lstStyle/>
          <a:p>
            <a:pPr algn="ctr">
              <a:lnSpc>
                <a:spcPct val="107000"/>
              </a:lnSpc>
              <a:spcAft>
                <a:spcPts val="800"/>
              </a:spcAft>
            </a:pPr>
            <a:r>
              <a:rPr lang="en-IN" sz="24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GSM Green</a:t>
            </a:r>
            <a:endParaRPr lang="en-IN"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6C07BD26-C8D1-15C6-383B-EBA3D26582C0}"/>
              </a:ext>
            </a:extLst>
          </p:cNvPr>
          <p:cNvGrpSpPr/>
          <p:nvPr/>
        </p:nvGrpSpPr>
        <p:grpSpPr>
          <a:xfrm>
            <a:off x="412772" y="1024759"/>
            <a:ext cx="11100070" cy="4650288"/>
            <a:chOff x="-730078" y="622300"/>
            <a:chExt cx="10808327" cy="4611356"/>
          </a:xfrm>
        </p:grpSpPr>
        <p:sp>
          <p:nvSpPr>
            <p:cNvPr id="7" name="Google Shape;451;p18">
              <a:extLst>
                <a:ext uri="{FF2B5EF4-FFF2-40B4-BE49-F238E27FC236}">
                  <a16:creationId xmlns:a16="http://schemas.microsoft.com/office/drawing/2014/main" id="{C6FEB7AE-4130-BB93-783C-94F5B1606654}"/>
                </a:ext>
              </a:extLst>
            </p:cNvPr>
            <p:cNvSpPr txBox="1">
              <a:spLocks noChangeArrowheads="1"/>
            </p:cNvSpPr>
            <p:nvPr/>
          </p:nvSpPr>
          <p:spPr bwMode="auto">
            <a:xfrm>
              <a:off x="-589287" y="4391933"/>
              <a:ext cx="2103229" cy="82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ts val="1400"/>
                <a:buFont typeface="Open Sans" panose="020B0606030504020204" pitchFamily="34" charset="0"/>
                <a:buNone/>
                <a:tabLst/>
                <a:defRPr/>
              </a:pPr>
              <a:r>
                <a:rPr kumimoji="0" lang="en-US" altLang="en-US" b="0" i="0" u="none" strike="noStrike" kern="1200" cap="none" spc="0" normalizeH="0" baseline="0" noProof="0" dirty="0">
                  <a:ln>
                    <a:noFill/>
                  </a:ln>
                  <a:solidFill>
                    <a:srgbClr val="000000"/>
                  </a:solidFill>
                  <a:effectLst/>
                  <a:uLnTx/>
                  <a:uFillTx/>
                  <a:latin typeface="Calibri" panose="020F0502020204030204"/>
                  <a:ea typeface="+mn-ea"/>
                  <a:cs typeface="Open Sans" panose="020B0606030504020204" pitchFamily="34" charset="0"/>
                  <a:sym typeface="Open Sans" panose="020B0606030504020204" pitchFamily="34" charset="0"/>
                </a:rPr>
                <a:t>10-year tax holiday on 100% of the profit for BUs in IFSC</a:t>
              </a:r>
              <a:endParaRPr kumimoji="0" lang="en-US" altLang="en-US" b="0" i="0" u="none" strike="noStrike" kern="1200" cap="none" spc="0" normalizeH="0" baseline="0" noProof="0" dirty="0">
                <a:ln>
                  <a:noFill/>
                </a:ln>
                <a:solidFill>
                  <a:srgbClr val="000000"/>
                </a:solidFill>
                <a:effectLst/>
                <a:uLnTx/>
                <a:uFillTx/>
                <a:latin typeface="Calibri" panose="020F0502020204030204"/>
                <a:ea typeface="+mn-ea"/>
                <a:sym typeface="Arial" panose="020B0604020202020204" pitchFamily="34" charset="0"/>
              </a:endParaRPr>
            </a:p>
          </p:txBody>
        </p:sp>
        <p:sp>
          <p:nvSpPr>
            <p:cNvPr id="9" name="Google Shape;452;p18">
              <a:extLst>
                <a:ext uri="{FF2B5EF4-FFF2-40B4-BE49-F238E27FC236}">
                  <a16:creationId xmlns:a16="http://schemas.microsoft.com/office/drawing/2014/main" id="{1589FFFA-61D9-5313-2C26-D0FA1079F755}"/>
                </a:ext>
              </a:extLst>
            </p:cNvPr>
            <p:cNvSpPr>
              <a:spLocks noChangeArrowheads="1"/>
            </p:cNvSpPr>
            <p:nvPr/>
          </p:nvSpPr>
          <p:spPr bwMode="auto">
            <a:xfrm>
              <a:off x="-258725" y="622300"/>
              <a:ext cx="1042988" cy="1047751"/>
            </a:xfrm>
            <a:prstGeom prst="ellipse">
              <a:avLst/>
            </a:prstGeom>
            <a:solidFill>
              <a:srgbClr val="23929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0" name="Google Shape;453;p18">
              <a:extLst>
                <a:ext uri="{FF2B5EF4-FFF2-40B4-BE49-F238E27FC236}">
                  <a16:creationId xmlns:a16="http://schemas.microsoft.com/office/drawing/2014/main" id="{12C0FFC4-24B0-7777-25D6-C519E437907D}"/>
                </a:ext>
              </a:extLst>
            </p:cNvPr>
            <p:cNvSpPr>
              <a:spLocks noChangeArrowheads="1"/>
            </p:cNvSpPr>
            <p:nvPr/>
          </p:nvSpPr>
          <p:spPr bwMode="auto">
            <a:xfrm>
              <a:off x="2815432" y="688077"/>
              <a:ext cx="1047750" cy="1047750"/>
            </a:xfrm>
            <a:prstGeom prst="ellipse">
              <a:avLst/>
            </a:pr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1" name="Google Shape;454;p18">
              <a:extLst>
                <a:ext uri="{FF2B5EF4-FFF2-40B4-BE49-F238E27FC236}">
                  <a16:creationId xmlns:a16="http://schemas.microsoft.com/office/drawing/2014/main" id="{A5208E05-DFF6-558A-1BF7-0E1D410DD5D7}"/>
                </a:ext>
              </a:extLst>
            </p:cNvPr>
            <p:cNvSpPr>
              <a:spLocks noChangeArrowheads="1"/>
            </p:cNvSpPr>
            <p:nvPr/>
          </p:nvSpPr>
          <p:spPr bwMode="auto">
            <a:xfrm>
              <a:off x="5507832" y="2980584"/>
              <a:ext cx="1042987" cy="10477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2" name="Google Shape;455;p18">
              <a:extLst>
                <a:ext uri="{FF2B5EF4-FFF2-40B4-BE49-F238E27FC236}">
                  <a16:creationId xmlns:a16="http://schemas.microsoft.com/office/drawing/2014/main" id="{653C8328-4873-FEC2-2EDE-719E205B72DE}"/>
                </a:ext>
              </a:extLst>
            </p:cNvPr>
            <p:cNvSpPr>
              <a:spLocks noChangeArrowheads="1"/>
            </p:cNvSpPr>
            <p:nvPr/>
          </p:nvSpPr>
          <p:spPr bwMode="auto">
            <a:xfrm>
              <a:off x="8195470" y="2980587"/>
              <a:ext cx="1042988" cy="1047750"/>
            </a:xfrm>
            <a:prstGeom prst="ellipse">
              <a:avLst/>
            </a:pr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3" name="Google Shape;456;p18">
              <a:extLst>
                <a:ext uri="{FF2B5EF4-FFF2-40B4-BE49-F238E27FC236}">
                  <a16:creationId xmlns:a16="http://schemas.microsoft.com/office/drawing/2014/main" id="{5CCA528F-4CAF-88C8-E905-BAD7E7CED4D2}"/>
                </a:ext>
              </a:extLst>
            </p:cNvPr>
            <p:cNvSpPr>
              <a:spLocks noChangeArrowheads="1"/>
            </p:cNvSpPr>
            <p:nvPr/>
          </p:nvSpPr>
          <p:spPr bwMode="auto">
            <a:xfrm>
              <a:off x="-110331" y="2944537"/>
              <a:ext cx="1042988" cy="1044575"/>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4" name="Google Shape;457;p18">
              <a:extLst>
                <a:ext uri="{FF2B5EF4-FFF2-40B4-BE49-F238E27FC236}">
                  <a16:creationId xmlns:a16="http://schemas.microsoft.com/office/drawing/2014/main" id="{4F28A6E5-246F-4723-80EF-F9E926F65CB9}"/>
                </a:ext>
              </a:extLst>
            </p:cNvPr>
            <p:cNvSpPr>
              <a:spLocks noChangeArrowheads="1"/>
            </p:cNvSpPr>
            <p:nvPr/>
          </p:nvSpPr>
          <p:spPr bwMode="auto">
            <a:xfrm>
              <a:off x="2815432" y="3007127"/>
              <a:ext cx="1047750" cy="104457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6" name="Google Shape;458;p18">
              <a:extLst>
                <a:ext uri="{FF2B5EF4-FFF2-40B4-BE49-F238E27FC236}">
                  <a16:creationId xmlns:a16="http://schemas.microsoft.com/office/drawing/2014/main" id="{4EF2677D-F0FC-F0AD-7616-5FFA24D1C775}"/>
                </a:ext>
              </a:extLst>
            </p:cNvPr>
            <p:cNvSpPr>
              <a:spLocks noChangeArrowheads="1"/>
            </p:cNvSpPr>
            <p:nvPr/>
          </p:nvSpPr>
          <p:spPr bwMode="auto">
            <a:xfrm>
              <a:off x="5507832" y="677068"/>
              <a:ext cx="1042987" cy="1044575"/>
            </a:xfrm>
            <a:prstGeom prst="ellipse">
              <a:avLst/>
            </a:prstGeom>
            <a:solidFill>
              <a:srgbClr val="E241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7" name="Google Shape;459;p18">
              <a:extLst>
                <a:ext uri="{FF2B5EF4-FFF2-40B4-BE49-F238E27FC236}">
                  <a16:creationId xmlns:a16="http://schemas.microsoft.com/office/drawing/2014/main" id="{18AF99BF-3BA1-4950-98F2-3BE2D9ACC9E9}"/>
                </a:ext>
              </a:extLst>
            </p:cNvPr>
            <p:cNvSpPr>
              <a:spLocks noChangeArrowheads="1"/>
            </p:cNvSpPr>
            <p:nvPr/>
          </p:nvSpPr>
          <p:spPr bwMode="auto">
            <a:xfrm>
              <a:off x="8198644" y="677068"/>
              <a:ext cx="1042988" cy="1044575"/>
            </a:xfrm>
            <a:prstGeom prst="ellipse">
              <a:avLst/>
            </a:prstGeom>
            <a:solidFill>
              <a:srgbClr val="FAC34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8" name="Google Shape;460;p18">
              <a:extLst>
                <a:ext uri="{FF2B5EF4-FFF2-40B4-BE49-F238E27FC236}">
                  <a16:creationId xmlns:a16="http://schemas.microsoft.com/office/drawing/2014/main" id="{C8A94581-47DA-0268-417B-126341EEB2A5}"/>
                </a:ext>
              </a:extLst>
            </p:cNvPr>
            <p:cNvSpPr txBox="1">
              <a:spLocks noChangeArrowheads="1"/>
            </p:cNvSpPr>
            <p:nvPr/>
          </p:nvSpPr>
          <p:spPr bwMode="auto">
            <a:xfrm>
              <a:off x="-258724" y="1814379"/>
              <a:ext cx="1030202" cy="30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23929E"/>
                </a:buClr>
                <a:buSzPts val="2200"/>
                <a:buFont typeface="Open Sans Semibold" panose="020B0706030804020204" pitchFamily="34" charset="0"/>
                <a:buNone/>
                <a:tabLst/>
                <a:defRPr/>
              </a:pPr>
              <a:r>
                <a:rPr kumimoji="0" lang="en-US" altLang="en-US" b="1" i="0" u="none" strike="noStrike" kern="1200" cap="none" spc="0" normalizeH="0" baseline="0" noProof="0" dirty="0">
                  <a:ln>
                    <a:noFill/>
                  </a:ln>
                  <a:solidFill>
                    <a:srgbClr val="23929E"/>
                  </a:solidFill>
                  <a:effectLst/>
                  <a:uLnTx/>
                  <a:uFillTx/>
                  <a:latin typeface="Calibri" panose="020F0502020204030204"/>
                  <a:ea typeface="+mn-ea"/>
                  <a:cs typeface="Open Sans Semibold" panose="020B0706030804020204" pitchFamily="34" charset="0"/>
                  <a:sym typeface="Open Sans Semibold" panose="020B0706030804020204" pitchFamily="34" charset="0"/>
                </a:rPr>
                <a:t>No STT/CTT</a:t>
              </a:r>
              <a:endParaRPr kumimoji="0" lang="en-US" altLang="en-US" b="0" i="0" u="none" strike="noStrike" kern="1200" cap="none" spc="0" normalizeH="0" baseline="0" noProof="0" dirty="0">
                <a:ln>
                  <a:noFill/>
                </a:ln>
                <a:solidFill>
                  <a:srgbClr val="000000"/>
                </a:solidFill>
                <a:effectLst/>
                <a:uLnTx/>
                <a:uFillTx/>
                <a:latin typeface="Calibri" panose="020F0502020204030204"/>
                <a:ea typeface="+mn-ea"/>
                <a:sym typeface="Arial" panose="020B0604020202020204" pitchFamily="34" charset="0"/>
              </a:endParaRPr>
            </a:p>
          </p:txBody>
        </p:sp>
        <p:sp>
          <p:nvSpPr>
            <p:cNvPr id="19" name="Google Shape;461;p18">
              <a:extLst>
                <a:ext uri="{FF2B5EF4-FFF2-40B4-BE49-F238E27FC236}">
                  <a16:creationId xmlns:a16="http://schemas.microsoft.com/office/drawing/2014/main" id="{D3F20E1B-294E-50F8-CEC6-BDE311ADDB7D}"/>
                </a:ext>
              </a:extLst>
            </p:cNvPr>
            <p:cNvSpPr txBox="1">
              <a:spLocks noChangeArrowheads="1"/>
            </p:cNvSpPr>
            <p:nvPr/>
          </p:nvSpPr>
          <p:spPr bwMode="auto">
            <a:xfrm>
              <a:off x="2267376" y="1886639"/>
              <a:ext cx="2219332" cy="25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2F526B"/>
                </a:buClr>
                <a:buSzPts val="2200"/>
                <a:buFont typeface="Open Sans Semibold" panose="020B0706030804020204" pitchFamily="34" charset="0"/>
                <a:buNone/>
                <a:tabLst/>
                <a:defRPr/>
              </a:pPr>
              <a:r>
                <a:rPr kumimoji="0" lang="en-US" altLang="en-US" b="1" i="0" u="none" strike="noStrike" kern="1200" cap="none" spc="0" normalizeH="0" baseline="0" noProof="0" dirty="0">
                  <a:ln>
                    <a:noFill/>
                  </a:ln>
                  <a:solidFill>
                    <a:srgbClr val="2F526B"/>
                  </a:solidFill>
                  <a:effectLst/>
                  <a:uLnTx/>
                  <a:uFillTx/>
                  <a:latin typeface="Calibri" panose="020F0502020204030204"/>
                  <a:ea typeface="+mn-ea"/>
                  <a:cs typeface="Open Sans Semibold" panose="020B0706030804020204" pitchFamily="34" charset="0"/>
                  <a:sym typeface="Open Sans Semibold" panose="020B0706030804020204" pitchFamily="34" charset="0"/>
                </a:rPr>
                <a:t>No Capital Gains Tax</a:t>
              </a:r>
              <a:endParaRPr kumimoji="0" lang="en-US" altLang="en-US" b="0" i="0" u="none" strike="noStrike" kern="1200" cap="none" spc="0" normalizeH="0" baseline="0" noProof="0" dirty="0">
                <a:ln>
                  <a:noFill/>
                </a:ln>
                <a:solidFill>
                  <a:srgbClr val="000000"/>
                </a:solidFill>
                <a:effectLst/>
                <a:uLnTx/>
                <a:uFillTx/>
                <a:latin typeface="Calibri" panose="020F0502020204030204"/>
                <a:ea typeface="+mn-ea"/>
                <a:sym typeface="Arial" panose="020B0604020202020204" pitchFamily="34" charset="0"/>
              </a:endParaRPr>
            </a:p>
          </p:txBody>
        </p:sp>
        <p:sp>
          <p:nvSpPr>
            <p:cNvPr id="20" name="Google Shape;462;p18">
              <a:extLst>
                <a:ext uri="{FF2B5EF4-FFF2-40B4-BE49-F238E27FC236}">
                  <a16:creationId xmlns:a16="http://schemas.microsoft.com/office/drawing/2014/main" id="{CF92DF85-F9B4-C554-F6C3-430C3F888605}"/>
                </a:ext>
              </a:extLst>
            </p:cNvPr>
            <p:cNvSpPr txBox="1">
              <a:spLocks noChangeArrowheads="1"/>
            </p:cNvSpPr>
            <p:nvPr/>
          </p:nvSpPr>
          <p:spPr bwMode="auto">
            <a:xfrm>
              <a:off x="5000319" y="4124254"/>
              <a:ext cx="2372098" cy="34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C3C5C4"/>
                </a:buClr>
                <a:buSzPts val="2200"/>
                <a:buFont typeface="Open Sans Semibold" panose="020B0706030804020204" pitchFamily="34" charset="0"/>
                <a:buNone/>
                <a:tabLst/>
                <a:defRPr/>
              </a:pPr>
              <a:r>
                <a:rPr kumimoji="0" lang="en-US" altLang="en-US" b="1" i="0" u="none" strike="noStrike" kern="1200" cap="none" spc="0" normalizeH="0" baseline="0" noProof="0" dirty="0">
                  <a:ln>
                    <a:noFill/>
                  </a:ln>
                  <a:solidFill>
                    <a:srgbClr val="4472C4"/>
                  </a:solidFill>
                  <a:effectLst/>
                  <a:uLnTx/>
                  <a:uFillTx/>
                  <a:latin typeface="Calibri" panose="020F0502020204030204"/>
                  <a:ea typeface="+mn-ea"/>
                  <a:cs typeface="Open Sans Semibold" panose="020B0706030804020204" pitchFamily="34" charset="0"/>
                  <a:sym typeface="Open Sans Semibold" panose="020B0706030804020204" pitchFamily="34" charset="0"/>
                </a:rPr>
                <a:t>    Lower Withholding Tax</a:t>
              </a:r>
              <a:endParaRPr kumimoji="0" lang="en-US" altLang="en-US" b="0" i="0" u="none" strike="noStrike" kern="1200" cap="none" spc="0" normalizeH="0" baseline="0" noProof="0" dirty="0">
                <a:ln>
                  <a:noFill/>
                </a:ln>
                <a:solidFill>
                  <a:srgbClr val="4472C4"/>
                </a:solidFill>
                <a:effectLst/>
                <a:uLnTx/>
                <a:uFillTx/>
                <a:latin typeface="Calibri" panose="020F0502020204030204"/>
                <a:ea typeface="+mn-ea"/>
                <a:sym typeface="Arial" panose="020B0604020202020204" pitchFamily="34" charset="0"/>
              </a:endParaRPr>
            </a:p>
          </p:txBody>
        </p:sp>
        <p:sp>
          <p:nvSpPr>
            <p:cNvPr id="21" name="Google Shape;463;p18">
              <a:extLst>
                <a:ext uri="{FF2B5EF4-FFF2-40B4-BE49-F238E27FC236}">
                  <a16:creationId xmlns:a16="http://schemas.microsoft.com/office/drawing/2014/main" id="{B799AB1F-565B-6BA3-2C42-8A05F4446BD7}"/>
                </a:ext>
              </a:extLst>
            </p:cNvPr>
            <p:cNvSpPr txBox="1">
              <a:spLocks noChangeArrowheads="1"/>
            </p:cNvSpPr>
            <p:nvPr/>
          </p:nvSpPr>
          <p:spPr bwMode="auto">
            <a:xfrm>
              <a:off x="7621229" y="4084566"/>
              <a:ext cx="225007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61605E"/>
                </a:buClr>
                <a:buSzPts val="2200"/>
                <a:buFont typeface="Open Sans Semibold" panose="020B0706030804020204" pitchFamily="34" charset="0"/>
                <a:buNone/>
                <a:tabLst/>
                <a:defRPr/>
              </a:pPr>
              <a:r>
                <a:rPr kumimoji="0" lang="en-US" altLang="en-US" b="1" i="0" u="none" strike="noStrike" kern="1200" cap="none" spc="0" normalizeH="0" baseline="0" noProof="0" dirty="0">
                  <a:ln>
                    <a:noFill/>
                  </a:ln>
                  <a:solidFill>
                    <a:srgbClr val="61605E"/>
                  </a:solidFill>
                  <a:effectLst/>
                  <a:uLnTx/>
                  <a:uFillTx/>
                  <a:latin typeface="Calibri" panose="020F0502020204030204"/>
                  <a:ea typeface="+mn-ea"/>
                  <a:cs typeface="Open Sans Semibold" panose="020B0706030804020204" pitchFamily="34" charset="0"/>
                  <a:sym typeface="Open Sans Semibold" panose="020B0706030804020204" pitchFamily="34" charset="0"/>
                </a:rPr>
                <a:t>Additional Tax Benefits</a:t>
              </a:r>
              <a:endParaRPr kumimoji="0" lang="en-US" altLang="en-US" b="0" i="0" u="none" strike="noStrike" kern="1200" cap="none" spc="0" normalizeH="0" baseline="0" noProof="0" dirty="0">
                <a:ln>
                  <a:noFill/>
                </a:ln>
                <a:solidFill>
                  <a:srgbClr val="61605E"/>
                </a:solidFill>
                <a:effectLst/>
                <a:uLnTx/>
                <a:uFillTx/>
                <a:latin typeface="Calibri" panose="020F0502020204030204"/>
                <a:ea typeface="+mn-ea"/>
                <a:sym typeface="Arial" panose="020B0604020202020204" pitchFamily="34" charset="0"/>
              </a:endParaRPr>
            </a:p>
          </p:txBody>
        </p:sp>
        <p:sp>
          <p:nvSpPr>
            <p:cNvPr id="22" name="Google Shape;464;p18">
              <a:extLst>
                <a:ext uri="{FF2B5EF4-FFF2-40B4-BE49-F238E27FC236}">
                  <a16:creationId xmlns:a16="http://schemas.microsoft.com/office/drawing/2014/main" id="{E914C143-9A0C-CD72-CD19-C62B276E61A8}"/>
                </a:ext>
              </a:extLst>
            </p:cNvPr>
            <p:cNvSpPr txBox="1">
              <a:spLocks noChangeArrowheads="1"/>
            </p:cNvSpPr>
            <p:nvPr/>
          </p:nvSpPr>
          <p:spPr bwMode="auto">
            <a:xfrm>
              <a:off x="-470693" y="4089449"/>
              <a:ext cx="1722438" cy="33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61605E"/>
                </a:buClr>
                <a:buSzPts val="2200"/>
                <a:buFont typeface="Open Sans Semibold" panose="020B0706030804020204" pitchFamily="34" charset="0"/>
                <a:buNone/>
                <a:tabLst/>
                <a:defRPr/>
              </a:pPr>
              <a:r>
                <a:rPr kumimoji="0" lang="en-US" altLang="en-US" b="1" i="0" u="none" strike="noStrike" kern="1200" cap="none" spc="0" normalizeH="0" baseline="0" noProof="0" dirty="0">
                  <a:ln>
                    <a:noFill/>
                  </a:ln>
                  <a:solidFill>
                    <a:srgbClr val="5B9BD5"/>
                  </a:solidFill>
                  <a:effectLst/>
                  <a:uLnTx/>
                  <a:uFillTx/>
                  <a:latin typeface="Calibri" panose="020F0502020204030204"/>
                  <a:ea typeface="+mn-ea"/>
                  <a:cs typeface="Open Sans Semibold" panose="020B0706030804020204" pitchFamily="34" charset="0"/>
                  <a:sym typeface="Open Sans Semibold" panose="020B0706030804020204" pitchFamily="34" charset="0"/>
                </a:rPr>
                <a:t>Tax Holiday</a:t>
              </a:r>
              <a:endParaRPr kumimoji="0" lang="en-US" altLang="en-US" b="0" i="0" u="none" strike="noStrike" kern="1200" cap="none" spc="0" normalizeH="0" baseline="0" noProof="0" dirty="0">
                <a:ln>
                  <a:noFill/>
                </a:ln>
                <a:solidFill>
                  <a:srgbClr val="5B9BD5"/>
                </a:solidFill>
                <a:effectLst/>
                <a:uLnTx/>
                <a:uFillTx/>
                <a:latin typeface="Calibri" panose="020F0502020204030204"/>
                <a:ea typeface="+mn-ea"/>
                <a:sym typeface="Arial" panose="020B0604020202020204" pitchFamily="34" charset="0"/>
              </a:endParaRPr>
            </a:p>
          </p:txBody>
        </p:sp>
        <p:sp>
          <p:nvSpPr>
            <p:cNvPr id="23" name="Google Shape;465;p18">
              <a:extLst>
                <a:ext uri="{FF2B5EF4-FFF2-40B4-BE49-F238E27FC236}">
                  <a16:creationId xmlns:a16="http://schemas.microsoft.com/office/drawing/2014/main" id="{98652BEC-EAC7-DC3A-CA73-B684315EE39C}"/>
                </a:ext>
              </a:extLst>
            </p:cNvPr>
            <p:cNvSpPr txBox="1">
              <a:spLocks noChangeArrowheads="1"/>
            </p:cNvSpPr>
            <p:nvPr/>
          </p:nvSpPr>
          <p:spPr bwMode="auto">
            <a:xfrm>
              <a:off x="1747136" y="4094095"/>
              <a:ext cx="3368675" cy="37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C3C5C4"/>
                </a:buClr>
                <a:buSzPts val="2200"/>
                <a:buFont typeface="Open Sans Semibold" panose="020B0706030804020204" pitchFamily="34" charset="0"/>
                <a:buNone/>
                <a:tabLst/>
                <a:defRPr/>
              </a:pPr>
              <a:r>
                <a:rPr kumimoji="0" lang="en-US" altLang="en-US" b="1" i="0" u="none" strike="noStrike" kern="1200" cap="none" spc="0" normalizeH="0" baseline="0" noProof="0" dirty="0">
                  <a:ln>
                    <a:noFill/>
                  </a:ln>
                  <a:solidFill>
                    <a:srgbClr val="ED7D31"/>
                  </a:solidFill>
                  <a:effectLst/>
                  <a:uLnTx/>
                  <a:uFillTx/>
                  <a:latin typeface="Calibri" panose="020F0502020204030204"/>
                  <a:ea typeface="+mn-ea"/>
                  <a:cs typeface="Open Sans Semibold" panose="020B0706030804020204" pitchFamily="34" charset="0"/>
                  <a:sym typeface="Open Sans Semibold" panose="020B0706030804020204" pitchFamily="34" charset="0"/>
                </a:rPr>
                <a:t>Minimum Alternative Tax (MAT)</a:t>
              </a:r>
              <a:endParaRPr kumimoji="0" lang="en-US" altLang="en-US" b="0" i="0" u="none" strike="noStrike" kern="1200" cap="none" spc="0" normalizeH="0" baseline="0" noProof="0" dirty="0">
                <a:ln>
                  <a:noFill/>
                </a:ln>
                <a:solidFill>
                  <a:srgbClr val="ED7D31"/>
                </a:solidFill>
                <a:effectLst/>
                <a:uLnTx/>
                <a:uFillTx/>
                <a:latin typeface="Calibri" panose="020F0502020204030204"/>
                <a:ea typeface="+mn-ea"/>
                <a:sym typeface="Arial" panose="020B0604020202020204" pitchFamily="34" charset="0"/>
              </a:endParaRPr>
            </a:p>
          </p:txBody>
        </p:sp>
        <p:sp>
          <p:nvSpPr>
            <p:cNvPr id="25" name="Google Shape;466;p18">
              <a:extLst>
                <a:ext uri="{FF2B5EF4-FFF2-40B4-BE49-F238E27FC236}">
                  <a16:creationId xmlns:a16="http://schemas.microsoft.com/office/drawing/2014/main" id="{27114E72-1541-E0D9-12C5-563139CD849A}"/>
                </a:ext>
              </a:extLst>
            </p:cNvPr>
            <p:cNvSpPr txBox="1">
              <a:spLocks noChangeArrowheads="1"/>
            </p:cNvSpPr>
            <p:nvPr/>
          </p:nvSpPr>
          <p:spPr bwMode="auto">
            <a:xfrm>
              <a:off x="5255351" y="1886639"/>
              <a:ext cx="1539905" cy="37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E2412A"/>
                </a:buClr>
                <a:buSzPts val="2200"/>
                <a:buFont typeface="Open Sans Semibold" panose="020B0706030804020204" pitchFamily="34" charset="0"/>
                <a:buNone/>
                <a:tabLst/>
                <a:defRPr/>
              </a:pPr>
              <a:r>
                <a:rPr kumimoji="0" lang="en-US" altLang="en-US" b="1" i="0" u="none" strike="noStrike" kern="1200" cap="none" spc="0" normalizeH="0" baseline="0" noProof="0" dirty="0">
                  <a:ln>
                    <a:noFill/>
                  </a:ln>
                  <a:solidFill>
                    <a:srgbClr val="E2412A"/>
                  </a:solidFill>
                  <a:effectLst/>
                  <a:uLnTx/>
                  <a:uFillTx/>
                  <a:latin typeface="Calibri" panose="020F0502020204030204"/>
                  <a:ea typeface="+mn-ea"/>
                  <a:cs typeface="Open Sans Semibold" panose="020B0706030804020204" pitchFamily="34" charset="0"/>
                  <a:sym typeface="Open Sans Semibold" panose="020B0706030804020204" pitchFamily="34" charset="0"/>
                </a:rPr>
                <a:t>No Stamp duty</a:t>
              </a:r>
              <a:endParaRPr kumimoji="0" lang="en-US" altLang="en-US" b="0" i="0" u="none" strike="noStrike" kern="1200" cap="none" spc="0" normalizeH="0" baseline="0" noProof="0" dirty="0">
                <a:ln>
                  <a:noFill/>
                </a:ln>
                <a:solidFill>
                  <a:srgbClr val="000000"/>
                </a:solidFill>
                <a:effectLst/>
                <a:uLnTx/>
                <a:uFillTx/>
                <a:latin typeface="Calibri" panose="020F0502020204030204"/>
                <a:ea typeface="+mn-ea"/>
                <a:sym typeface="Arial" panose="020B0604020202020204" pitchFamily="34" charset="0"/>
              </a:endParaRPr>
            </a:p>
          </p:txBody>
        </p:sp>
        <p:sp>
          <p:nvSpPr>
            <p:cNvPr id="29" name="Google Shape;467;p18">
              <a:extLst>
                <a:ext uri="{FF2B5EF4-FFF2-40B4-BE49-F238E27FC236}">
                  <a16:creationId xmlns:a16="http://schemas.microsoft.com/office/drawing/2014/main" id="{417B555E-15D9-7996-4032-0EE311E943E2}"/>
                </a:ext>
              </a:extLst>
            </p:cNvPr>
            <p:cNvSpPr txBox="1">
              <a:spLocks noChangeArrowheads="1"/>
            </p:cNvSpPr>
            <p:nvPr/>
          </p:nvSpPr>
          <p:spPr bwMode="auto">
            <a:xfrm>
              <a:off x="8195470" y="1872877"/>
              <a:ext cx="1042988" cy="30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AC344"/>
                </a:buClr>
                <a:buSzPts val="2200"/>
                <a:buFont typeface="Open Sans Semibold" panose="020B0706030804020204" pitchFamily="34" charset="0"/>
                <a:buNone/>
                <a:tabLst/>
                <a:defRPr/>
              </a:pPr>
              <a:r>
                <a:rPr kumimoji="0" lang="en-US" altLang="en-US" b="1" i="0" u="none" strike="noStrike" kern="1200" cap="none" spc="0" normalizeH="0" baseline="0" noProof="0" dirty="0">
                  <a:ln>
                    <a:noFill/>
                  </a:ln>
                  <a:solidFill>
                    <a:srgbClr val="FAC344"/>
                  </a:solidFill>
                  <a:effectLst/>
                  <a:uLnTx/>
                  <a:uFillTx/>
                  <a:latin typeface="Calibri" panose="020F0502020204030204"/>
                  <a:ea typeface="+mn-ea"/>
                  <a:cs typeface="Open Sans Semibold" panose="020B0706030804020204" pitchFamily="34" charset="0"/>
                  <a:sym typeface="Open Sans Semibold" panose="020B0706030804020204" pitchFamily="34" charset="0"/>
                </a:rPr>
                <a:t>No GST</a:t>
              </a:r>
              <a:endParaRPr kumimoji="0" lang="en-US" altLang="en-US" b="0" i="0" u="none" strike="noStrike" kern="1200" cap="none" spc="0" normalizeH="0" baseline="0" noProof="0" dirty="0">
                <a:ln>
                  <a:noFill/>
                </a:ln>
                <a:solidFill>
                  <a:srgbClr val="000000"/>
                </a:solidFill>
                <a:effectLst/>
                <a:uLnTx/>
                <a:uFillTx/>
                <a:latin typeface="Calibri" panose="020F0502020204030204"/>
                <a:ea typeface="+mn-ea"/>
                <a:sym typeface="Arial" panose="020B0604020202020204" pitchFamily="34" charset="0"/>
              </a:endParaRPr>
            </a:p>
          </p:txBody>
        </p:sp>
        <p:sp>
          <p:nvSpPr>
            <p:cNvPr id="30" name="Google Shape;468;p18">
              <a:extLst>
                <a:ext uri="{FF2B5EF4-FFF2-40B4-BE49-F238E27FC236}">
                  <a16:creationId xmlns:a16="http://schemas.microsoft.com/office/drawing/2014/main" id="{B20C0A7D-76A4-999C-33AE-00769C6A612A}"/>
                </a:ext>
              </a:extLst>
            </p:cNvPr>
            <p:cNvSpPr>
              <a:spLocks/>
            </p:cNvSpPr>
            <p:nvPr/>
          </p:nvSpPr>
          <p:spPr bwMode="auto">
            <a:xfrm>
              <a:off x="2942066" y="947265"/>
              <a:ext cx="869950" cy="429211"/>
            </a:xfrm>
            <a:custGeom>
              <a:avLst/>
              <a:gdLst>
                <a:gd name="T0" fmla="*/ 71 w 230"/>
                <a:gd name="T1" fmla="*/ 109 h 116"/>
                <a:gd name="T2" fmla="*/ 87 w 230"/>
                <a:gd name="T3" fmla="*/ 74 h 116"/>
                <a:gd name="T4" fmla="*/ 101 w 230"/>
                <a:gd name="T5" fmla="*/ 66 h 116"/>
                <a:gd name="T6" fmla="*/ 109 w 230"/>
                <a:gd name="T7" fmla="*/ 1 h 116"/>
                <a:gd name="T8" fmla="*/ 148 w 230"/>
                <a:gd name="T9" fmla="*/ 27 h 116"/>
                <a:gd name="T10" fmla="*/ 137 w 230"/>
                <a:gd name="T11" fmla="*/ 70 h 116"/>
                <a:gd name="T12" fmla="*/ 167 w 230"/>
                <a:gd name="T13" fmla="*/ 88 h 116"/>
                <a:gd name="T14" fmla="*/ 163 w 230"/>
                <a:gd name="T15" fmla="*/ 109 h 116"/>
                <a:gd name="T16" fmla="*/ 117 w 230"/>
                <a:gd name="T17" fmla="*/ 6 h 116"/>
                <a:gd name="T18" fmla="*/ 104 w 230"/>
                <a:gd name="T19" fmla="*/ 58 h 116"/>
                <a:gd name="T20" fmla="*/ 97 w 230"/>
                <a:gd name="T21" fmla="*/ 77 h 116"/>
                <a:gd name="T22" fmla="*/ 69 w 230"/>
                <a:gd name="T23" fmla="*/ 98 h 116"/>
                <a:gd name="T24" fmla="*/ 117 w 230"/>
                <a:gd name="T25" fmla="*/ 110 h 116"/>
                <a:gd name="T26" fmla="*/ 165 w 230"/>
                <a:gd name="T27" fmla="*/ 98 h 116"/>
                <a:gd name="T28" fmla="*/ 137 w 230"/>
                <a:gd name="T29" fmla="*/ 77 h 116"/>
                <a:gd name="T30" fmla="*/ 130 w 230"/>
                <a:gd name="T31" fmla="*/ 58 h 116"/>
                <a:gd name="T32" fmla="*/ 117 w 230"/>
                <a:gd name="T33" fmla="*/ 6 h 116"/>
                <a:gd name="T34" fmla="*/ 191 w 230"/>
                <a:gd name="T35" fmla="*/ 116 h 116"/>
                <a:gd name="T36" fmla="*/ 171 w 230"/>
                <a:gd name="T37" fmla="*/ 112 h 116"/>
                <a:gd name="T38" fmla="*/ 191 w 230"/>
                <a:gd name="T39" fmla="*/ 110 h 116"/>
                <a:gd name="T40" fmla="*/ 223 w 230"/>
                <a:gd name="T41" fmla="*/ 102 h 116"/>
                <a:gd name="T42" fmla="*/ 204 w 230"/>
                <a:gd name="T43" fmla="*/ 89 h 116"/>
                <a:gd name="T44" fmla="*/ 199 w 230"/>
                <a:gd name="T45" fmla="*/ 74 h 116"/>
                <a:gd name="T46" fmla="*/ 190 w 230"/>
                <a:gd name="T47" fmla="*/ 40 h 116"/>
                <a:gd name="T48" fmla="*/ 182 w 230"/>
                <a:gd name="T49" fmla="*/ 74 h 116"/>
                <a:gd name="T50" fmla="*/ 179 w 230"/>
                <a:gd name="T51" fmla="*/ 88 h 116"/>
                <a:gd name="T52" fmla="*/ 177 w 230"/>
                <a:gd name="T53" fmla="*/ 82 h 116"/>
                <a:gd name="T54" fmla="*/ 168 w 230"/>
                <a:gd name="T55" fmla="*/ 53 h 116"/>
                <a:gd name="T56" fmla="*/ 197 w 230"/>
                <a:gd name="T57" fmla="*/ 34 h 116"/>
                <a:gd name="T58" fmla="*/ 203 w 230"/>
                <a:gd name="T59" fmla="*/ 80 h 116"/>
                <a:gd name="T60" fmla="*/ 212 w 230"/>
                <a:gd name="T61" fmla="*/ 85 h 116"/>
                <a:gd name="T62" fmla="*/ 223 w 230"/>
                <a:gd name="T63" fmla="*/ 111 h 116"/>
                <a:gd name="T64" fmla="*/ 43 w 230"/>
                <a:gd name="T65" fmla="*/ 116 h 116"/>
                <a:gd name="T66" fmla="*/ 0 w 230"/>
                <a:gd name="T67" fmla="*/ 102 h 116"/>
                <a:gd name="T68" fmla="*/ 26 w 230"/>
                <a:gd name="T69" fmla="*/ 80 h 116"/>
                <a:gd name="T70" fmla="*/ 29 w 230"/>
                <a:gd name="T71" fmla="*/ 74 h 116"/>
                <a:gd name="T72" fmla="*/ 43 w 230"/>
                <a:gd name="T73" fmla="*/ 25 h 116"/>
                <a:gd name="T74" fmla="*/ 57 w 230"/>
                <a:gd name="T75" fmla="*/ 74 h 116"/>
                <a:gd name="T76" fmla="*/ 60 w 230"/>
                <a:gd name="T77" fmla="*/ 80 h 116"/>
                <a:gd name="T78" fmla="*/ 56 w 230"/>
                <a:gd name="T79" fmla="*/ 85 h 116"/>
                <a:gd name="T80" fmla="*/ 61 w 230"/>
                <a:gd name="T81" fmla="*/ 47 h 116"/>
                <a:gd name="T82" fmla="*/ 38 w 230"/>
                <a:gd name="T83" fmla="*/ 32 h 116"/>
                <a:gd name="T84" fmla="*/ 36 w 230"/>
                <a:gd name="T85" fmla="*/ 78 h 116"/>
                <a:gd name="T86" fmla="*/ 22 w 230"/>
                <a:gd name="T87" fmla="*/ 88 h 116"/>
                <a:gd name="T88" fmla="*/ 10 w 230"/>
                <a:gd name="T89" fmla="*/ 105 h 116"/>
                <a:gd name="T90" fmla="*/ 58 w 230"/>
                <a:gd name="T91" fmla="*/ 109 h 116"/>
                <a:gd name="T92" fmla="*/ 43 w 230"/>
                <a:gd name="T9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0" h="116" extrusionOk="0">
                  <a:moveTo>
                    <a:pt x="117" y="116"/>
                  </a:moveTo>
                  <a:cubicBezTo>
                    <a:pt x="104" y="116"/>
                    <a:pt x="93" y="116"/>
                    <a:pt x="82" y="113"/>
                  </a:cubicBezTo>
                  <a:cubicBezTo>
                    <a:pt x="78" y="112"/>
                    <a:pt x="74" y="111"/>
                    <a:pt x="71" y="109"/>
                  </a:cubicBezTo>
                  <a:cubicBezTo>
                    <a:pt x="65" y="106"/>
                    <a:pt x="63" y="102"/>
                    <a:pt x="62" y="99"/>
                  </a:cubicBezTo>
                  <a:cubicBezTo>
                    <a:pt x="62" y="95"/>
                    <a:pt x="63" y="91"/>
                    <a:pt x="66" y="88"/>
                  </a:cubicBezTo>
                  <a:cubicBezTo>
                    <a:pt x="72" y="82"/>
                    <a:pt x="78" y="78"/>
                    <a:pt x="87" y="74"/>
                  </a:cubicBezTo>
                  <a:cubicBezTo>
                    <a:pt x="90" y="73"/>
                    <a:pt x="92" y="72"/>
                    <a:pt x="95" y="71"/>
                  </a:cubicBezTo>
                  <a:cubicBezTo>
                    <a:pt x="97" y="70"/>
                    <a:pt x="97" y="70"/>
                    <a:pt x="97" y="70"/>
                  </a:cubicBezTo>
                  <a:cubicBezTo>
                    <a:pt x="99" y="69"/>
                    <a:pt x="100" y="68"/>
                    <a:pt x="101" y="66"/>
                  </a:cubicBezTo>
                  <a:cubicBezTo>
                    <a:pt x="101" y="65"/>
                    <a:pt x="100" y="63"/>
                    <a:pt x="99" y="62"/>
                  </a:cubicBezTo>
                  <a:cubicBezTo>
                    <a:pt x="90" y="53"/>
                    <a:pt x="85" y="41"/>
                    <a:pt x="86" y="27"/>
                  </a:cubicBezTo>
                  <a:cubicBezTo>
                    <a:pt x="87" y="13"/>
                    <a:pt x="94" y="5"/>
                    <a:pt x="109" y="1"/>
                  </a:cubicBezTo>
                  <a:cubicBezTo>
                    <a:pt x="111" y="0"/>
                    <a:pt x="114" y="0"/>
                    <a:pt x="117" y="0"/>
                  </a:cubicBezTo>
                  <a:cubicBezTo>
                    <a:pt x="120" y="0"/>
                    <a:pt x="123" y="0"/>
                    <a:pt x="125" y="1"/>
                  </a:cubicBezTo>
                  <a:cubicBezTo>
                    <a:pt x="140" y="5"/>
                    <a:pt x="147" y="13"/>
                    <a:pt x="148" y="27"/>
                  </a:cubicBezTo>
                  <a:cubicBezTo>
                    <a:pt x="148" y="41"/>
                    <a:pt x="144" y="53"/>
                    <a:pt x="135" y="62"/>
                  </a:cubicBezTo>
                  <a:cubicBezTo>
                    <a:pt x="133" y="63"/>
                    <a:pt x="133" y="65"/>
                    <a:pt x="133" y="66"/>
                  </a:cubicBezTo>
                  <a:cubicBezTo>
                    <a:pt x="134" y="68"/>
                    <a:pt x="135" y="69"/>
                    <a:pt x="137" y="70"/>
                  </a:cubicBezTo>
                  <a:cubicBezTo>
                    <a:pt x="139" y="71"/>
                    <a:pt x="139" y="71"/>
                    <a:pt x="139" y="71"/>
                  </a:cubicBezTo>
                  <a:cubicBezTo>
                    <a:pt x="142" y="72"/>
                    <a:pt x="144" y="73"/>
                    <a:pt x="147" y="74"/>
                  </a:cubicBezTo>
                  <a:cubicBezTo>
                    <a:pt x="156" y="78"/>
                    <a:pt x="162" y="82"/>
                    <a:pt x="167" y="88"/>
                  </a:cubicBezTo>
                  <a:cubicBezTo>
                    <a:pt x="170" y="90"/>
                    <a:pt x="172" y="95"/>
                    <a:pt x="171" y="99"/>
                  </a:cubicBezTo>
                  <a:cubicBezTo>
                    <a:pt x="170" y="104"/>
                    <a:pt x="167" y="107"/>
                    <a:pt x="163" y="109"/>
                  </a:cubicBezTo>
                  <a:cubicBezTo>
                    <a:pt x="163" y="109"/>
                    <a:pt x="163" y="109"/>
                    <a:pt x="163" y="109"/>
                  </a:cubicBezTo>
                  <a:cubicBezTo>
                    <a:pt x="160" y="111"/>
                    <a:pt x="156" y="112"/>
                    <a:pt x="152" y="113"/>
                  </a:cubicBezTo>
                  <a:cubicBezTo>
                    <a:pt x="141" y="116"/>
                    <a:pt x="130" y="116"/>
                    <a:pt x="117" y="116"/>
                  </a:cubicBezTo>
                  <a:close/>
                  <a:moveTo>
                    <a:pt x="117" y="6"/>
                  </a:moveTo>
                  <a:cubicBezTo>
                    <a:pt x="115" y="6"/>
                    <a:pt x="112" y="7"/>
                    <a:pt x="110" y="7"/>
                  </a:cubicBezTo>
                  <a:cubicBezTo>
                    <a:pt x="98" y="10"/>
                    <a:pt x="93" y="16"/>
                    <a:pt x="92" y="27"/>
                  </a:cubicBezTo>
                  <a:cubicBezTo>
                    <a:pt x="92" y="40"/>
                    <a:pt x="96" y="50"/>
                    <a:pt x="104" y="58"/>
                  </a:cubicBezTo>
                  <a:cubicBezTo>
                    <a:pt x="106" y="60"/>
                    <a:pt x="108" y="64"/>
                    <a:pt x="107" y="68"/>
                  </a:cubicBezTo>
                  <a:cubicBezTo>
                    <a:pt x="106" y="71"/>
                    <a:pt x="103" y="74"/>
                    <a:pt x="99" y="76"/>
                  </a:cubicBezTo>
                  <a:cubicBezTo>
                    <a:pt x="97" y="77"/>
                    <a:pt x="97" y="77"/>
                    <a:pt x="97" y="77"/>
                  </a:cubicBezTo>
                  <a:cubicBezTo>
                    <a:pt x="95" y="78"/>
                    <a:pt x="92" y="79"/>
                    <a:pt x="90" y="80"/>
                  </a:cubicBezTo>
                  <a:cubicBezTo>
                    <a:pt x="81" y="84"/>
                    <a:pt x="76" y="87"/>
                    <a:pt x="71" y="92"/>
                  </a:cubicBezTo>
                  <a:cubicBezTo>
                    <a:pt x="69" y="94"/>
                    <a:pt x="68" y="96"/>
                    <a:pt x="69" y="98"/>
                  </a:cubicBezTo>
                  <a:cubicBezTo>
                    <a:pt x="69" y="100"/>
                    <a:pt x="71" y="102"/>
                    <a:pt x="74" y="104"/>
                  </a:cubicBezTo>
                  <a:cubicBezTo>
                    <a:pt x="77" y="105"/>
                    <a:pt x="80" y="106"/>
                    <a:pt x="83" y="107"/>
                  </a:cubicBezTo>
                  <a:cubicBezTo>
                    <a:pt x="93" y="109"/>
                    <a:pt x="104" y="110"/>
                    <a:pt x="117" y="110"/>
                  </a:cubicBezTo>
                  <a:cubicBezTo>
                    <a:pt x="130" y="110"/>
                    <a:pt x="141" y="109"/>
                    <a:pt x="151" y="107"/>
                  </a:cubicBezTo>
                  <a:cubicBezTo>
                    <a:pt x="154" y="106"/>
                    <a:pt x="157" y="105"/>
                    <a:pt x="160" y="104"/>
                  </a:cubicBezTo>
                  <a:cubicBezTo>
                    <a:pt x="163" y="102"/>
                    <a:pt x="164" y="101"/>
                    <a:pt x="165" y="98"/>
                  </a:cubicBezTo>
                  <a:cubicBezTo>
                    <a:pt x="165" y="96"/>
                    <a:pt x="164" y="93"/>
                    <a:pt x="163" y="92"/>
                  </a:cubicBezTo>
                  <a:cubicBezTo>
                    <a:pt x="158" y="87"/>
                    <a:pt x="153" y="84"/>
                    <a:pt x="144" y="80"/>
                  </a:cubicBezTo>
                  <a:cubicBezTo>
                    <a:pt x="142" y="79"/>
                    <a:pt x="139" y="78"/>
                    <a:pt x="137" y="77"/>
                  </a:cubicBezTo>
                  <a:cubicBezTo>
                    <a:pt x="135" y="76"/>
                    <a:pt x="135" y="76"/>
                    <a:pt x="135" y="76"/>
                  </a:cubicBezTo>
                  <a:cubicBezTo>
                    <a:pt x="131" y="74"/>
                    <a:pt x="128" y="71"/>
                    <a:pt x="127" y="68"/>
                  </a:cubicBezTo>
                  <a:cubicBezTo>
                    <a:pt x="126" y="64"/>
                    <a:pt x="128" y="60"/>
                    <a:pt x="130" y="58"/>
                  </a:cubicBezTo>
                  <a:cubicBezTo>
                    <a:pt x="138" y="50"/>
                    <a:pt x="142" y="40"/>
                    <a:pt x="142" y="27"/>
                  </a:cubicBezTo>
                  <a:cubicBezTo>
                    <a:pt x="141" y="16"/>
                    <a:pt x="136" y="10"/>
                    <a:pt x="124" y="7"/>
                  </a:cubicBezTo>
                  <a:cubicBezTo>
                    <a:pt x="122" y="7"/>
                    <a:pt x="119" y="6"/>
                    <a:pt x="117" y="6"/>
                  </a:cubicBezTo>
                  <a:close/>
                  <a:moveTo>
                    <a:pt x="161" y="107"/>
                  </a:moveTo>
                  <a:cubicBezTo>
                    <a:pt x="161" y="107"/>
                    <a:pt x="161" y="107"/>
                    <a:pt x="161" y="107"/>
                  </a:cubicBezTo>
                  <a:close/>
                  <a:moveTo>
                    <a:pt x="191" y="116"/>
                  </a:moveTo>
                  <a:cubicBezTo>
                    <a:pt x="188" y="116"/>
                    <a:pt x="188" y="116"/>
                    <a:pt x="188" y="116"/>
                  </a:cubicBezTo>
                  <a:cubicBezTo>
                    <a:pt x="182" y="116"/>
                    <a:pt x="180" y="116"/>
                    <a:pt x="174" y="115"/>
                  </a:cubicBezTo>
                  <a:cubicBezTo>
                    <a:pt x="172" y="115"/>
                    <a:pt x="171" y="113"/>
                    <a:pt x="171" y="112"/>
                  </a:cubicBezTo>
                  <a:cubicBezTo>
                    <a:pt x="171" y="110"/>
                    <a:pt x="173" y="109"/>
                    <a:pt x="174" y="109"/>
                  </a:cubicBezTo>
                  <a:cubicBezTo>
                    <a:pt x="181" y="110"/>
                    <a:pt x="182" y="110"/>
                    <a:pt x="189" y="110"/>
                  </a:cubicBezTo>
                  <a:cubicBezTo>
                    <a:pt x="191" y="110"/>
                    <a:pt x="191" y="110"/>
                    <a:pt x="191" y="110"/>
                  </a:cubicBezTo>
                  <a:cubicBezTo>
                    <a:pt x="199" y="110"/>
                    <a:pt x="207" y="109"/>
                    <a:pt x="214" y="108"/>
                  </a:cubicBezTo>
                  <a:cubicBezTo>
                    <a:pt x="216" y="107"/>
                    <a:pt x="218" y="107"/>
                    <a:pt x="220" y="106"/>
                  </a:cubicBezTo>
                  <a:cubicBezTo>
                    <a:pt x="222" y="105"/>
                    <a:pt x="222" y="104"/>
                    <a:pt x="223" y="102"/>
                  </a:cubicBezTo>
                  <a:cubicBezTo>
                    <a:pt x="223" y="101"/>
                    <a:pt x="222" y="100"/>
                    <a:pt x="222" y="99"/>
                  </a:cubicBezTo>
                  <a:cubicBezTo>
                    <a:pt x="219" y="96"/>
                    <a:pt x="215" y="93"/>
                    <a:pt x="209" y="91"/>
                  </a:cubicBezTo>
                  <a:cubicBezTo>
                    <a:pt x="207" y="90"/>
                    <a:pt x="206" y="89"/>
                    <a:pt x="204" y="89"/>
                  </a:cubicBezTo>
                  <a:cubicBezTo>
                    <a:pt x="202" y="88"/>
                    <a:pt x="202" y="88"/>
                    <a:pt x="202" y="88"/>
                  </a:cubicBezTo>
                  <a:cubicBezTo>
                    <a:pt x="199" y="87"/>
                    <a:pt x="197" y="84"/>
                    <a:pt x="197" y="82"/>
                  </a:cubicBezTo>
                  <a:cubicBezTo>
                    <a:pt x="196" y="79"/>
                    <a:pt x="197" y="76"/>
                    <a:pt x="199" y="74"/>
                  </a:cubicBezTo>
                  <a:cubicBezTo>
                    <a:pt x="205" y="68"/>
                    <a:pt x="207" y="62"/>
                    <a:pt x="207" y="53"/>
                  </a:cubicBezTo>
                  <a:cubicBezTo>
                    <a:pt x="206" y="46"/>
                    <a:pt x="203" y="42"/>
                    <a:pt x="195" y="40"/>
                  </a:cubicBezTo>
                  <a:cubicBezTo>
                    <a:pt x="194" y="40"/>
                    <a:pt x="192" y="40"/>
                    <a:pt x="190" y="40"/>
                  </a:cubicBezTo>
                  <a:cubicBezTo>
                    <a:pt x="189" y="40"/>
                    <a:pt x="187" y="40"/>
                    <a:pt x="186" y="40"/>
                  </a:cubicBezTo>
                  <a:cubicBezTo>
                    <a:pt x="178" y="42"/>
                    <a:pt x="175" y="46"/>
                    <a:pt x="174" y="53"/>
                  </a:cubicBezTo>
                  <a:cubicBezTo>
                    <a:pt x="174" y="62"/>
                    <a:pt x="176" y="68"/>
                    <a:pt x="182" y="74"/>
                  </a:cubicBezTo>
                  <a:cubicBezTo>
                    <a:pt x="184" y="76"/>
                    <a:pt x="185" y="79"/>
                    <a:pt x="185" y="82"/>
                  </a:cubicBezTo>
                  <a:cubicBezTo>
                    <a:pt x="184" y="84"/>
                    <a:pt x="182" y="86"/>
                    <a:pt x="180" y="88"/>
                  </a:cubicBezTo>
                  <a:cubicBezTo>
                    <a:pt x="179" y="88"/>
                    <a:pt x="179" y="88"/>
                    <a:pt x="179" y="88"/>
                  </a:cubicBezTo>
                  <a:cubicBezTo>
                    <a:pt x="177" y="88"/>
                    <a:pt x="176" y="88"/>
                    <a:pt x="175" y="86"/>
                  </a:cubicBezTo>
                  <a:cubicBezTo>
                    <a:pt x="174" y="84"/>
                    <a:pt x="175" y="82"/>
                    <a:pt x="177" y="82"/>
                  </a:cubicBezTo>
                  <a:cubicBezTo>
                    <a:pt x="177" y="82"/>
                    <a:pt x="177" y="82"/>
                    <a:pt x="177" y="82"/>
                  </a:cubicBezTo>
                  <a:cubicBezTo>
                    <a:pt x="178" y="81"/>
                    <a:pt x="179" y="81"/>
                    <a:pt x="179" y="81"/>
                  </a:cubicBezTo>
                  <a:cubicBezTo>
                    <a:pt x="179" y="80"/>
                    <a:pt x="178" y="79"/>
                    <a:pt x="177" y="78"/>
                  </a:cubicBezTo>
                  <a:cubicBezTo>
                    <a:pt x="171" y="72"/>
                    <a:pt x="168" y="63"/>
                    <a:pt x="168" y="53"/>
                  </a:cubicBezTo>
                  <a:cubicBezTo>
                    <a:pt x="168" y="46"/>
                    <a:pt x="171" y="37"/>
                    <a:pt x="184" y="34"/>
                  </a:cubicBezTo>
                  <a:cubicBezTo>
                    <a:pt x="186" y="34"/>
                    <a:pt x="188" y="33"/>
                    <a:pt x="190" y="33"/>
                  </a:cubicBezTo>
                  <a:cubicBezTo>
                    <a:pt x="193" y="33"/>
                    <a:pt x="195" y="34"/>
                    <a:pt x="197" y="34"/>
                  </a:cubicBezTo>
                  <a:cubicBezTo>
                    <a:pt x="210" y="37"/>
                    <a:pt x="213" y="46"/>
                    <a:pt x="213" y="53"/>
                  </a:cubicBezTo>
                  <a:cubicBezTo>
                    <a:pt x="213" y="63"/>
                    <a:pt x="210" y="72"/>
                    <a:pt x="204" y="78"/>
                  </a:cubicBezTo>
                  <a:cubicBezTo>
                    <a:pt x="203" y="79"/>
                    <a:pt x="203" y="79"/>
                    <a:pt x="203" y="80"/>
                  </a:cubicBezTo>
                  <a:cubicBezTo>
                    <a:pt x="203" y="81"/>
                    <a:pt x="204" y="82"/>
                    <a:pt x="205" y="82"/>
                  </a:cubicBezTo>
                  <a:cubicBezTo>
                    <a:pt x="206" y="83"/>
                    <a:pt x="206" y="83"/>
                    <a:pt x="206" y="83"/>
                  </a:cubicBezTo>
                  <a:cubicBezTo>
                    <a:pt x="208" y="83"/>
                    <a:pt x="210" y="84"/>
                    <a:pt x="212" y="85"/>
                  </a:cubicBezTo>
                  <a:cubicBezTo>
                    <a:pt x="218" y="88"/>
                    <a:pt x="223" y="91"/>
                    <a:pt x="226" y="95"/>
                  </a:cubicBezTo>
                  <a:cubicBezTo>
                    <a:pt x="228" y="97"/>
                    <a:pt x="230" y="100"/>
                    <a:pt x="229" y="104"/>
                  </a:cubicBezTo>
                  <a:cubicBezTo>
                    <a:pt x="228" y="107"/>
                    <a:pt x="226" y="110"/>
                    <a:pt x="223" y="111"/>
                  </a:cubicBezTo>
                  <a:cubicBezTo>
                    <a:pt x="220" y="112"/>
                    <a:pt x="218" y="113"/>
                    <a:pt x="215" y="114"/>
                  </a:cubicBezTo>
                  <a:cubicBezTo>
                    <a:pt x="208" y="116"/>
                    <a:pt x="200" y="116"/>
                    <a:pt x="191" y="116"/>
                  </a:cubicBezTo>
                  <a:close/>
                  <a:moveTo>
                    <a:pt x="43" y="116"/>
                  </a:moveTo>
                  <a:cubicBezTo>
                    <a:pt x="33" y="116"/>
                    <a:pt x="24" y="116"/>
                    <a:pt x="16" y="114"/>
                  </a:cubicBezTo>
                  <a:cubicBezTo>
                    <a:pt x="13" y="113"/>
                    <a:pt x="10" y="112"/>
                    <a:pt x="8" y="111"/>
                  </a:cubicBezTo>
                  <a:cubicBezTo>
                    <a:pt x="3" y="109"/>
                    <a:pt x="1" y="106"/>
                    <a:pt x="0" y="102"/>
                  </a:cubicBezTo>
                  <a:cubicBezTo>
                    <a:pt x="0" y="99"/>
                    <a:pt x="1" y="96"/>
                    <a:pt x="4" y="93"/>
                  </a:cubicBezTo>
                  <a:cubicBezTo>
                    <a:pt x="8" y="89"/>
                    <a:pt x="13" y="86"/>
                    <a:pt x="20" y="82"/>
                  </a:cubicBezTo>
                  <a:cubicBezTo>
                    <a:pt x="22" y="81"/>
                    <a:pt x="24" y="81"/>
                    <a:pt x="26" y="80"/>
                  </a:cubicBezTo>
                  <a:cubicBezTo>
                    <a:pt x="27" y="79"/>
                    <a:pt x="27" y="79"/>
                    <a:pt x="27" y="79"/>
                  </a:cubicBezTo>
                  <a:cubicBezTo>
                    <a:pt x="29" y="79"/>
                    <a:pt x="30" y="78"/>
                    <a:pt x="30" y="77"/>
                  </a:cubicBezTo>
                  <a:cubicBezTo>
                    <a:pt x="30" y="76"/>
                    <a:pt x="29" y="75"/>
                    <a:pt x="29" y="74"/>
                  </a:cubicBezTo>
                  <a:cubicBezTo>
                    <a:pt x="21" y="67"/>
                    <a:pt x="18" y="58"/>
                    <a:pt x="18" y="47"/>
                  </a:cubicBezTo>
                  <a:cubicBezTo>
                    <a:pt x="19" y="39"/>
                    <a:pt x="22" y="30"/>
                    <a:pt x="36" y="26"/>
                  </a:cubicBezTo>
                  <a:cubicBezTo>
                    <a:pt x="39" y="26"/>
                    <a:pt x="41" y="25"/>
                    <a:pt x="43" y="25"/>
                  </a:cubicBezTo>
                  <a:cubicBezTo>
                    <a:pt x="45" y="25"/>
                    <a:pt x="47" y="26"/>
                    <a:pt x="50" y="26"/>
                  </a:cubicBezTo>
                  <a:cubicBezTo>
                    <a:pt x="64" y="30"/>
                    <a:pt x="67" y="39"/>
                    <a:pt x="68" y="47"/>
                  </a:cubicBezTo>
                  <a:cubicBezTo>
                    <a:pt x="68" y="58"/>
                    <a:pt x="65" y="67"/>
                    <a:pt x="57" y="74"/>
                  </a:cubicBezTo>
                  <a:cubicBezTo>
                    <a:pt x="57" y="75"/>
                    <a:pt x="56" y="76"/>
                    <a:pt x="56" y="77"/>
                  </a:cubicBezTo>
                  <a:cubicBezTo>
                    <a:pt x="56" y="78"/>
                    <a:pt x="57" y="79"/>
                    <a:pt x="59" y="79"/>
                  </a:cubicBezTo>
                  <a:cubicBezTo>
                    <a:pt x="60" y="80"/>
                    <a:pt x="60" y="80"/>
                    <a:pt x="60" y="80"/>
                  </a:cubicBezTo>
                  <a:cubicBezTo>
                    <a:pt x="62" y="80"/>
                    <a:pt x="63" y="82"/>
                    <a:pt x="62" y="84"/>
                  </a:cubicBezTo>
                  <a:cubicBezTo>
                    <a:pt x="61" y="86"/>
                    <a:pt x="60" y="86"/>
                    <a:pt x="58" y="86"/>
                  </a:cubicBezTo>
                  <a:cubicBezTo>
                    <a:pt x="56" y="85"/>
                    <a:pt x="56" y="85"/>
                    <a:pt x="56" y="85"/>
                  </a:cubicBezTo>
                  <a:cubicBezTo>
                    <a:pt x="53" y="84"/>
                    <a:pt x="51" y="81"/>
                    <a:pt x="50" y="78"/>
                  </a:cubicBezTo>
                  <a:cubicBezTo>
                    <a:pt x="49" y="75"/>
                    <a:pt x="50" y="72"/>
                    <a:pt x="53" y="70"/>
                  </a:cubicBezTo>
                  <a:cubicBezTo>
                    <a:pt x="59" y="64"/>
                    <a:pt x="62" y="56"/>
                    <a:pt x="61" y="47"/>
                  </a:cubicBezTo>
                  <a:cubicBezTo>
                    <a:pt x="61" y="39"/>
                    <a:pt x="57" y="34"/>
                    <a:pt x="48" y="32"/>
                  </a:cubicBezTo>
                  <a:cubicBezTo>
                    <a:pt x="46" y="32"/>
                    <a:pt x="45" y="32"/>
                    <a:pt x="43" y="32"/>
                  </a:cubicBezTo>
                  <a:cubicBezTo>
                    <a:pt x="41" y="32"/>
                    <a:pt x="40" y="32"/>
                    <a:pt x="38" y="32"/>
                  </a:cubicBezTo>
                  <a:cubicBezTo>
                    <a:pt x="29" y="34"/>
                    <a:pt x="25" y="39"/>
                    <a:pt x="25" y="47"/>
                  </a:cubicBezTo>
                  <a:cubicBezTo>
                    <a:pt x="24" y="56"/>
                    <a:pt x="27" y="64"/>
                    <a:pt x="33" y="70"/>
                  </a:cubicBezTo>
                  <a:cubicBezTo>
                    <a:pt x="36" y="72"/>
                    <a:pt x="37" y="75"/>
                    <a:pt x="36" y="78"/>
                  </a:cubicBezTo>
                  <a:cubicBezTo>
                    <a:pt x="35" y="81"/>
                    <a:pt x="33" y="84"/>
                    <a:pt x="30" y="85"/>
                  </a:cubicBezTo>
                  <a:cubicBezTo>
                    <a:pt x="28" y="86"/>
                    <a:pt x="28" y="86"/>
                    <a:pt x="28" y="86"/>
                  </a:cubicBezTo>
                  <a:cubicBezTo>
                    <a:pt x="26" y="87"/>
                    <a:pt x="24" y="87"/>
                    <a:pt x="22" y="88"/>
                  </a:cubicBezTo>
                  <a:cubicBezTo>
                    <a:pt x="16" y="91"/>
                    <a:pt x="12" y="94"/>
                    <a:pt x="8" y="97"/>
                  </a:cubicBezTo>
                  <a:cubicBezTo>
                    <a:pt x="7" y="99"/>
                    <a:pt x="6" y="100"/>
                    <a:pt x="6" y="101"/>
                  </a:cubicBezTo>
                  <a:cubicBezTo>
                    <a:pt x="7" y="103"/>
                    <a:pt x="8" y="104"/>
                    <a:pt x="10" y="105"/>
                  </a:cubicBezTo>
                  <a:cubicBezTo>
                    <a:pt x="12" y="106"/>
                    <a:pt x="15" y="107"/>
                    <a:pt x="17" y="107"/>
                  </a:cubicBezTo>
                  <a:cubicBezTo>
                    <a:pt x="25" y="109"/>
                    <a:pt x="33" y="110"/>
                    <a:pt x="43" y="110"/>
                  </a:cubicBezTo>
                  <a:cubicBezTo>
                    <a:pt x="49" y="110"/>
                    <a:pt x="54" y="110"/>
                    <a:pt x="58" y="109"/>
                  </a:cubicBezTo>
                  <a:cubicBezTo>
                    <a:pt x="60" y="109"/>
                    <a:pt x="62" y="110"/>
                    <a:pt x="62" y="112"/>
                  </a:cubicBezTo>
                  <a:cubicBezTo>
                    <a:pt x="62" y="114"/>
                    <a:pt x="61" y="115"/>
                    <a:pt x="59" y="115"/>
                  </a:cubicBezTo>
                  <a:cubicBezTo>
                    <a:pt x="54" y="116"/>
                    <a:pt x="49" y="116"/>
                    <a:pt x="43" y="1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1" name="Google Shape;469;p18">
              <a:extLst>
                <a:ext uri="{FF2B5EF4-FFF2-40B4-BE49-F238E27FC236}">
                  <a16:creationId xmlns:a16="http://schemas.microsoft.com/office/drawing/2014/main" id="{8E79FA10-4F26-FBD0-6117-F964CDF6C1BB}"/>
                </a:ext>
              </a:extLst>
            </p:cNvPr>
            <p:cNvSpPr>
              <a:spLocks/>
            </p:cNvSpPr>
            <p:nvPr/>
          </p:nvSpPr>
          <p:spPr bwMode="auto">
            <a:xfrm>
              <a:off x="8402638" y="3191363"/>
              <a:ext cx="650875" cy="585788"/>
            </a:xfrm>
            <a:custGeom>
              <a:avLst/>
              <a:gdLst>
                <a:gd name="T0" fmla="*/ 28 w 172"/>
                <a:gd name="T1" fmla="*/ 80 h 155"/>
                <a:gd name="T2" fmla="*/ 37 w 172"/>
                <a:gd name="T3" fmla="*/ 129 h 155"/>
                <a:gd name="T4" fmla="*/ 56 w 172"/>
                <a:gd name="T5" fmla="*/ 120 h 155"/>
                <a:gd name="T6" fmla="*/ 47 w 172"/>
                <a:gd name="T7" fmla="*/ 71 h 155"/>
                <a:gd name="T8" fmla="*/ 49 w 172"/>
                <a:gd name="T9" fmla="*/ 80 h 155"/>
                <a:gd name="T10" fmla="*/ 47 w 172"/>
                <a:gd name="T11" fmla="*/ 122 h 155"/>
                <a:gd name="T12" fmla="*/ 35 w 172"/>
                <a:gd name="T13" fmla="*/ 120 h 155"/>
                <a:gd name="T14" fmla="*/ 37 w 172"/>
                <a:gd name="T15" fmla="*/ 78 h 155"/>
                <a:gd name="T16" fmla="*/ 49 w 172"/>
                <a:gd name="T17" fmla="*/ 80 h 155"/>
                <a:gd name="T18" fmla="*/ 63 w 172"/>
                <a:gd name="T19" fmla="*/ 66 h 155"/>
                <a:gd name="T20" fmla="*/ 72 w 172"/>
                <a:gd name="T21" fmla="*/ 129 h 155"/>
                <a:gd name="T22" fmla="*/ 91 w 172"/>
                <a:gd name="T23" fmla="*/ 120 h 155"/>
                <a:gd name="T24" fmla="*/ 82 w 172"/>
                <a:gd name="T25" fmla="*/ 57 h 155"/>
                <a:gd name="T26" fmla="*/ 84 w 172"/>
                <a:gd name="T27" fmla="*/ 66 h 155"/>
                <a:gd name="T28" fmla="*/ 82 w 172"/>
                <a:gd name="T29" fmla="*/ 122 h 155"/>
                <a:gd name="T30" fmla="*/ 70 w 172"/>
                <a:gd name="T31" fmla="*/ 120 h 155"/>
                <a:gd name="T32" fmla="*/ 72 w 172"/>
                <a:gd name="T33" fmla="*/ 64 h 155"/>
                <a:gd name="T34" fmla="*/ 84 w 172"/>
                <a:gd name="T35" fmla="*/ 66 h 155"/>
                <a:gd name="T36" fmla="*/ 98 w 172"/>
                <a:gd name="T37" fmla="*/ 54 h 155"/>
                <a:gd name="T38" fmla="*/ 107 w 172"/>
                <a:gd name="T39" fmla="*/ 129 h 155"/>
                <a:gd name="T40" fmla="*/ 126 w 172"/>
                <a:gd name="T41" fmla="*/ 120 h 155"/>
                <a:gd name="T42" fmla="*/ 117 w 172"/>
                <a:gd name="T43" fmla="*/ 45 h 155"/>
                <a:gd name="T44" fmla="*/ 119 w 172"/>
                <a:gd name="T45" fmla="*/ 54 h 155"/>
                <a:gd name="T46" fmla="*/ 117 w 172"/>
                <a:gd name="T47" fmla="*/ 122 h 155"/>
                <a:gd name="T48" fmla="*/ 105 w 172"/>
                <a:gd name="T49" fmla="*/ 120 h 155"/>
                <a:gd name="T50" fmla="*/ 107 w 172"/>
                <a:gd name="T51" fmla="*/ 52 h 155"/>
                <a:gd name="T52" fmla="*/ 119 w 172"/>
                <a:gd name="T53" fmla="*/ 54 h 155"/>
                <a:gd name="T54" fmla="*/ 133 w 172"/>
                <a:gd name="T55" fmla="*/ 120 h 155"/>
                <a:gd name="T56" fmla="*/ 152 w 172"/>
                <a:gd name="T57" fmla="*/ 129 h 155"/>
                <a:gd name="T58" fmla="*/ 161 w 172"/>
                <a:gd name="T59" fmla="*/ 42 h 155"/>
                <a:gd name="T60" fmla="*/ 142 w 172"/>
                <a:gd name="T61" fmla="*/ 32 h 155"/>
                <a:gd name="T62" fmla="*/ 154 w 172"/>
                <a:gd name="T63" fmla="*/ 42 h 155"/>
                <a:gd name="T64" fmla="*/ 152 w 172"/>
                <a:gd name="T65" fmla="*/ 122 h 155"/>
                <a:gd name="T66" fmla="*/ 140 w 172"/>
                <a:gd name="T67" fmla="*/ 120 h 155"/>
                <a:gd name="T68" fmla="*/ 142 w 172"/>
                <a:gd name="T69" fmla="*/ 40 h 155"/>
                <a:gd name="T70" fmla="*/ 154 w 172"/>
                <a:gd name="T71" fmla="*/ 42 h 155"/>
                <a:gd name="T72" fmla="*/ 135 w 172"/>
                <a:gd name="T73" fmla="*/ 9 h 155"/>
                <a:gd name="T74" fmla="*/ 138 w 172"/>
                <a:gd name="T75" fmla="*/ 4 h 155"/>
                <a:gd name="T76" fmla="*/ 144 w 172"/>
                <a:gd name="T77" fmla="*/ 15 h 155"/>
                <a:gd name="T78" fmla="*/ 138 w 172"/>
                <a:gd name="T79" fmla="*/ 15 h 155"/>
                <a:gd name="T80" fmla="*/ 33 w 172"/>
                <a:gd name="T81" fmla="*/ 55 h 155"/>
                <a:gd name="T82" fmla="*/ 29 w 172"/>
                <a:gd name="T83" fmla="*/ 52 h 155"/>
                <a:gd name="T84" fmla="*/ 89 w 172"/>
                <a:gd name="T85" fmla="*/ 31 h 155"/>
                <a:gd name="T86" fmla="*/ 166 w 172"/>
                <a:gd name="T87" fmla="*/ 149 h 155"/>
                <a:gd name="T88" fmla="*/ 161 w 172"/>
                <a:gd name="T89" fmla="*/ 146 h 155"/>
                <a:gd name="T90" fmla="*/ 11 w 172"/>
                <a:gd name="T91" fmla="*/ 142 h 155"/>
                <a:gd name="T92" fmla="*/ 0 w 172"/>
                <a:gd name="T93" fmla="*/ 25 h 155"/>
                <a:gd name="T94" fmla="*/ 14 w 172"/>
                <a:gd name="T95" fmla="*/ 12 h 155"/>
                <a:gd name="T96" fmla="*/ 29 w 172"/>
                <a:gd name="T97" fmla="*/ 25 h 155"/>
                <a:gd name="T98" fmla="*/ 18 w 172"/>
                <a:gd name="T99" fmla="*/ 139 h 155"/>
                <a:gd name="T100" fmla="*/ 161 w 172"/>
                <a:gd name="T101" fmla="*/ 130 h 155"/>
                <a:gd name="T102" fmla="*/ 172 w 172"/>
                <a:gd name="T103" fmla="*/ 14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55" extrusionOk="0">
                  <a:moveTo>
                    <a:pt x="37" y="71"/>
                  </a:moveTo>
                  <a:cubicBezTo>
                    <a:pt x="32" y="71"/>
                    <a:pt x="28" y="75"/>
                    <a:pt x="28" y="80"/>
                  </a:cubicBezTo>
                  <a:cubicBezTo>
                    <a:pt x="28" y="120"/>
                    <a:pt x="28" y="120"/>
                    <a:pt x="28" y="120"/>
                  </a:cubicBezTo>
                  <a:cubicBezTo>
                    <a:pt x="28" y="125"/>
                    <a:pt x="32" y="129"/>
                    <a:pt x="37" y="129"/>
                  </a:cubicBezTo>
                  <a:cubicBezTo>
                    <a:pt x="47" y="129"/>
                    <a:pt x="47" y="129"/>
                    <a:pt x="47" y="129"/>
                  </a:cubicBezTo>
                  <a:cubicBezTo>
                    <a:pt x="52" y="129"/>
                    <a:pt x="56" y="125"/>
                    <a:pt x="56" y="120"/>
                  </a:cubicBezTo>
                  <a:cubicBezTo>
                    <a:pt x="56" y="80"/>
                    <a:pt x="56" y="80"/>
                    <a:pt x="56" y="80"/>
                  </a:cubicBezTo>
                  <a:cubicBezTo>
                    <a:pt x="56" y="75"/>
                    <a:pt x="52" y="71"/>
                    <a:pt x="47" y="71"/>
                  </a:cubicBezTo>
                  <a:lnTo>
                    <a:pt x="37" y="71"/>
                  </a:lnTo>
                  <a:close/>
                  <a:moveTo>
                    <a:pt x="49" y="80"/>
                  </a:moveTo>
                  <a:cubicBezTo>
                    <a:pt x="49" y="120"/>
                    <a:pt x="49" y="120"/>
                    <a:pt x="49" y="120"/>
                  </a:cubicBezTo>
                  <a:cubicBezTo>
                    <a:pt x="49" y="121"/>
                    <a:pt x="48" y="122"/>
                    <a:pt x="47" y="122"/>
                  </a:cubicBezTo>
                  <a:cubicBezTo>
                    <a:pt x="37" y="122"/>
                    <a:pt x="37" y="122"/>
                    <a:pt x="37" y="122"/>
                  </a:cubicBezTo>
                  <a:cubicBezTo>
                    <a:pt x="36" y="122"/>
                    <a:pt x="35" y="121"/>
                    <a:pt x="35" y="120"/>
                  </a:cubicBezTo>
                  <a:cubicBezTo>
                    <a:pt x="35" y="80"/>
                    <a:pt x="35" y="80"/>
                    <a:pt x="35" y="80"/>
                  </a:cubicBezTo>
                  <a:cubicBezTo>
                    <a:pt x="35" y="79"/>
                    <a:pt x="36" y="78"/>
                    <a:pt x="37" y="78"/>
                  </a:cubicBezTo>
                  <a:cubicBezTo>
                    <a:pt x="47" y="78"/>
                    <a:pt x="47" y="78"/>
                    <a:pt x="47" y="78"/>
                  </a:cubicBezTo>
                  <a:cubicBezTo>
                    <a:pt x="48" y="78"/>
                    <a:pt x="49" y="79"/>
                    <a:pt x="49" y="80"/>
                  </a:cubicBezTo>
                  <a:close/>
                  <a:moveTo>
                    <a:pt x="72" y="57"/>
                  </a:moveTo>
                  <a:cubicBezTo>
                    <a:pt x="67" y="57"/>
                    <a:pt x="63" y="61"/>
                    <a:pt x="63" y="66"/>
                  </a:cubicBezTo>
                  <a:cubicBezTo>
                    <a:pt x="63" y="120"/>
                    <a:pt x="63" y="120"/>
                    <a:pt x="63" y="120"/>
                  </a:cubicBezTo>
                  <a:cubicBezTo>
                    <a:pt x="63" y="125"/>
                    <a:pt x="67" y="129"/>
                    <a:pt x="72" y="129"/>
                  </a:cubicBezTo>
                  <a:cubicBezTo>
                    <a:pt x="82" y="129"/>
                    <a:pt x="82" y="129"/>
                    <a:pt x="82" y="129"/>
                  </a:cubicBezTo>
                  <a:cubicBezTo>
                    <a:pt x="87" y="129"/>
                    <a:pt x="91" y="125"/>
                    <a:pt x="91" y="120"/>
                  </a:cubicBezTo>
                  <a:cubicBezTo>
                    <a:pt x="91" y="66"/>
                    <a:pt x="91" y="66"/>
                    <a:pt x="91" y="66"/>
                  </a:cubicBezTo>
                  <a:cubicBezTo>
                    <a:pt x="91" y="61"/>
                    <a:pt x="87" y="57"/>
                    <a:pt x="82" y="57"/>
                  </a:cubicBezTo>
                  <a:lnTo>
                    <a:pt x="72" y="57"/>
                  </a:lnTo>
                  <a:close/>
                  <a:moveTo>
                    <a:pt x="84" y="66"/>
                  </a:moveTo>
                  <a:cubicBezTo>
                    <a:pt x="84" y="120"/>
                    <a:pt x="84" y="120"/>
                    <a:pt x="84" y="120"/>
                  </a:cubicBezTo>
                  <a:cubicBezTo>
                    <a:pt x="84" y="121"/>
                    <a:pt x="83" y="122"/>
                    <a:pt x="82" y="122"/>
                  </a:cubicBezTo>
                  <a:cubicBezTo>
                    <a:pt x="72" y="122"/>
                    <a:pt x="72" y="122"/>
                    <a:pt x="72" y="122"/>
                  </a:cubicBezTo>
                  <a:cubicBezTo>
                    <a:pt x="71" y="122"/>
                    <a:pt x="70" y="121"/>
                    <a:pt x="70" y="120"/>
                  </a:cubicBezTo>
                  <a:cubicBezTo>
                    <a:pt x="70" y="66"/>
                    <a:pt x="70" y="66"/>
                    <a:pt x="70" y="66"/>
                  </a:cubicBezTo>
                  <a:cubicBezTo>
                    <a:pt x="70" y="65"/>
                    <a:pt x="71" y="64"/>
                    <a:pt x="72" y="64"/>
                  </a:cubicBezTo>
                  <a:cubicBezTo>
                    <a:pt x="82" y="64"/>
                    <a:pt x="82" y="64"/>
                    <a:pt x="82" y="64"/>
                  </a:cubicBezTo>
                  <a:cubicBezTo>
                    <a:pt x="83" y="64"/>
                    <a:pt x="84" y="65"/>
                    <a:pt x="84" y="66"/>
                  </a:cubicBezTo>
                  <a:close/>
                  <a:moveTo>
                    <a:pt x="107" y="45"/>
                  </a:moveTo>
                  <a:cubicBezTo>
                    <a:pt x="102" y="45"/>
                    <a:pt x="98" y="49"/>
                    <a:pt x="98" y="54"/>
                  </a:cubicBezTo>
                  <a:cubicBezTo>
                    <a:pt x="98" y="120"/>
                    <a:pt x="98" y="120"/>
                    <a:pt x="98" y="120"/>
                  </a:cubicBezTo>
                  <a:cubicBezTo>
                    <a:pt x="98" y="125"/>
                    <a:pt x="102" y="129"/>
                    <a:pt x="107" y="129"/>
                  </a:cubicBezTo>
                  <a:cubicBezTo>
                    <a:pt x="117" y="129"/>
                    <a:pt x="117" y="129"/>
                    <a:pt x="117" y="129"/>
                  </a:cubicBezTo>
                  <a:cubicBezTo>
                    <a:pt x="122" y="129"/>
                    <a:pt x="126" y="125"/>
                    <a:pt x="126" y="120"/>
                  </a:cubicBezTo>
                  <a:cubicBezTo>
                    <a:pt x="126" y="54"/>
                    <a:pt x="126" y="54"/>
                    <a:pt x="126" y="54"/>
                  </a:cubicBezTo>
                  <a:cubicBezTo>
                    <a:pt x="126" y="49"/>
                    <a:pt x="122" y="45"/>
                    <a:pt x="117" y="45"/>
                  </a:cubicBezTo>
                  <a:lnTo>
                    <a:pt x="107" y="45"/>
                  </a:lnTo>
                  <a:close/>
                  <a:moveTo>
                    <a:pt x="119" y="54"/>
                  </a:moveTo>
                  <a:cubicBezTo>
                    <a:pt x="119" y="120"/>
                    <a:pt x="119" y="120"/>
                    <a:pt x="119" y="120"/>
                  </a:cubicBezTo>
                  <a:cubicBezTo>
                    <a:pt x="119" y="121"/>
                    <a:pt x="118" y="122"/>
                    <a:pt x="117" y="122"/>
                  </a:cubicBezTo>
                  <a:cubicBezTo>
                    <a:pt x="107" y="122"/>
                    <a:pt x="107" y="122"/>
                    <a:pt x="107" y="122"/>
                  </a:cubicBezTo>
                  <a:cubicBezTo>
                    <a:pt x="106" y="122"/>
                    <a:pt x="105" y="121"/>
                    <a:pt x="105" y="120"/>
                  </a:cubicBezTo>
                  <a:cubicBezTo>
                    <a:pt x="105" y="54"/>
                    <a:pt x="105" y="54"/>
                    <a:pt x="105" y="54"/>
                  </a:cubicBezTo>
                  <a:cubicBezTo>
                    <a:pt x="105" y="53"/>
                    <a:pt x="106" y="52"/>
                    <a:pt x="107" y="52"/>
                  </a:cubicBezTo>
                  <a:cubicBezTo>
                    <a:pt x="117" y="52"/>
                    <a:pt x="117" y="52"/>
                    <a:pt x="117" y="52"/>
                  </a:cubicBezTo>
                  <a:cubicBezTo>
                    <a:pt x="118" y="52"/>
                    <a:pt x="119" y="53"/>
                    <a:pt x="119" y="54"/>
                  </a:cubicBezTo>
                  <a:close/>
                  <a:moveTo>
                    <a:pt x="133" y="42"/>
                  </a:moveTo>
                  <a:cubicBezTo>
                    <a:pt x="133" y="120"/>
                    <a:pt x="133" y="120"/>
                    <a:pt x="133" y="120"/>
                  </a:cubicBezTo>
                  <a:cubicBezTo>
                    <a:pt x="133" y="125"/>
                    <a:pt x="137" y="129"/>
                    <a:pt x="142" y="129"/>
                  </a:cubicBezTo>
                  <a:cubicBezTo>
                    <a:pt x="152" y="129"/>
                    <a:pt x="152" y="129"/>
                    <a:pt x="152" y="129"/>
                  </a:cubicBezTo>
                  <a:cubicBezTo>
                    <a:pt x="157" y="129"/>
                    <a:pt x="161" y="125"/>
                    <a:pt x="161" y="120"/>
                  </a:cubicBezTo>
                  <a:cubicBezTo>
                    <a:pt x="161" y="42"/>
                    <a:pt x="161" y="42"/>
                    <a:pt x="161" y="42"/>
                  </a:cubicBezTo>
                  <a:cubicBezTo>
                    <a:pt x="161" y="36"/>
                    <a:pt x="157" y="32"/>
                    <a:pt x="152" y="32"/>
                  </a:cubicBezTo>
                  <a:cubicBezTo>
                    <a:pt x="142" y="32"/>
                    <a:pt x="142" y="32"/>
                    <a:pt x="142" y="32"/>
                  </a:cubicBezTo>
                  <a:cubicBezTo>
                    <a:pt x="137" y="32"/>
                    <a:pt x="133" y="36"/>
                    <a:pt x="133" y="42"/>
                  </a:cubicBezTo>
                  <a:close/>
                  <a:moveTo>
                    <a:pt x="154" y="42"/>
                  </a:moveTo>
                  <a:cubicBezTo>
                    <a:pt x="154" y="120"/>
                    <a:pt x="154" y="120"/>
                    <a:pt x="154" y="120"/>
                  </a:cubicBezTo>
                  <a:cubicBezTo>
                    <a:pt x="154" y="121"/>
                    <a:pt x="153" y="122"/>
                    <a:pt x="152" y="122"/>
                  </a:cubicBezTo>
                  <a:cubicBezTo>
                    <a:pt x="142" y="122"/>
                    <a:pt x="142" y="122"/>
                    <a:pt x="142" y="122"/>
                  </a:cubicBezTo>
                  <a:cubicBezTo>
                    <a:pt x="141" y="122"/>
                    <a:pt x="140" y="121"/>
                    <a:pt x="140" y="120"/>
                  </a:cubicBezTo>
                  <a:cubicBezTo>
                    <a:pt x="140" y="42"/>
                    <a:pt x="140" y="42"/>
                    <a:pt x="140" y="42"/>
                  </a:cubicBezTo>
                  <a:cubicBezTo>
                    <a:pt x="140" y="40"/>
                    <a:pt x="141" y="40"/>
                    <a:pt x="142" y="40"/>
                  </a:cubicBezTo>
                  <a:cubicBezTo>
                    <a:pt x="152" y="40"/>
                    <a:pt x="152" y="40"/>
                    <a:pt x="152" y="40"/>
                  </a:cubicBezTo>
                  <a:cubicBezTo>
                    <a:pt x="153" y="40"/>
                    <a:pt x="154" y="40"/>
                    <a:pt x="154" y="42"/>
                  </a:cubicBezTo>
                  <a:close/>
                  <a:moveTo>
                    <a:pt x="89" y="31"/>
                  </a:moveTo>
                  <a:cubicBezTo>
                    <a:pt x="112" y="22"/>
                    <a:pt x="134" y="9"/>
                    <a:pt x="135" y="9"/>
                  </a:cubicBezTo>
                  <a:cubicBezTo>
                    <a:pt x="130" y="0"/>
                    <a:pt x="130" y="0"/>
                    <a:pt x="130" y="0"/>
                  </a:cubicBezTo>
                  <a:cubicBezTo>
                    <a:pt x="138" y="4"/>
                    <a:pt x="138" y="4"/>
                    <a:pt x="138" y="4"/>
                  </a:cubicBezTo>
                  <a:cubicBezTo>
                    <a:pt x="146" y="7"/>
                    <a:pt x="146" y="7"/>
                    <a:pt x="146" y="7"/>
                  </a:cubicBezTo>
                  <a:cubicBezTo>
                    <a:pt x="144" y="15"/>
                    <a:pt x="144" y="15"/>
                    <a:pt x="144" y="15"/>
                  </a:cubicBezTo>
                  <a:cubicBezTo>
                    <a:pt x="142" y="24"/>
                    <a:pt x="142" y="24"/>
                    <a:pt x="142" y="24"/>
                  </a:cubicBezTo>
                  <a:cubicBezTo>
                    <a:pt x="138" y="15"/>
                    <a:pt x="138" y="15"/>
                    <a:pt x="138" y="15"/>
                  </a:cubicBezTo>
                  <a:cubicBezTo>
                    <a:pt x="134" y="17"/>
                    <a:pt x="113" y="30"/>
                    <a:pt x="91" y="38"/>
                  </a:cubicBezTo>
                  <a:cubicBezTo>
                    <a:pt x="66" y="48"/>
                    <a:pt x="33" y="55"/>
                    <a:pt x="33" y="55"/>
                  </a:cubicBezTo>
                  <a:cubicBezTo>
                    <a:pt x="33" y="55"/>
                    <a:pt x="33" y="55"/>
                    <a:pt x="32" y="55"/>
                  </a:cubicBezTo>
                  <a:cubicBezTo>
                    <a:pt x="31" y="55"/>
                    <a:pt x="29" y="53"/>
                    <a:pt x="29" y="52"/>
                  </a:cubicBezTo>
                  <a:cubicBezTo>
                    <a:pt x="28" y="50"/>
                    <a:pt x="30" y="48"/>
                    <a:pt x="32" y="47"/>
                  </a:cubicBezTo>
                  <a:cubicBezTo>
                    <a:pt x="32" y="47"/>
                    <a:pt x="64" y="41"/>
                    <a:pt x="89" y="31"/>
                  </a:cubicBezTo>
                  <a:close/>
                  <a:moveTo>
                    <a:pt x="172" y="142"/>
                  </a:moveTo>
                  <a:cubicBezTo>
                    <a:pt x="166" y="149"/>
                    <a:pt x="166" y="149"/>
                    <a:pt x="166" y="149"/>
                  </a:cubicBezTo>
                  <a:cubicBezTo>
                    <a:pt x="161" y="155"/>
                    <a:pt x="161" y="155"/>
                    <a:pt x="161" y="155"/>
                  </a:cubicBezTo>
                  <a:cubicBezTo>
                    <a:pt x="161" y="146"/>
                    <a:pt x="161" y="146"/>
                    <a:pt x="161" y="146"/>
                  </a:cubicBezTo>
                  <a:cubicBezTo>
                    <a:pt x="14" y="146"/>
                    <a:pt x="14" y="146"/>
                    <a:pt x="14" y="146"/>
                  </a:cubicBezTo>
                  <a:cubicBezTo>
                    <a:pt x="12" y="146"/>
                    <a:pt x="11" y="144"/>
                    <a:pt x="11" y="142"/>
                  </a:cubicBezTo>
                  <a:cubicBezTo>
                    <a:pt x="11" y="25"/>
                    <a:pt x="11" y="25"/>
                    <a:pt x="11" y="25"/>
                  </a:cubicBezTo>
                  <a:cubicBezTo>
                    <a:pt x="0" y="25"/>
                    <a:pt x="0" y="25"/>
                    <a:pt x="0" y="25"/>
                  </a:cubicBezTo>
                  <a:cubicBezTo>
                    <a:pt x="7" y="19"/>
                    <a:pt x="7" y="19"/>
                    <a:pt x="7" y="19"/>
                  </a:cubicBezTo>
                  <a:cubicBezTo>
                    <a:pt x="14" y="12"/>
                    <a:pt x="14" y="12"/>
                    <a:pt x="14" y="12"/>
                  </a:cubicBezTo>
                  <a:cubicBezTo>
                    <a:pt x="21" y="19"/>
                    <a:pt x="21" y="19"/>
                    <a:pt x="21" y="19"/>
                  </a:cubicBezTo>
                  <a:cubicBezTo>
                    <a:pt x="29" y="25"/>
                    <a:pt x="29" y="25"/>
                    <a:pt x="29" y="25"/>
                  </a:cubicBezTo>
                  <a:cubicBezTo>
                    <a:pt x="18" y="25"/>
                    <a:pt x="18" y="25"/>
                    <a:pt x="18" y="25"/>
                  </a:cubicBezTo>
                  <a:cubicBezTo>
                    <a:pt x="18" y="139"/>
                    <a:pt x="18" y="139"/>
                    <a:pt x="18" y="139"/>
                  </a:cubicBezTo>
                  <a:cubicBezTo>
                    <a:pt x="161" y="139"/>
                    <a:pt x="161" y="139"/>
                    <a:pt x="161" y="139"/>
                  </a:cubicBezTo>
                  <a:cubicBezTo>
                    <a:pt x="161" y="130"/>
                    <a:pt x="161" y="130"/>
                    <a:pt x="161" y="130"/>
                  </a:cubicBezTo>
                  <a:cubicBezTo>
                    <a:pt x="166" y="136"/>
                    <a:pt x="166" y="136"/>
                    <a:pt x="166" y="136"/>
                  </a:cubicBezTo>
                  <a:lnTo>
                    <a:pt x="172"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2" name="Google Shape;470;p18">
              <a:extLst>
                <a:ext uri="{FF2B5EF4-FFF2-40B4-BE49-F238E27FC236}">
                  <a16:creationId xmlns:a16="http://schemas.microsoft.com/office/drawing/2014/main" id="{339B3058-EC7A-553A-7C31-B1800BD22076}"/>
                </a:ext>
              </a:extLst>
            </p:cNvPr>
            <p:cNvSpPr>
              <a:spLocks/>
            </p:cNvSpPr>
            <p:nvPr/>
          </p:nvSpPr>
          <p:spPr bwMode="auto">
            <a:xfrm>
              <a:off x="5722144" y="888206"/>
              <a:ext cx="639763" cy="557212"/>
            </a:xfrm>
            <a:custGeom>
              <a:avLst/>
              <a:gdLst>
                <a:gd name="T0" fmla="*/ 19 w 169"/>
                <a:gd name="T1" fmla="*/ 147 h 147"/>
                <a:gd name="T2" fmla="*/ 0 w 169"/>
                <a:gd name="T3" fmla="*/ 95 h 147"/>
                <a:gd name="T4" fmla="*/ 7 w 169"/>
                <a:gd name="T5" fmla="*/ 95 h 147"/>
                <a:gd name="T6" fmla="*/ 19 w 169"/>
                <a:gd name="T7" fmla="*/ 140 h 147"/>
                <a:gd name="T8" fmla="*/ 162 w 169"/>
                <a:gd name="T9" fmla="*/ 127 h 147"/>
                <a:gd name="T10" fmla="*/ 165 w 169"/>
                <a:gd name="T11" fmla="*/ 92 h 147"/>
                <a:gd name="T12" fmla="*/ 169 w 169"/>
                <a:gd name="T13" fmla="*/ 127 h 147"/>
                <a:gd name="T14" fmla="*/ 91 w 169"/>
                <a:gd name="T15" fmla="*/ 105 h 147"/>
                <a:gd name="T16" fmla="*/ 68 w 169"/>
                <a:gd name="T17" fmla="*/ 95 h 147"/>
                <a:gd name="T18" fmla="*/ 78 w 169"/>
                <a:gd name="T19" fmla="*/ 68 h 147"/>
                <a:gd name="T20" fmla="*/ 101 w 169"/>
                <a:gd name="T21" fmla="*/ 79 h 147"/>
                <a:gd name="T22" fmla="*/ 91 w 169"/>
                <a:gd name="T23" fmla="*/ 105 h 147"/>
                <a:gd name="T24" fmla="*/ 75 w 169"/>
                <a:gd name="T25" fmla="*/ 79 h 147"/>
                <a:gd name="T26" fmla="*/ 78 w 169"/>
                <a:gd name="T27" fmla="*/ 98 h 147"/>
                <a:gd name="T28" fmla="*/ 93 w 169"/>
                <a:gd name="T29" fmla="*/ 95 h 147"/>
                <a:gd name="T30" fmla="*/ 91 w 169"/>
                <a:gd name="T31" fmla="*/ 75 h 147"/>
                <a:gd name="T32" fmla="*/ 149 w 169"/>
                <a:gd name="T33" fmla="*/ 90 h 147"/>
                <a:gd name="T34" fmla="*/ 108 w 169"/>
                <a:gd name="T35" fmla="*/ 87 h 147"/>
                <a:gd name="T36" fmla="*/ 149 w 169"/>
                <a:gd name="T37" fmla="*/ 83 h 147"/>
                <a:gd name="T38" fmla="*/ 162 w 169"/>
                <a:gd name="T39" fmla="*/ 46 h 147"/>
                <a:gd name="T40" fmla="*/ 19 w 169"/>
                <a:gd name="T41" fmla="*/ 34 h 147"/>
                <a:gd name="T42" fmla="*/ 7 w 169"/>
                <a:gd name="T43" fmla="*/ 71 h 147"/>
                <a:gd name="T44" fmla="*/ 58 w 169"/>
                <a:gd name="T45" fmla="*/ 83 h 147"/>
                <a:gd name="T46" fmla="*/ 58 w 169"/>
                <a:gd name="T47" fmla="*/ 90 h 147"/>
                <a:gd name="T48" fmla="*/ 0 w 169"/>
                <a:gd name="T49" fmla="*/ 71 h 147"/>
                <a:gd name="T50" fmla="*/ 19 w 169"/>
                <a:gd name="T51" fmla="*/ 26 h 147"/>
                <a:gd name="T52" fmla="*/ 169 w 169"/>
                <a:gd name="T53" fmla="*/ 46 h 147"/>
                <a:gd name="T54" fmla="*/ 168 w 169"/>
                <a:gd name="T55" fmla="*/ 75 h 147"/>
                <a:gd name="T56" fmla="*/ 112 w 169"/>
                <a:gd name="T57" fmla="*/ 20 h 147"/>
                <a:gd name="T58" fmla="*/ 99 w 169"/>
                <a:gd name="T59" fmla="*/ 8 h 147"/>
                <a:gd name="T60" fmla="*/ 60 w 169"/>
                <a:gd name="T61" fmla="*/ 16 h 147"/>
                <a:gd name="T62" fmla="*/ 53 w 169"/>
                <a:gd name="T63" fmla="*/ 16 h 147"/>
                <a:gd name="T64" fmla="*/ 99 w 169"/>
                <a:gd name="T65" fmla="*/ 0 h 147"/>
                <a:gd name="T66" fmla="*/ 112 w 169"/>
                <a:gd name="T67" fmla="*/ 2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9" h="147" extrusionOk="0">
                  <a:moveTo>
                    <a:pt x="149" y="147"/>
                  </a:moveTo>
                  <a:cubicBezTo>
                    <a:pt x="19" y="147"/>
                    <a:pt x="19" y="147"/>
                    <a:pt x="19" y="147"/>
                  </a:cubicBezTo>
                  <a:cubicBezTo>
                    <a:pt x="9" y="147"/>
                    <a:pt x="0" y="138"/>
                    <a:pt x="0" y="127"/>
                  </a:cubicBezTo>
                  <a:cubicBezTo>
                    <a:pt x="0" y="95"/>
                    <a:pt x="0" y="95"/>
                    <a:pt x="0" y="95"/>
                  </a:cubicBezTo>
                  <a:cubicBezTo>
                    <a:pt x="0" y="93"/>
                    <a:pt x="2" y="92"/>
                    <a:pt x="4" y="92"/>
                  </a:cubicBezTo>
                  <a:cubicBezTo>
                    <a:pt x="6" y="92"/>
                    <a:pt x="7" y="93"/>
                    <a:pt x="7" y="95"/>
                  </a:cubicBezTo>
                  <a:cubicBezTo>
                    <a:pt x="7" y="127"/>
                    <a:pt x="7" y="127"/>
                    <a:pt x="7" y="127"/>
                  </a:cubicBezTo>
                  <a:cubicBezTo>
                    <a:pt x="7" y="134"/>
                    <a:pt x="13" y="140"/>
                    <a:pt x="19" y="140"/>
                  </a:cubicBezTo>
                  <a:cubicBezTo>
                    <a:pt x="149" y="140"/>
                    <a:pt x="149" y="140"/>
                    <a:pt x="149" y="140"/>
                  </a:cubicBezTo>
                  <a:cubicBezTo>
                    <a:pt x="156" y="140"/>
                    <a:pt x="162" y="134"/>
                    <a:pt x="162" y="127"/>
                  </a:cubicBezTo>
                  <a:cubicBezTo>
                    <a:pt x="162" y="96"/>
                    <a:pt x="162" y="96"/>
                    <a:pt x="162" y="96"/>
                  </a:cubicBezTo>
                  <a:cubicBezTo>
                    <a:pt x="162" y="94"/>
                    <a:pt x="163" y="92"/>
                    <a:pt x="165" y="92"/>
                  </a:cubicBezTo>
                  <a:cubicBezTo>
                    <a:pt x="167" y="92"/>
                    <a:pt x="169" y="94"/>
                    <a:pt x="169" y="96"/>
                  </a:cubicBezTo>
                  <a:cubicBezTo>
                    <a:pt x="169" y="127"/>
                    <a:pt x="169" y="127"/>
                    <a:pt x="169" y="127"/>
                  </a:cubicBezTo>
                  <a:cubicBezTo>
                    <a:pt x="169" y="138"/>
                    <a:pt x="160" y="147"/>
                    <a:pt x="149" y="147"/>
                  </a:cubicBezTo>
                  <a:close/>
                  <a:moveTo>
                    <a:pt x="91" y="105"/>
                  </a:moveTo>
                  <a:cubicBezTo>
                    <a:pt x="78" y="105"/>
                    <a:pt x="78" y="105"/>
                    <a:pt x="78" y="105"/>
                  </a:cubicBezTo>
                  <a:cubicBezTo>
                    <a:pt x="72" y="105"/>
                    <a:pt x="68" y="100"/>
                    <a:pt x="68" y="95"/>
                  </a:cubicBezTo>
                  <a:cubicBezTo>
                    <a:pt x="68" y="79"/>
                    <a:pt x="68" y="79"/>
                    <a:pt x="68" y="79"/>
                  </a:cubicBezTo>
                  <a:cubicBezTo>
                    <a:pt x="68" y="73"/>
                    <a:pt x="72" y="68"/>
                    <a:pt x="78" y="68"/>
                  </a:cubicBezTo>
                  <a:cubicBezTo>
                    <a:pt x="91" y="68"/>
                    <a:pt x="91" y="68"/>
                    <a:pt x="91" y="68"/>
                  </a:cubicBezTo>
                  <a:cubicBezTo>
                    <a:pt x="97" y="68"/>
                    <a:pt x="101" y="73"/>
                    <a:pt x="101" y="79"/>
                  </a:cubicBezTo>
                  <a:cubicBezTo>
                    <a:pt x="101" y="95"/>
                    <a:pt x="101" y="95"/>
                    <a:pt x="101" y="95"/>
                  </a:cubicBezTo>
                  <a:cubicBezTo>
                    <a:pt x="101" y="100"/>
                    <a:pt x="97" y="105"/>
                    <a:pt x="91" y="105"/>
                  </a:cubicBezTo>
                  <a:close/>
                  <a:moveTo>
                    <a:pt x="78" y="75"/>
                  </a:moveTo>
                  <a:cubicBezTo>
                    <a:pt x="77" y="75"/>
                    <a:pt x="75" y="77"/>
                    <a:pt x="75" y="79"/>
                  </a:cubicBezTo>
                  <a:cubicBezTo>
                    <a:pt x="75" y="95"/>
                    <a:pt x="75" y="95"/>
                    <a:pt x="75" y="95"/>
                  </a:cubicBezTo>
                  <a:cubicBezTo>
                    <a:pt x="75" y="97"/>
                    <a:pt x="77" y="98"/>
                    <a:pt x="78" y="98"/>
                  </a:cubicBezTo>
                  <a:cubicBezTo>
                    <a:pt x="91" y="98"/>
                    <a:pt x="91" y="98"/>
                    <a:pt x="91" y="98"/>
                  </a:cubicBezTo>
                  <a:cubicBezTo>
                    <a:pt x="92" y="98"/>
                    <a:pt x="93" y="97"/>
                    <a:pt x="93" y="95"/>
                  </a:cubicBezTo>
                  <a:cubicBezTo>
                    <a:pt x="93" y="79"/>
                    <a:pt x="93" y="79"/>
                    <a:pt x="93" y="79"/>
                  </a:cubicBezTo>
                  <a:cubicBezTo>
                    <a:pt x="93" y="77"/>
                    <a:pt x="92" y="75"/>
                    <a:pt x="91" y="75"/>
                  </a:cubicBezTo>
                  <a:lnTo>
                    <a:pt x="78" y="75"/>
                  </a:lnTo>
                  <a:close/>
                  <a:moveTo>
                    <a:pt x="149" y="90"/>
                  </a:moveTo>
                  <a:cubicBezTo>
                    <a:pt x="111" y="90"/>
                    <a:pt x="111" y="90"/>
                    <a:pt x="111" y="90"/>
                  </a:cubicBezTo>
                  <a:cubicBezTo>
                    <a:pt x="109" y="90"/>
                    <a:pt x="108" y="89"/>
                    <a:pt x="108" y="87"/>
                  </a:cubicBezTo>
                  <a:cubicBezTo>
                    <a:pt x="108" y="85"/>
                    <a:pt x="109" y="83"/>
                    <a:pt x="111" y="83"/>
                  </a:cubicBezTo>
                  <a:cubicBezTo>
                    <a:pt x="149" y="83"/>
                    <a:pt x="149" y="83"/>
                    <a:pt x="149" y="83"/>
                  </a:cubicBezTo>
                  <a:cubicBezTo>
                    <a:pt x="156" y="83"/>
                    <a:pt x="162" y="77"/>
                    <a:pt x="162" y="71"/>
                  </a:cubicBezTo>
                  <a:cubicBezTo>
                    <a:pt x="162" y="46"/>
                    <a:pt x="162" y="46"/>
                    <a:pt x="162" y="46"/>
                  </a:cubicBezTo>
                  <a:cubicBezTo>
                    <a:pt x="162" y="39"/>
                    <a:pt x="156" y="34"/>
                    <a:pt x="149" y="34"/>
                  </a:cubicBezTo>
                  <a:cubicBezTo>
                    <a:pt x="19" y="34"/>
                    <a:pt x="19" y="34"/>
                    <a:pt x="19" y="34"/>
                  </a:cubicBezTo>
                  <a:cubicBezTo>
                    <a:pt x="13" y="34"/>
                    <a:pt x="7" y="39"/>
                    <a:pt x="7" y="46"/>
                  </a:cubicBezTo>
                  <a:cubicBezTo>
                    <a:pt x="7" y="71"/>
                    <a:pt x="7" y="71"/>
                    <a:pt x="7" y="71"/>
                  </a:cubicBezTo>
                  <a:cubicBezTo>
                    <a:pt x="7" y="77"/>
                    <a:pt x="13" y="83"/>
                    <a:pt x="19" y="83"/>
                  </a:cubicBezTo>
                  <a:cubicBezTo>
                    <a:pt x="58" y="83"/>
                    <a:pt x="58" y="83"/>
                    <a:pt x="58" y="83"/>
                  </a:cubicBezTo>
                  <a:cubicBezTo>
                    <a:pt x="60" y="83"/>
                    <a:pt x="62" y="85"/>
                    <a:pt x="62" y="87"/>
                  </a:cubicBezTo>
                  <a:cubicBezTo>
                    <a:pt x="62" y="89"/>
                    <a:pt x="60" y="90"/>
                    <a:pt x="58" y="90"/>
                  </a:cubicBezTo>
                  <a:cubicBezTo>
                    <a:pt x="19" y="90"/>
                    <a:pt x="19" y="90"/>
                    <a:pt x="19" y="90"/>
                  </a:cubicBezTo>
                  <a:cubicBezTo>
                    <a:pt x="9" y="90"/>
                    <a:pt x="0" y="82"/>
                    <a:pt x="0" y="71"/>
                  </a:cubicBezTo>
                  <a:cubicBezTo>
                    <a:pt x="0" y="46"/>
                    <a:pt x="0" y="46"/>
                    <a:pt x="0" y="46"/>
                  </a:cubicBezTo>
                  <a:cubicBezTo>
                    <a:pt x="0" y="35"/>
                    <a:pt x="9" y="26"/>
                    <a:pt x="19" y="26"/>
                  </a:cubicBezTo>
                  <a:cubicBezTo>
                    <a:pt x="149" y="26"/>
                    <a:pt x="149" y="26"/>
                    <a:pt x="149" y="26"/>
                  </a:cubicBezTo>
                  <a:cubicBezTo>
                    <a:pt x="160" y="26"/>
                    <a:pt x="169" y="35"/>
                    <a:pt x="169" y="46"/>
                  </a:cubicBezTo>
                  <a:cubicBezTo>
                    <a:pt x="169" y="73"/>
                    <a:pt x="169" y="73"/>
                    <a:pt x="169" y="73"/>
                  </a:cubicBezTo>
                  <a:cubicBezTo>
                    <a:pt x="169" y="74"/>
                    <a:pt x="169" y="75"/>
                    <a:pt x="168" y="75"/>
                  </a:cubicBezTo>
                  <a:cubicBezTo>
                    <a:pt x="166" y="84"/>
                    <a:pt x="159" y="90"/>
                    <a:pt x="149" y="90"/>
                  </a:cubicBezTo>
                  <a:close/>
                  <a:moveTo>
                    <a:pt x="112" y="20"/>
                  </a:moveTo>
                  <a:cubicBezTo>
                    <a:pt x="110" y="20"/>
                    <a:pt x="109" y="18"/>
                    <a:pt x="109" y="16"/>
                  </a:cubicBezTo>
                  <a:cubicBezTo>
                    <a:pt x="109" y="11"/>
                    <a:pt x="104" y="8"/>
                    <a:pt x="99" y="8"/>
                  </a:cubicBezTo>
                  <a:cubicBezTo>
                    <a:pt x="70" y="8"/>
                    <a:pt x="70" y="8"/>
                    <a:pt x="70" y="8"/>
                  </a:cubicBezTo>
                  <a:cubicBezTo>
                    <a:pt x="65" y="8"/>
                    <a:pt x="60" y="11"/>
                    <a:pt x="60" y="16"/>
                  </a:cubicBezTo>
                  <a:cubicBezTo>
                    <a:pt x="60" y="18"/>
                    <a:pt x="58" y="20"/>
                    <a:pt x="56" y="20"/>
                  </a:cubicBezTo>
                  <a:cubicBezTo>
                    <a:pt x="54" y="20"/>
                    <a:pt x="53" y="18"/>
                    <a:pt x="53" y="16"/>
                  </a:cubicBezTo>
                  <a:cubicBezTo>
                    <a:pt x="53" y="7"/>
                    <a:pt x="61" y="0"/>
                    <a:pt x="70" y="0"/>
                  </a:cubicBezTo>
                  <a:cubicBezTo>
                    <a:pt x="99" y="0"/>
                    <a:pt x="99" y="0"/>
                    <a:pt x="99" y="0"/>
                  </a:cubicBezTo>
                  <a:cubicBezTo>
                    <a:pt x="108" y="0"/>
                    <a:pt x="116" y="7"/>
                    <a:pt x="116" y="16"/>
                  </a:cubicBezTo>
                  <a:cubicBezTo>
                    <a:pt x="116" y="18"/>
                    <a:pt x="115" y="20"/>
                    <a:pt x="112"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Google Shape;471;p18">
              <a:extLst>
                <a:ext uri="{FF2B5EF4-FFF2-40B4-BE49-F238E27FC236}">
                  <a16:creationId xmlns:a16="http://schemas.microsoft.com/office/drawing/2014/main" id="{6A4F43D0-903D-19D2-44C4-1BB2A68CD6E1}"/>
                </a:ext>
              </a:extLst>
            </p:cNvPr>
            <p:cNvSpPr>
              <a:spLocks/>
            </p:cNvSpPr>
            <p:nvPr/>
          </p:nvSpPr>
          <p:spPr bwMode="auto">
            <a:xfrm>
              <a:off x="93663" y="3036460"/>
              <a:ext cx="635000" cy="746125"/>
            </a:xfrm>
            <a:custGeom>
              <a:avLst/>
              <a:gdLst>
                <a:gd name="T0" fmla="*/ 69 w 168"/>
                <a:gd name="T1" fmla="*/ 197 h 197"/>
                <a:gd name="T2" fmla="*/ 69 w 168"/>
                <a:gd name="T3" fmla="*/ 189 h 197"/>
                <a:gd name="T4" fmla="*/ 100 w 168"/>
                <a:gd name="T5" fmla="*/ 193 h 197"/>
                <a:gd name="T6" fmla="*/ 104 w 168"/>
                <a:gd name="T7" fmla="*/ 184 h 197"/>
                <a:gd name="T8" fmla="*/ 58 w 168"/>
                <a:gd name="T9" fmla="*/ 180 h 197"/>
                <a:gd name="T10" fmla="*/ 104 w 168"/>
                <a:gd name="T11" fmla="*/ 177 h 197"/>
                <a:gd name="T12" fmla="*/ 104 w 168"/>
                <a:gd name="T13" fmla="*/ 184 h 197"/>
                <a:gd name="T14" fmla="*/ 66 w 168"/>
                <a:gd name="T15" fmla="*/ 170 h 197"/>
                <a:gd name="T16" fmla="*/ 54 w 168"/>
                <a:gd name="T17" fmla="*/ 161 h 197"/>
                <a:gd name="T18" fmla="*/ 51 w 168"/>
                <a:gd name="T19" fmla="*/ 142 h 197"/>
                <a:gd name="T20" fmla="*/ 29 w 168"/>
                <a:gd name="T21" fmla="*/ 73 h 197"/>
                <a:gd name="T22" fmla="*/ 136 w 168"/>
                <a:gd name="T23" fmla="*/ 73 h 197"/>
                <a:gd name="T24" fmla="*/ 114 w 168"/>
                <a:gd name="T25" fmla="*/ 142 h 197"/>
                <a:gd name="T26" fmla="*/ 111 w 168"/>
                <a:gd name="T27" fmla="*/ 161 h 197"/>
                <a:gd name="T28" fmla="*/ 83 w 168"/>
                <a:gd name="T29" fmla="*/ 170 h 197"/>
                <a:gd name="T30" fmla="*/ 99 w 168"/>
                <a:gd name="T31" fmla="*/ 163 h 197"/>
                <a:gd name="T32" fmla="*/ 105 w 168"/>
                <a:gd name="T33" fmla="*/ 152 h 197"/>
                <a:gd name="T34" fmla="*/ 122 w 168"/>
                <a:gd name="T35" fmla="*/ 110 h 197"/>
                <a:gd name="T36" fmla="*/ 82 w 168"/>
                <a:gd name="T37" fmla="*/ 42 h 197"/>
                <a:gd name="T38" fmla="*/ 42 w 168"/>
                <a:gd name="T39" fmla="*/ 110 h 197"/>
                <a:gd name="T40" fmla="*/ 60 w 168"/>
                <a:gd name="T41" fmla="*/ 152 h 197"/>
                <a:gd name="T42" fmla="*/ 66 w 168"/>
                <a:gd name="T43" fmla="*/ 163 h 197"/>
                <a:gd name="T44" fmla="*/ 18 w 168"/>
                <a:gd name="T45" fmla="*/ 90 h 197"/>
                <a:gd name="T46" fmla="*/ 0 w 168"/>
                <a:gd name="T47" fmla="*/ 87 h 197"/>
                <a:gd name="T48" fmla="*/ 18 w 168"/>
                <a:gd name="T49" fmla="*/ 83 h 197"/>
                <a:gd name="T50" fmla="*/ 18 w 168"/>
                <a:gd name="T51" fmla="*/ 90 h 197"/>
                <a:gd name="T52" fmla="*/ 147 w 168"/>
                <a:gd name="T53" fmla="*/ 88 h 197"/>
                <a:gd name="T54" fmla="*/ 147 w 168"/>
                <a:gd name="T55" fmla="*/ 80 h 197"/>
                <a:gd name="T56" fmla="*/ 168 w 168"/>
                <a:gd name="T57" fmla="*/ 84 h 197"/>
                <a:gd name="T58" fmla="*/ 49 w 168"/>
                <a:gd name="T59" fmla="*/ 85 h 197"/>
                <a:gd name="T60" fmla="*/ 46 w 168"/>
                <a:gd name="T61" fmla="*/ 80 h 197"/>
                <a:gd name="T62" fmla="*/ 84 w 168"/>
                <a:gd name="T63" fmla="*/ 53 h 197"/>
                <a:gd name="T64" fmla="*/ 84 w 168"/>
                <a:gd name="T65" fmla="*/ 60 h 197"/>
                <a:gd name="T66" fmla="*/ 49 w 168"/>
                <a:gd name="T67" fmla="*/ 85 h 197"/>
                <a:gd name="T68" fmla="*/ 127 w 168"/>
                <a:gd name="T69" fmla="*/ 43 h 197"/>
                <a:gd name="T70" fmla="*/ 139 w 168"/>
                <a:gd name="T71" fmla="*/ 26 h 197"/>
                <a:gd name="T72" fmla="*/ 145 w 168"/>
                <a:gd name="T73" fmla="*/ 31 h 197"/>
                <a:gd name="T74" fmla="*/ 129 w 168"/>
                <a:gd name="T75" fmla="*/ 44 h 197"/>
                <a:gd name="T76" fmla="*/ 34 w 168"/>
                <a:gd name="T77" fmla="*/ 43 h 197"/>
                <a:gd name="T78" fmla="*/ 21 w 168"/>
                <a:gd name="T79" fmla="*/ 26 h 197"/>
                <a:gd name="T80" fmla="*/ 39 w 168"/>
                <a:gd name="T81" fmla="*/ 38 h 197"/>
                <a:gd name="T82" fmla="*/ 36 w 168"/>
                <a:gd name="T83" fmla="*/ 44 h 197"/>
                <a:gd name="T84" fmla="*/ 79 w 168"/>
                <a:gd name="T85" fmla="*/ 24 h 197"/>
                <a:gd name="T86" fmla="*/ 82 w 168"/>
                <a:gd name="T87" fmla="*/ 0 h 197"/>
                <a:gd name="T88" fmla="*/ 86 w 168"/>
                <a:gd name="T89" fmla="*/ 2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8" h="197" extrusionOk="0">
                  <a:moveTo>
                    <a:pt x="97" y="197"/>
                  </a:moveTo>
                  <a:cubicBezTo>
                    <a:pt x="69" y="197"/>
                    <a:pt x="69" y="197"/>
                    <a:pt x="69" y="197"/>
                  </a:cubicBezTo>
                  <a:cubicBezTo>
                    <a:pt x="67" y="197"/>
                    <a:pt x="66" y="195"/>
                    <a:pt x="66" y="193"/>
                  </a:cubicBezTo>
                  <a:cubicBezTo>
                    <a:pt x="66" y="191"/>
                    <a:pt x="67" y="189"/>
                    <a:pt x="69" y="189"/>
                  </a:cubicBezTo>
                  <a:cubicBezTo>
                    <a:pt x="97" y="189"/>
                    <a:pt x="97" y="189"/>
                    <a:pt x="97" y="189"/>
                  </a:cubicBezTo>
                  <a:cubicBezTo>
                    <a:pt x="99" y="189"/>
                    <a:pt x="100" y="191"/>
                    <a:pt x="100" y="193"/>
                  </a:cubicBezTo>
                  <a:cubicBezTo>
                    <a:pt x="100" y="195"/>
                    <a:pt x="99" y="197"/>
                    <a:pt x="97" y="197"/>
                  </a:cubicBezTo>
                  <a:close/>
                  <a:moveTo>
                    <a:pt x="104" y="184"/>
                  </a:moveTo>
                  <a:cubicBezTo>
                    <a:pt x="62" y="184"/>
                    <a:pt x="62" y="184"/>
                    <a:pt x="62" y="184"/>
                  </a:cubicBezTo>
                  <a:cubicBezTo>
                    <a:pt x="60" y="184"/>
                    <a:pt x="58" y="182"/>
                    <a:pt x="58" y="180"/>
                  </a:cubicBezTo>
                  <a:cubicBezTo>
                    <a:pt x="58" y="178"/>
                    <a:pt x="60" y="177"/>
                    <a:pt x="62" y="177"/>
                  </a:cubicBezTo>
                  <a:cubicBezTo>
                    <a:pt x="104" y="177"/>
                    <a:pt x="104" y="177"/>
                    <a:pt x="104" y="177"/>
                  </a:cubicBezTo>
                  <a:cubicBezTo>
                    <a:pt x="106" y="177"/>
                    <a:pt x="108" y="178"/>
                    <a:pt x="108" y="180"/>
                  </a:cubicBezTo>
                  <a:cubicBezTo>
                    <a:pt x="108" y="182"/>
                    <a:pt x="106" y="184"/>
                    <a:pt x="104" y="184"/>
                  </a:cubicBezTo>
                  <a:close/>
                  <a:moveTo>
                    <a:pt x="83" y="170"/>
                  </a:moveTo>
                  <a:cubicBezTo>
                    <a:pt x="75" y="170"/>
                    <a:pt x="67" y="170"/>
                    <a:pt x="66" y="170"/>
                  </a:cubicBezTo>
                  <a:cubicBezTo>
                    <a:pt x="66" y="170"/>
                    <a:pt x="66" y="170"/>
                    <a:pt x="66" y="170"/>
                  </a:cubicBezTo>
                  <a:cubicBezTo>
                    <a:pt x="59" y="170"/>
                    <a:pt x="55" y="168"/>
                    <a:pt x="54" y="161"/>
                  </a:cubicBezTo>
                  <a:cubicBezTo>
                    <a:pt x="53" y="158"/>
                    <a:pt x="53" y="155"/>
                    <a:pt x="53" y="152"/>
                  </a:cubicBezTo>
                  <a:cubicBezTo>
                    <a:pt x="53" y="149"/>
                    <a:pt x="53" y="145"/>
                    <a:pt x="51" y="142"/>
                  </a:cubicBezTo>
                  <a:cubicBezTo>
                    <a:pt x="45" y="132"/>
                    <a:pt x="42" y="125"/>
                    <a:pt x="36" y="114"/>
                  </a:cubicBezTo>
                  <a:cubicBezTo>
                    <a:pt x="30" y="103"/>
                    <a:pt x="25" y="88"/>
                    <a:pt x="29" y="73"/>
                  </a:cubicBezTo>
                  <a:cubicBezTo>
                    <a:pt x="33" y="54"/>
                    <a:pt x="53" y="35"/>
                    <a:pt x="82" y="35"/>
                  </a:cubicBezTo>
                  <a:cubicBezTo>
                    <a:pt x="112" y="35"/>
                    <a:pt x="132" y="54"/>
                    <a:pt x="136" y="73"/>
                  </a:cubicBezTo>
                  <a:cubicBezTo>
                    <a:pt x="140" y="88"/>
                    <a:pt x="134" y="103"/>
                    <a:pt x="129" y="114"/>
                  </a:cubicBezTo>
                  <a:cubicBezTo>
                    <a:pt x="123" y="125"/>
                    <a:pt x="120" y="132"/>
                    <a:pt x="114" y="142"/>
                  </a:cubicBezTo>
                  <a:cubicBezTo>
                    <a:pt x="112" y="145"/>
                    <a:pt x="112" y="149"/>
                    <a:pt x="112" y="152"/>
                  </a:cubicBezTo>
                  <a:cubicBezTo>
                    <a:pt x="112" y="155"/>
                    <a:pt x="112" y="158"/>
                    <a:pt x="111" y="161"/>
                  </a:cubicBezTo>
                  <a:cubicBezTo>
                    <a:pt x="110" y="168"/>
                    <a:pt x="106" y="170"/>
                    <a:pt x="99" y="170"/>
                  </a:cubicBezTo>
                  <a:cubicBezTo>
                    <a:pt x="98" y="170"/>
                    <a:pt x="91" y="170"/>
                    <a:pt x="83" y="170"/>
                  </a:cubicBezTo>
                  <a:close/>
                  <a:moveTo>
                    <a:pt x="66" y="163"/>
                  </a:moveTo>
                  <a:cubicBezTo>
                    <a:pt x="67" y="163"/>
                    <a:pt x="98" y="163"/>
                    <a:pt x="99" y="163"/>
                  </a:cubicBezTo>
                  <a:cubicBezTo>
                    <a:pt x="103" y="163"/>
                    <a:pt x="103" y="162"/>
                    <a:pt x="104" y="159"/>
                  </a:cubicBezTo>
                  <a:cubicBezTo>
                    <a:pt x="104" y="157"/>
                    <a:pt x="105" y="155"/>
                    <a:pt x="105" y="152"/>
                  </a:cubicBezTo>
                  <a:cubicBezTo>
                    <a:pt x="105" y="148"/>
                    <a:pt x="105" y="143"/>
                    <a:pt x="107" y="139"/>
                  </a:cubicBezTo>
                  <a:cubicBezTo>
                    <a:pt x="113" y="128"/>
                    <a:pt x="117" y="121"/>
                    <a:pt x="122" y="110"/>
                  </a:cubicBezTo>
                  <a:cubicBezTo>
                    <a:pt x="126" y="103"/>
                    <a:pt x="133" y="88"/>
                    <a:pt x="129" y="74"/>
                  </a:cubicBezTo>
                  <a:cubicBezTo>
                    <a:pt x="125" y="59"/>
                    <a:pt x="108" y="42"/>
                    <a:pt x="82" y="42"/>
                  </a:cubicBezTo>
                  <a:cubicBezTo>
                    <a:pt x="57" y="42"/>
                    <a:pt x="40" y="59"/>
                    <a:pt x="36" y="74"/>
                  </a:cubicBezTo>
                  <a:cubicBezTo>
                    <a:pt x="32" y="88"/>
                    <a:pt x="39" y="103"/>
                    <a:pt x="42" y="110"/>
                  </a:cubicBezTo>
                  <a:cubicBezTo>
                    <a:pt x="48" y="121"/>
                    <a:pt x="52" y="128"/>
                    <a:pt x="58" y="139"/>
                  </a:cubicBezTo>
                  <a:cubicBezTo>
                    <a:pt x="60" y="143"/>
                    <a:pt x="60" y="148"/>
                    <a:pt x="60" y="152"/>
                  </a:cubicBezTo>
                  <a:cubicBezTo>
                    <a:pt x="60" y="155"/>
                    <a:pt x="60" y="157"/>
                    <a:pt x="61" y="159"/>
                  </a:cubicBezTo>
                  <a:cubicBezTo>
                    <a:pt x="62" y="162"/>
                    <a:pt x="62" y="163"/>
                    <a:pt x="66" y="163"/>
                  </a:cubicBezTo>
                  <a:cubicBezTo>
                    <a:pt x="66" y="163"/>
                    <a:pt x="66" y="163"/>
                    <a:pt x="66" y="163"/>
                  </a:cubicBezTo>
                  <a:close/>
                  <a:moveTo>
                    <a:pt x="18" y="90"/>
                  </a:moveTo>
                  <a:cubicBezTo>
                    <a:pt x="4" y="90"/>
                    <a:pt x="4" y="90"/>
                    <a:pt x="4" y="90"/>
                  </a:cubicBezTo>
                  <a:cubicBezTo>
                    <a:pt x="1" y="90"/>
                    <a:pt x="0" y="89"/>
                    <a:pt x="0" y="87"/>
                  </a:cubicBezTo>
                  <a:cubicBezTo>
                    <a:pt x="0" y="84"/>
                    <a:pt x="1" y="83"/>
                    <a:pt x="4" y="83"/>
                  </a:cubicBezTo>
                  <a:cubicBezTo>
                    <a:pt x="18" y="83"/>
                    <a:pt x="18" y="83"/>
                    <a:pt x="18" y="83"/>
                  </a:cubicBezTo>
                  <a:cubicBezTo>
                    <a:pt x="20" y="83"/>
                    <a:pt x="22" y="84"/>
                    <a:pt x="22" y="87"/>
                  </a:cubicBezTo>
                  <a:cubicBezTo>
                    <a:pt x="22" y="89"/>
                    <a:pt x="20" y="90"/>
                    <a:pt x="18" y="90"/>
                  </a:cubicBezTo>
                  <a:close/>
                  <a:moveTo>
                    <a:pt x="165" y="88"/>
                  </a:moveTo>
                  <a:cubicBezTo>
                    <a:pt x="147" y="88"/>
                    <a:pt x="147" y="88"/>
                    <a:pt x="147" y="88"/>
                  </a:cubicBezTo>
                  <a:cubicBezTo>
                    <a:pt x="145" y="88"/>
                    <a:pt x="143" y="86"/>
                    <a:pt x="143" y="84"/>
                  </a:cubicBezTo>
                  <a:cubicBezTo>
                    <a:pt x="143" y="82"/>
                    <a:pt x="145" y="80"/>
                    <a:pt x="147" y="80"/>
                  </a:cubicBezTo>
                  <a:cubicBezTo>
                    <a:pt x="165" y="80"/>
                    <a:pt x="165" y="80"/>
                    <a:pt x="165" y="80"/>
                  </a:cubicBezTo>
                  <a:cubicBezTo>
                    <a:pt x="167" y="80"/>
                    <a:pt x="168" y="82"/>
                    <a:pt x="168" y="84"/>
                  </a:cubicBezTo>
                  <a:cubicBezTo>
                    <a:pt x="168" y="86"/>
                    <a:pt x="167" y="88"/>
                    <a:pt x="165" y="88"/>
                  </a:cubicBezTo>
                  <a:close/>
                  <a:moveTo>
                    <a:pt x="49" y="85"/>
                  </a:moveTo>
                  <a:cubicBezTo>
                    <a:pt x="49" y="85"/>
                    <a:pt x="49" y="84"/>
                    <a:pt x="49" y="84"/>
                  </a:cubicBezTo>
                  <a:cubicBezTo>
                    <a:pt x="47" y="84"/>
                    <a:pt x="45" y="82"/>
                    <a:pt x="46" y="80"/>
                  </a:cubicBezTo>
                  <a:cubicBezTo>
                    <a:pt x="49" y="66"/>
                    <a:pt x="64" y="53"/>
                    <a:pt x="84" y="53"/>
                  </a:cubicBezTo>
                  <a:cubicBezTo>
                    <a:pt x="84" y="53"/>
                    <a:pt x="84" y="53"/>
                    <a:pt x="84" y="53"/>
                  </a:cubicBezTo>
                  <a:cubicBezTo>
                    <a:pt x="87" y="53"/>
                    <a:pt x="88" y="54"/>
                    <a:pt x="88" y="56"/>
                  </a:cubicBezTo>
                  <a:cubicBezTo>
                    <a:pt x="88" y="58"/>
                    <a:pt x="87" y="60"/>
                    <a:pt x="84" y="60"/>
                  </a:cubicBezTo>
                  <a:cubicBezTo>
                    <a:pt x="68" y="60"/>
                    <a:pt x="56" y="71"/>
                    <a:pt x="53" y="82"/>
                  </a:cubicBezTo>
                  <a:cubicBezTo>
                    <a:pt x="53" y="83"/>
                    <a:pt x="51" y="85"/>
                    <a:pt x="49" y="85"/>
                  </a:cubicBezTo>
                  <a:close/>
                  <a:moveTo>
                    <a:pt x="129" y="44"/>
                  </a:moveTo>
                  <a:cubicBezTo>
                    <a:pt x="129" y="44"/>
                    <a:pt x="128" y="44"/>
                    <a:pt x="127" y="43"/>
                  </a:cubicBezTo>
                  <a:cubicBezTo>
                    <a:pt x="125" y="42"/>
                    <a:pt x="125" y="39"/>
                    <a:pt x="127" y="38"/>
                  </a:cubicBezTo>
                  <a:cubicBezTo>
                    <a:pt x="139" y="26"/>
                    <a:pt x="139" y="26"/>
                    <a:pt x="139" y="26"/>
                  </a:cubicBezTo>
                  <a:cubicBezTo>
                    <a:pt x="141" y="24"/>
                    <a:pt x="143" y="24"/>
                    <a:pt x="145" y="26"/>
                  </a:cubicBezTo>
                  <a:cubicBezTo>
                    <a:pt x="146" y="27"/>
                    <a:pt x="146" y="29"/>
                    <a:pt x="145" y="31"/>
                  </a:cubicBezTo>
                  <a:cubicBezTo>
                    <a:pt x="132" y="43"/>
                    <a:pt x="132" y="43"/>
                    <a:pt x="132" y="43"/>
                  </a:cubicBezTo>
                  <a:cubicBezTo>
                    <a:pt x="131" y="44"/>
                    <a:pt x="130" y="44"/>
                    <a:pt x="129" y="44"/>
                  </a:cubicBezTo>
                  <a:close/>
                  <a:moveTo>
                    <a:pt x="36" y="44"/>
                  </a:moveTo>
                  <a:cubicBezTo>
                    <a:pt x="35" y="44"/>
                    <a:pt x="35" y="44"/>
                    <a:pt x="34" y="43"/>
                  </a:cubicBezTo>
                  <a:cubicBezTo>
                    <a:pt x="21" y="31"/>
                    <a:pt x="21" y="31"/>
                    <a:pt x="21" y="31"/>
                  </a:cubicBezTo>
                  <a:cubicBezTo>
                    <a:pt x="20" y="29"/>
                    <a:pt x="20" y="27"/>
                    <a:pt x="21" y="26"/>
                  </a:cubicBezTo>
                  <a:cubicBezTo>
                    <a:pt x="23" y="24"/>
                    <a:pt x="25" y="24"/>
                    <a:pt x="27" y="26"/>
                  </a:cubicBezTo>
                  <a:cubicBezTo>
                    <a:pt x="39" y="38"/>
                    <a:pt x="39" y="38"/>
                    <a:pt x="39" y="38"/>
                  </a:cubicBezTo>
                  <a:cubicBezTo>
                    <a:pt x="40" y="39"/>
                    <a:pt x="40" y="42"/>
                    <a:pt x="39" y="43"/>
                  </a:cubicBezTo>
                  <a:cubicBezTo>
                    <a:pt x="38" y="44"/>
                    <a:pt x="37" y="44"/>
                    <a:pt x="36" y="44"/>
                  </a:cubicBezTo>
                  <a:close/>
                  <a:moveTo>
                    <a:pt x="82" y="28"/>
                  </a:moveTo>
                  <a:cubicBezTo>
                    <a:pt x="80" y="28"/>
                    <a:pt x="79" y="26"/>
                    <a:pt x="79" y="24"/>
                  </a:cubicBezTo>
                  <a:cubicBezTo>
                    <a:pt x="79" y="3"/>
                    <a:pt x="79" y="3"/>
                    <a:pt x="79" y="3"/>
                  </a:cubicBezTo>
                  <a:cubicBezTo>
                    <a:pt x="79" y="1"/>
                    <a:pt x="80" y="0"/>
                    <a:pt x="82" y="0"/>
                  </a:cubicBezTo>
                  <a:cubicBezTo>
                    <a:pt x="84" y="0"/>
                    <a:pt x="86" y="1"/>
                    <a:pt x="86" y="3"/>
                  </a:cubicBezTo>
                  <a:cubicBezTo>
                    <a:pt x="86" y="24"/>
                    <a:pt x="86" y="24"/>
                    <a:pt x="86" y="24"/>
                  </a:cubicBezTo>
                  <a:cubicBezTo>
                    <a:pt x="86" y="26"/>
                    <a:pt x="84" y="28"/>
                    <a:pt x="82"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472;p18">
              <a:extLst>
                <a:ext uri="{FF2B5EF4-FFF2-40B4-BE49-F238E27FC236}">
                  <a16:creationId xmlns:a16="http://schemas.microsoft.com/office/drawing/2014/main" id="{DB1DC23D-7017-EA64-20ED-73B20CACD0CA}"/>
                </a:ext>
              </a:extLst>
            </p:cNvPr>
            <p:cNvSpPr>
              <a:spLocks/>
            </p:cNvSpPr>
            <p:nvPr/>
          </p:nvSpPr>
          <p:spPr bwMode="auto">
            <a:xfrm>
              <a:off x="8422482" y="892968"/>
              <a:ext cx="611187" cy="596900"/>
            </a:xfrm>
            <a:custGeom>
              <a:avLst/>
              <a:gdLst>
                <a:gd name="T0" fmla="*/ 96 w 162"/>
                <a:gd name="T1" fmla="*/ 8 h 158"/>
                <a:gd name="T2" fmla="*/ 97 w 162"/>
                <a:gd name="T3" fmla="*/ 8 h 158"/>
                <a:gd name="T4" fmla="*/ 154 w 162"/>
                <a:gd name="T5" fmla="*/ 65 h 158"/>
                <a:gd name="T6" fmla="*/ 153 w 162"/>
                <a:gd name="T7" fmla="*/ 66 h 158"/>
                <a:gd name="T8" fmla="*/ 152 w 162"/>
                <a:gd name="T9" fmla="*/ 66 h 158"/>
                <a:gd name="T10" fmla="*/ 95 w 162"/>
                <a:gd name="T11" fmla="*/ 66 h 158"/>
                <a:gd name="T12" fmla="*/ 95 w 162"/>
                <a:gd name="T13" fmla="*/ 9 h 158"/>
                <a:gd name="T14" fmla="*/ 96 w 162"/>
                <a:gd name="T15" fmla="*/ 8 h 158"/>
                <a:gd name="T16" fmla="*/ 69 w 162"/>
                <a:gd name="T17" fmla="*/ 18 h 158"/>
                <a:gd name="T18" fmla="*/ 70 w 162"/>
                <a:gd name="T19" fmla="*/ 19 h 158"/>
                <a:gd name="T20" fmla="*/ 70 w 162"/>
                <a:gd name="T21" fmla="*/ 77 h 158"/>
                <a:gd name="T22" fmla="*/ 84 w 162"/>
                <a:gd name="T23" fmla="*/ 91 h 158"/>
                <a:gd name="T24" fmla="*/ 142 w 162"/>
                <a:gd name="T25" fmla="*/ 91 h 158"/>
                <a:gd name="T26" fmla="*/ 143 w 162"/>
                <a:gd name="T27" fmla="*/ 92 h 158"/>
                <a:gd name="T28" fmla="*/ 143 w 162"/>
                <a:gd name="T29" fmla="*/ 93 h 158"/>
                <a:gd name="T30" fmla="*/ 77 w 162"/>
                <a:gd name="T31" fmla="*/ 150 h 158"/>
                <a:gd name="T32" fmla="*/ 70 w 162"/>
                <a:gd name="T33" fmla="*/ 150 h 158"/>
                <a:gd name="T34" fmla="*/ 11 w 162"/>
                <a:gd name="T35" fmla="*/ 91 h 158"/>
                <a:gd name="T36" fmla="*/ 68 w 162"/>
                <a:gd name="T37" fmla="*/ 18 h 158"/>
                <a:gd name="T38" fmla="*/ 69 w 162"/>
                <a:gd name="T39" fmla="*/ 18 h 158"/>
                <a:gd name="T40" fmla="*/ 96 w 162"/>
                <a:gd name="T41" fmla="*/ 0 h 158"/>
                <a:gd name="T42" fmla="*/ 88 w 162"/>
                <a:gd name="T43" fmla="*/ 9 h 158"/>
                <a:gd name="T44" fmla="*/ 88 w 162"/>
                <a:gd name="T45" fmla="*/ 70 h 158"/>
                <a:gd name="T46" fmla="*/ 91 w 162"/>
                <a:gd name="T47" fmla="*/ 73 h 158"/>
                <a:gd name="T48" fmla="*/ 152 w 162"/>
                <a:gd name="T49" fmla="*/ 73 h 158"/>
                <a:gd name="T50" fmla="*/ 161 w 162"/>
                <a:gd name="T51" fmla="*/ 64 h 158"/>
                <a:gd name="T52" fmla="*/ 98 w 162"/>
                <a:gd name="T53" fmla="*/ 0 h 158"/>
                <a:gd name="T54" fmla="*/ 96 w 162"/>
                <a:gd name="T55" fmla="*/ 0 h 158"/>
                <a:gd name="T56" fmla="*/ 69 w 162"/>
                <a:gd name="T57" fmla="*/ 11 h 158"/>
                <a:gd name="T58" fmla="*/ 67 w 162"/>
                <a:gd name="T59" fmla="*/ 11 h 158"/>
                <a:gd name="T60" fmla="*/ 4 w 162"/>
                <a:gd name="T61" fmla="*/ 92 h 158"/>
                <a:gd name="T62" fmla="*/ 69 w 162"/>
                <a:gd name="T63" fmla="*/ 157 h 158"/>
                <a:gd name="T64" fmla="*/ 77 w 162"/>
                <a:gd name="T65" fmla="*/ 158 h 158"/>
                <a:gd name="T66" fmla="*/ 151 w 162"/>
                <a:gd name="T67" fmla="*/ 94 h 158"/>
                <a:gd name="T68" fmla="*/ 142 w 162"/>
                <a:gd name="T69" fmla="*/ 84 h 158"/>
                <a:gd name="T70" fmla="*/ 84 w 162"/>
                <a:gd name="T71" fmla="*/ 84 h 158"/>
                <a:gd name="T72" fmla="*/ 77 w 162"/>
                <a:gd name="T73" fmla="*/ 77 h 158"/>
                <a:gd name="T74" fmla="*/ 77 w 162"/>
                <a:gd name="T75" fmla="*/ 19 h 158"/>
                <a:gd name="T76" fmla="*/ 69 w 162"/>
                <a:gd name="T77"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58" extrusionOk="0">
                  <a:moveTo>
                    <a:pt x="96" y="8"/>
                  </a:moveTo>
                  <a:cubicBezTo>
                    <a:pt x="97" y="8"/>
                    <a:pt x="97" y="8"/>
                    <a:pt x="97" y="8"/>
                  </a:cubicBezTo>
                  <a:cubicBezTo>
                    <a:pt x="126" y="12"/>
                    <a:pt x="150" y="35"/>
                    <a:pt x="154" y="65"/>
                  </a:cubicBezTo>
                  <a:cubicBezTo>
                    <a:pt x="154" y="65"/>
                    <a:pt x="154" y="65"/>
                    <a:pt x="153" y="66"/>
                  </a:cubicBezTo>
                  <a:cubicBezTo>
                    <a:pt x="153" y="66"/>
                    <a:pt x="153" y="66"/>
                    <a:pt x="152" y="66"/>
                  </a:cubicBezTo>
                  <a:cubicBezTo>
                    <a:pt x="95" y="66"/>
                    <a:pt x="95" y="66"/>
                    <a:pt x="95" y="66"/>
                  </a:cubicBezTo>
                  <a:cubicBezTo>
                    <a:pt x="95" y="9"/>
                    <a:pt x="95" y="9"/>
                    <a:pt x="95" y="9"/>
                  </a:cubicBezTo>
                  <a:cubicBezTo>
                    <a:pt x="95" y="8"/>
                    <a:pt x="96" y="8"/>
                    <a:pt x="96" y="8"/>
                  </a:cubicBezTo>
                  <a:moveTo>
                    <a:pt x="69" y="18"/>
                  </a:moveTo>
                  <a:cubicBezTo>
                    <a:pt x="70" y="18"/>
                    <a:pt x="70" y="18"/>
                    <a:pt x="70" y="19"/>
                  </a:cubicBezTo>
                  <a:cubicBezTo>
                    <a:pt x="70" y="77"/>
                    <a:pt x="70" y="77"/>
                    <a:pt x="70" y="77"/>
                  </a:cubicBezTo>
                  <a:cubicBezTo>
                    <a:pt x="70" y="85"/>
                    <a:pt x="76" y="91"/>
                    <a:pt x="84" y="91"/>
                  </a:cubicBezTo>
                  <a:cubicBezTo>
                    <a:pt x="142" y="91"/>
                    <a:pt x="142" y="91"/>
                    <a:pt x="142" y="91"/>
                  </a:cubicBezTo>
                  <a:cubicBezTo>
                    <a:pt x="142" y="91"/>
                    <a:pt x="143" y="91"/>
                    <a:pt x="143" y="92"/>
                  </a:cubicBezTo>
                  <a:cubicBezTo>
                    <a:pt x="143" y="92"/>
                    <a:pt x="143" y="92"/>
                    <a:pt x="143" y="93"/>
                  </a:cubicBezTo>
                  <a:cubicBezTo>
                    <a:pt x="139" y="126"/>
                    <a:pt x="110" y="150"/>
                    <a:pt x="77" y="150"/>
                  </a:cubicBezTo>
                  <a:cubicBezTo>
                    <a:pt x="75" y="150"/>
                    <a:pt x="72" y="150"/>
                    <a:pt x="70" y="150"/>
                  </a:cubicBezTo>
                  <a:cubicBezTo>
                    <a:pt x="39" y="146"/>
                    <a:pt x="15" y="122"/>
                    <a:pt x="11" y="91"/>
                  </a:cubicBezTo>
                  <a:cubicBezTo>
                    <a:pt x="7" y="55"/>
                    <a:pt x="32" y="23"/>
                    <a:pt x="68" y="18"/>
                  </a:cubicBezTo>
                  <a:cubicBezTo>
                    <a:pt x="68" y="18"/>
                    <a:pt x="69" y="18"/>
                    <a:pt x="69" y="18"/>
                  </a:cubicBezTo>
                  <a:moveTo>
                    <a:pt x="96" y="0"/>
                  </a:moveTo>
                  <a:cubicBezTo>
                    <a:pt x="92" y="0"/>
                    <a:pt x="88" y="4"/>
                    <a:pt x="88" y="9"/>
                  </a:cubicBezTo>
                  <a:cubicBezTo>
                    <a:pt x="88" y="70"/>
                    <a:pt x="88" y="70"/>
                    <a:pt x="88" y="70"/>
                  </a:cubicBezTo>
                  <a:cubicBezTo>
                    <a:pt x="88" y="72"/>
                    <a:pt x="89" y="73"/>
                    <a:pt x="91" y="73"/>
                  </a:cubicBezTo>
                  <a:cubicBezTo>
                    <a:pt x="152" y="73"/>
                    <a:pt x="152" y="73"/>
                    <a:pt x="152" y="73"/>
                  </a:cubicBezTo>
                  <a:cubicBezTo>
                    <a:pt x="158" y="73"/>
                    <a:pt x="162" y="69"/>
                    <a:pt x="161" y="64"/>
                  </a:cubicBezTo>
                  <a:cubicBezTo>
                    <a:pt x="157" y="31"/>
                    <a:pt x="131" y="5"/>
                    <a:pt x="98" y="0"/>
                  </a:cubicBezTo>
                  <a:cubicBezTo>
                    <a:pt x="97" y="0"/>
                    <a:pt x="97" y="0"/>
                    <a:pt x="96" y="0"/>
                  </a:cubicBezTo>
                  <a:close/>
                  <a:moveTo>
                    <a:pt x="69" y="11"/>
                  </a:moveTo>
                  <a:cubicBezTo>
                    <a:pt x="68" y="11"/>
                    <a:pt x="68" y="11"/>
                    <a:pt x="67" y="11"/>
                  </a:cubicBezTo>
                  <a:cubicBezTo>
                    <a:pt x="29" y="16"/>
                    <a:pt x="0" y="51"/>
                    <a:pt x="4" y="92"/>
                  </a:cubicBezTo>
                  <a:cubicBezTo>
                    <a:pt x="8" y="126"/>
                    <a:pt x="35" y="154"/>
                    <a:pt x="69" y="157"/>
                  </a:cubicBezTo>
                  <a:cubicBezTo>
                    <a:pt x="72" y="158"/>
                    <a:pt x="75" y="158"/>
                    <a:pt x="77" y="158"/>
                  </a:cubicBezTo>
                  <a:cubicBezTo>
                    <a:pt x="115" y="158"/>
                    <a:pt x="146" y="130"/>
                    <a:pt x="151" y="94"/>
                  </a:cubicBezTo>
                  <a:cubicBezTo>
                    <a:pt x="151" y="88"/>
                    <a:pt x="148" y="84"/>
                    <a:pt x="142" y="84"/>
                  </a:cubicBezTo>
                  <a:cubicBezTo>
                    <a:pt x="84" y="84"/>
                    <a:pt x="84" y="84"/>
                    <a:pt x="84" y="84"/>
                  </a:cubicBezTo>
                  <a:cubicBezTo>
                    <a:pt x="80" y="84"/>
                    <a:pt x="77" y="81"/>
                    <a:pt x="77" y="77"/>
                  </a:cubicBezTo>
                  <a:cubicBezTo>
                    <a:pt x="77" y="19"/>
                    <a:pt x="77" y="19"/>
                    <a:pt x="77" y="19"/>
                  </a:cubicBezTo>
                  <a:cubicBezTo>
                    <a:pt x="77" y="14"/>
                    <a:pt x="74" y="11"/>
                    <a:pt x="6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5" name="Google Shape;473;p18">
              <a:extLst>
                <a:ext uri="{FF2B5EF4-FFF2-40B4-BE49-F238E27FC236}">
                  <a16:creationId xmlns:a16="http://schemas.microsoft.com/office/drawing/2014/main" id="{DC04F7AA-C8C6-BBF3-7E65-425E0EC758D4}"/>
                </a:ext>
              </a:extLst>
            </p:cNvPr>
            <p:cNvSpPr>
              <a:spLocks/>
            </p:cNvSpPr>
            <p:nvPr/>
          </p:nvSpPr>
          <p:spPr bwMode="auto">
            <a:xfrm>
              <a:off x="2986086" y="3147514"/>
              <a:ext cx="706438" cy="708025"/>
            </a:xfrm>
            <a:custGeom>
              <a:avLst/>
              <a:gdLst>
                <a:gd name="T0" fmla="*/ 76 w 187"/>
                <a:gd name="T1" fmla="*/ 180 h 187"/>
                <a:gd name="T2" fmla="*/ 62 w 187"/>
                <a:gd name="T3" fmla="*/ 155 h 187"/>
                <a:gd name="T4" fmla="*/ 34 w 187"/>
                <a:gd name="T5" fmla="*/ 166 h 187"/>
                <a:gd name="T6" fmla="*/ 31 w 187"/>
                <a:gd name="T7" fmla="*/ 127 h 187"/>
                <a:gd name="T8" fmla="*/ 25 w 187"/>
                <a:gd name="T9" fmla="*/ 113 h 187"/>
                <a:gd name="T10" fmla="*/ 0 w 187"/>
                <a:gd name="T11" fmla="*/ 84 h 187"/>
                <a:gd name="T12" fmla="*/ 27 w 187"/>
                <a:gd name="T13" fmla="*/ 72 h 187"/>
                <a:gd name="T14" fmla="*/ 20 w 187"/>
                <a:gd name="T15" fmla="*/ 44 h 187"/>
                <a:gd name="T16" fmla="*/ 44 w 187"/>
                <a:gd name="T17" fmla="*/ 20 h 187"/>
                <a:gd name="T18" fmla="*/ 72 w 187"/>
                <a:gd name="T19" fmla="*/ 27 h 187"/>
                <a:gd name="T20" fmla="*/ 84 w 187"/>
                <a:gd name="T21" fmla="*/ 0 h 187"/>
                <a:gd name="T22" fmla="*/ 113 w 187"/>
                <a:gd name="T23" fmla="*/ 25 h 187"/>
                <a:gd name="T24" fmla="*/ 128 w 187"/>
                <a:gd name="T25" fmla="*/ 31 h 187"/>
                <a:gd name="T26" fmla="*/ 166 w 187"/>
                <a:gd name="T27" fmla="*/ 34 h 187"/>
                <a:gd name="T28" fmla="*/ 156 w 187"/>
                <a:gd name="T29" fmla="*/ 61 h 187"/>
                <a:gd name="T30" fmla="*/ 180 w 187"/>
                <a:gd name="T31" fmla="*/ 76 h 187"/>
                <a:gd name="T32" fmla="*/ 187 w 187"/>
                <a:gd name="T33" fmla="*/ 102 h 187"/>
                <a:gd name="T34" fmla="*/ 160 w 187"/>
                <a:gd name="T35" fmla="*/ 115 h 187"/>
                <a:gd name="T36" fmla="*/ 167 w 187"/>
                <a:gd name="T37" fmla="*/ 142 h 187"/>
                <a:gd name="T38" fmla="*/ 143 w 187"/>
                <a:gd name="T39" fmla="*/ 166 h 187"/>
                <a:gd name="T40" fmla="*/ 115 w 187"/>
                <a:gd name="T41" fmla="*/ 160 h 187"/>
                <a:gd name="T42" fmla="*/ 103 w 187"/>
                <a:gd name="T43" fmla="*/ 187 h 187"/>
                <a:gd name="T44" fmla="*/ 105 w 187"/>
                <a:gd name="T45" fmla="*/ 160 h 187"/>
                <a:gd name="T46" fmla="*/ 133 w 187"/>
                <a:gd name="T47" fmla="*/ 149 h 187"/>
                <a:gd name="T48" fmla="*/ 149 w 187"/>
                <a:gd name="T49" fmla="*/ 132 h 187"/>
                <a:gd name="T50" fmla="*/ 161 w 187"/>
                <a:gd name="T51" fmla="*/ 105 h 187"/>
                <a:gd name="T52" fmla="*/ 161 w 187"/>
                <a:gd name="T53" fmla="*/ 82 h 187"/>
                <a:gd name="T54" fmla="*/ 149 w 187"/>
                <a:gd name="T55" fmla="*/ 54 h 187"/>
                <a:gd name="T56" fmla="*/ 133 w 187"/>
                <a:gd name="T57" fmla="*/ 38 h 187"/>
                <a:gd name="T58" fmla="*/ 105 w 187"/>
                <a:gd name="T59" fmla="*/ 26 h 187"/>
                <a:gd name="T60" fmla="*/ 82 w 187"/>
                <a:gd name="T61" fmla="*/ 26 h 187"/>
                <a:gd name="T62" fmla="*/ 54 w 187"/>
                <a:gd name="T63" fmla="*/ 38 h 187"/>
                <a:gd name="T64" fmla="*/ 38 w 187"/>
                <a:gd name="T65" fmla="*/ 54 h 187"/>
                <a:gd name="T66" fmla="*/ 27 w 187"/>
                <a:gd name="T67" fmla="*/ 82 h 187"/>
                <a:gd name="T68" fmla="*/ 27 w 187"/>
                <a:gd name="T69" fmla="*/ 105 h 187"/>
                <a:gd name="T70" fmla="*/ 38 w 187"/>
                <a:gd name="T71" fmla="*/ 132 h 187"/>
                <a:gd name="T72" fmla="*/ 54 w 187"/>
                <a:gd name="T73" fmla="*/ 149 h 187"/>
                <a:gd name="T74" fmla="*/ 82 w 187"/>
                <a:gd name="T75" fmla="*/ 160 h 187"/>
                <a:gd name="T76" fmla="*/ 27 w 187"/>
                <a:gd name="T77" fmla="*/ 147 h 187"/>
                <a:gd name="T78" fmla="*/ 178 w 187"/>
                <a:gd name="T79" fmla="*/ 102 h 187"/>
                <a:gd name="T80" fmla="*/ 9 w 187"/>
                <a:gd name="T81" fmla="*/ 102 h 187"/>
                <a:gd name="T82" fmla="*/ 8 w 187"/>
                <a:gd name="T83" fmla="*/ 102 h 187"/>
                <a:gd name="T84" fmla="*/ 148 w 187"/>
                <a:gd name="T85" fmla="*/ 27 h 187"/>
                <a:gd name="T86" fmla="*/ 147 w 187"/>
                <a:gd name="T87" fmla="*/ 27 h 187"/>
                <a:gd name="T88" fmla="*/ 67 w 187"/>
                <a:gd name="T89" fmla="*/ 119 h 187"/>
                <a:gd name="T90" fmla="*/ 120 w 187"/>
                <a:gd name="T91" fmla="*/ 67 h 187"/>
                <a:gd name="T92" fmla="*/ 94 w 187"/>
                <a:gd name="T93" fmla="*/ 130 h 187"/>
                <a:gd name="T94" fmla="*/ 66 w 187"/>
                <a:gd name="T95" fmla="*/ 86 h 187"/>
                <a:gd name="T96" fmla="*/ 100 w 187"/>
                <a:gd name="T97" fmla="*/ 121 h 187"/>
                <a:gd name="T98" fmla="*/ 93 w 187"/>
                <a:gd name="T99" fmla="*/ 6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7" h="187" extrusionOk="0">
                  <a:moveTo>
                    <a:pt x="103" y="187"/>
                  </a:moveTo>
                  <a:cubicBezTo>
                    <a:pt x="84" y="187"/>
                    <a:pt x="84" y="187"/>
                    <a:pt x="84" y="187"/>
                  </a:cubicBezTo>
                  <a:cubicBezTo>
                    <a:pt x="81" y="187"/>
                    <a:pt x="77" y="184"/>
                    <a:pt x="76" y="180"/>
                  </a:cubicBezTo>
                  <a:cubicBezTo>
                    <a:pt x="74" y="161"/>
                    <a:pt x="74" y="161"/>
                    <a:pt x="74" y="161"/>
                  </a:cubicBezTo>
                  <a:cubicBezTo>
                    <a:pt x="74" y="161"/>
                    <a:pt x="73" y="160"/>
                    <a:pt x="72" y="160"/>
                  </a:cubicBezTo>
                  <a:cubicBezTo>
                    <a:pt x="69" y="159"/>
                    <a:pt x="65" y="157"/>
                    <a:pt x="62" y="155"/>
                  </a:cubicBezTo>
                  <a:cubicBezTo>
                    <a:pt x="61" y="155"/>
                    <a:pt x="60" y="155"/>
                    <a:pt x="59" y="156"/>
                  </a:cubicBezTo>
                  <a:cubicBezTo>
                    <a:pt x="44" y="166"/>
                    <a:pt x="44" y="166"/>
                    <a:pt x="44" y="166"/>
                  </a:cubicBezTo>
                  <a:cubicBezTo>
                    <a:pt x="41" y="169"/>
                    <a:pt x="37" y="168"/>
                    <a:pt x="34" y="166"/>
                  </a:cubicBezTo>
                  <a:cubicBezTo>
                    <a:pt x="21" y="153"/>
                    <a:pt x="21" y="153"/>
                    <a:pt x="21" y="153"/>
                  </a:cubicBezTo>
                  <a:cubicBezTo>
                    <a:pt x="18" y="150"/>
                    <a:pt x="18" y="145"/>
                    <a:pt x="20" y="142"/>
                  </a:cubicBezTo>
                  <a:cubicBezTo>
                    <a:pt x="31" y="127"/>
                    <a:pt x="31" y="127"/>
                    <a:pt x="31" y="127"/>
                  </a:cubicBezTo>
                  <a:cubicBezTo>
                    <a:pt x="32" y="127"/>
                    <a:pt x="32" y="126"/>
                    <a:pt x="31" y="125"/>
                  </a:cubicBezTo>
                  <a:cubicBezTo>
                    <a:pt x="30" y="122"/>
                    <a:pt x="28" y="118"/>
                    <a:pt x="27" y="115"/>
                  </a:cubicBezTo>
                  <a:cubicBezTo>
                    <a:pt x="27" y="114"/>
                    <a:pt x="26" y="113"/>
                    <a:pt x="25" y="113"/>
                  </a:cubicBezTo>
                  <a:cubicBezTo>
                    <a:pt x="7" y="110"/>
                    <a:pt x="7" y="110"/>
                    <a:pt x="7" y="110"/>
                  </a:cubicBezTo>
                  <a:cubicBezTo>
                    <a:pt x="3" y="110"/>
                    <a:pt x="0" y="106"/>
                    <a:pt x="0" y="102"/>
                  </a:cubicBezTo>
                  <a:cubicBezTo>
                    <a:pt x="0" y="84"/>
                    <a:pt x="0" y="84"/>
                    <a:pt x="0" y="84"/>
                  </a:cubicBezTo>
                  <a:cubicBezTo>
                    <a:pt x="0" y="80"/>
                    <a:pt x="3" y="77"/>
                    <a:pt x="7" y="76"/>
                  </a:cubicBezTo>
                  <a:cubicBezTo>
                    <a:pt x="25" y="73"/>
                    <a:pt x="25" y="73"/>
                    <a:pt x="25" y="73"/>
                  </a:cubicBezTo>
                  <a:cubicBezTo>
                    <a:pt x="26" y="73"/>
                    <a:pt x="27" y="73"/>
                    <a:pt x="27" y="72"/>
                  </a:cubicBezTo>
                  <a:cubicBezTo>
                    <a:pt x="28" y="68"/>
                    <a:pt x="30" y="65"/>
                    <a:pt x="31" y="61"/>
                  </a:cubicBezTo>
                  <a:cubicBezTo>
                    <a:pt x="32" y="60"/>
                    <a:pt x="32" y="60"/>
                    <a:pt x="31" y="59"/>
                  </a:cubicBezTo>
                  <a:cubicBezTo>
                    <a:pt x="20" y="44"/>
                    <a:pt x="20" y="44"/>
                    <a:pt x="20" y="44"/>
                  </a:cubicBezTo>
                  <a:cubicBezTo>
                    <a:pt x="18" y="41"/>
                    <a:pt x="18" y="36"/>
                    <a:pt x="21" y="34"/>
                  </a:cubicBezTo>
                  <a:cubicBezTo>
                    <a:pt x="34" y="21"/>
                    <a:pt x="34" y="21"/>
                    <a:pt x="34" y="21"/>
                  </a:cubicBezTo>
                  <a:cubicBezTo>
                    <a:pt x="37" y="18"/>
                    <a:pt x="41" y="18"/>
                    <a:pt x="44" y="20"/>
                  </a:cubicBezTo>
                  <a:cubicBezTo>
                    <a:pt x="59" y="31"/>
                    <a:pt x="59" y="31"/>
                    <a:pt x="59" y="31"/>
                  </a:cubicBezTo>
                  <a:cubicBezTo>
                    <a:pt x="60" y="31"/>
                    <a:pt x="61" y="31"/>
                    <a:pt x="62" y="31"/>
                  </a:cubicBezTo>
                  <a:cubicBezTo>
                    <a:pt x="65" y="29"/>
                    <a:pt x="69" y="28"/>
                    <a:pt x="72" y="27"/>
                  </a:cubicBezTo>
                  <a:cubicBezTo>
                    <a:pt x="73" y="26"/>
                    <a:pt x="74" y="26"/>
                    <a:pt x="74" y="25"/>
                  </a:cubicBezTo>
                  <a:cubicBezTo>
                    <a:pt x="76" y="7"/>
                    <a:pt x="76" y="7"/>
                    <a:pt x="76" y="7"/>
                  </a:cubicBezTo>
                  <a:cubicBezTo>
                    <a:pt x="77" y="3"/>
                    <a:pt x="81" y="0"/>
                    <a:pt x="84" y="0"/>
                  </a:cubicBezTo>
                  <a:cubicBezTo>
                    <a:pt x="103" y="0"/>
                    <a:pt x="103" y="0"/>
                    <a:pt x="103" y="0"/>
                  </a:cubicBezTo>
                  <a:cubicBezTo>
                    <a:pt x="107" y="0"/>
                    <a:pt x="110" y="3"/>
                    <a:pt x="111" y="7"/>
                  </a:cubicBezTo>
                  <a:cubicBezTo>
                    <a:pt x="113" y="25"/>
                    <a:pt x="113" y="25"/>
                    <a:pt x="113" y="25"/>
                  </a:cubicBezTo>
                  <a:cubicBezTo>
                    <a:pt x="114" y="26"/>
                    <a:pt x="114" y="26"/>
                    <a:pt x="115" y="27"/>
                  </a:cubicBezTo>
                  <a:cubicBezTo>
                    <a:pt x="119" y="28"/>
                    <a:pt x="122" y="29"/>
                    <a:pt x="126" y="31"/>
                  </a:cubicBezTo>
                  <a:cubicBezTo>
                    <a:pt x="126" y="31"/>
                    <a:pt x="127" y="31"/>
                    <a:pt x="128" y="31"/>
                  </a:cubicBezTo>
                  <a:cubicBezTo>
                    <a:pt x="143" y="20"/>
                    <a:pt x="143" y="20"/>
                    <a:pt x="143" y="20"/>
                  </a:cubicBezTo>
                  <a:cubicBezTo>
                    <a:pt x="146" y="18"/>
                    <a:pt x="150" y="18"/>
                    <a:pt x="153" y="21"/>
                  </a:cubicBezTo>
                  <a:cubicBezTo>
                    <a:pt x="166" y="34"/>
                    <a:pt x="166" y="34"/>
                    <a:pt x="166" y="34"/>
                  </a:cubicBezTo>
                  <a:cubicBezTo>
                    <a:pt x="169" y="36"/>
                    <a:pt x="169" y="41"/>
                    <a:pt x="167" y="44"/>
                  </a:cubicBezTo>
                  <a:cubicBezTo>
                    <a:pt x="156" y="59"/>
                    <a:pt x="156" y="59"/>
                    <a:pt x="156" y="59"/>
                  </a:cubicBezTo>
                  <a:cubicBezTo>
                    <a:pt x="155" y="60"/>
                    <a:pt x="155" y="60"/>
                    <a:pt x="156" y="61"/>
                  </a:cubicBezTo>
                  <a:cubicBezTo>
                    <a:pt x="158" y="65"/>
                    <a:pt x="159" y="68"/>
                    <a:pt x="160" y="72"/>
                  </a:cubicBezTo>
                  <a:cubicBezTo>
                    <a:pt x="160" y="73"/>
                    <a:pt x="161" y="73"/>
                    <a:pt x="162" y="73"/>
                  </a:cubicBezTo>
                  <a:cubicBezTo>
                    <a:pt x="180" y="76"/>
                    <a:pt x="180" y="76"/>
                    <a:pt x="180" y="76"/>
                  </a:cubicBezTo>
                  <a:cubicBezTo>
                    <a:pt x="180" y="76"/>
                    <a:pt x="180" y="76"/>
                    <a:pt x="180" y="76"/>
                  </a:cubicBezTo>
                  <a:cubicBezTo>
                    <a:pt x="184" y="77"/>
                    <a:pt x="187" y="80"/>
                    <a:pt x="187" y="84"/>
                  </a:cubicBezTo>
                  <a:cubicBezTo>
                    <a:pt x="187" y="102"/>
                    <a:pt x="187" y="102"/>
                    <a:pt x="187" y="102"/>
                  </a:cubicBezTo>
                  <a:cubicBezTo>
                    <a:pt x="187" y="106"/>
                    <a:pt x="184" y="110"/>
                    <a:pt x="180" y="110"/>
                  </a:cubicBezTo>
                  <a:cubicBezTo>
                    <a:pt x="162" y="113"/>
                    <a:pt x="162" y="113"/>
                    <a:pt x="162" y="113"/>
                  </a:cubicBezTo>
                  <a:cubicBezTo>
                    <a:pt x="161" y="113"/>
                    <a:pt x="160" y="114"/>
                    <a:pt x="160" y="115"/>
                  </a:cubicBezTo>
                  <a:cubicBezTo>
                    <a:pt x="159" y="118"/>
                    <a:pt x="158" y="122"/>
                    <a:pt x="156" y="125"/>
                  </a:cubicBezTo>
                  <a:cubicBezTo>
                    <a:pt x="155" y="126"/>
                    <a:pt x="155" y="127"/>
                    <a:pt x="156" y="127"/>
                  </a:cubicBezTo>
                  <a:cubicBezTo>
                    <a:pt x="167" y="142"/>
                    <a:pt x="167" y="142"/>
                    <a:pt x="167" y="142"/>
                  </a:cubicBezTo>
                  <a:cubicBezTo>
                    <a:pt x="169" y="145"/>
                    <a:pt x="169" y="150"/>
                    <a:pt x="166" y="153"/>
                  </a:cubicBezTo>
                  <a:cubicBezTo>
                    <a:pt x="153" y="166"/>
                    <a:pt x="153" y="166"/>
                    <a:pt x="153" y="166"/>
                  </a:cubicBezTo>
                  <a:cubicBezTo>
                    <a:pt x="150" y="168"/>
                    <a:pt x="146" y="169"/>
                    <a:pt x="143" y="166"/>
                  </a:cubicBezTo>
                  <a:cubicBezTo>
                    <a:pt x="128" y="156"/>
                    <a:pt x="128" y="156"/>
                    <a:pt x="128" y="156"/>
                  </a:cubicBezTo>
                  <a:cubicBezTo>
                    <a:pt x="127" y="155"/>
                    <a:pt x="126" y="155"/>
                    <a:pt x="126" y="155"/>
                  </a:cubicBezTo>
                  <a:cubicBezTo>
                    <a:pt x="122" y="157"/>
                    <a:pt x="119" y="159"/>
                    <a:pt x="115" y="160"/>
                  </a:cubicBezTo>
                  <a:cubicBezTo>
                    <a:pt x="114" y="160"/>
                    <a:pt x="114" y="161"/>
                    <a:pt x="114" y="161"/>
                  </a:cubicBezTo>
                  <a:cubicBezTo>
                    <a:pt x="111" y="180"/>
                    <a:pt x="111" y="180"/>
                    <a:pt x="111" y="180"/>
                  </a:cubicBezTo>
                  <a:cubicBezTo>
                    <a:pt x="110" y="184"/>
                    <a:pt x="107" y="187"/>
                    <a:pt x="103" y="187"/>
                  </a:cubicBezTo>
                  <a:close/>
                  <a:moveTo>
                    <a:pt x="85" y="178"/>
                  </a:moveTo>
                  <a:cubicBezTo>
                    <a:pt x="102" y="178"/>
                    <a:pt x="102" y="178"/>
                    <a:pt x="102" y="178"/>
                  </a:cubicBezTo>
                  <a:cubicBezTo>
                    <a:pt x="105" y="160"/>
                    <a:pt x="105" y="160"/>
                    <a:pt x="105" y="160"/>
                  </a:cubicBezTo>
                  <a:cubicBezTo>
                    <a:pt x="106" y="156"/>
                    <a:pt x="108" y="153"/>
                    <a:pt x="112" y="152"/>
                  </a:cubicBezTo>
                  <a:cubicBezTo>
                    <a:pt x="116" y="151"/>
                    <a:pt x="119" y="149"/>
                    <a:pt x="122" y="148"/>
                  </a:cubicBezTo>
                  <a:cubicBezTo>
                    <a:pt x="125" y="146"/>
                    <a:pt x="130" y="146"/>
                    <a:pt x="133" y="149"/>
                  </a:cubicBezTo>
                  <a:cubicBezTo>
                    <a:pt x="147" y="159"/>
                    <a:pt x="147" y="159"/>
                    <a:pt x="147" y="159"/>
                  </a:cubicBezTo>
                  <a:cubicBezTo>
                    <a:pt x="160" y="147"/>
                    <a:pt x="160" y="147"/>
                    <a:pt x="160" y="147"/>
                  </a:cubicBezTo>
                  <a:cubicBezTo>
                    <a:pt x="149" y="132"/>
                    <a:pt x="149" y="132"/>
                    <a:pt x="149" y="132"/>
                  </a:cubicBezTo>
                  <a:cubicBezTo>
                    <a:pt x="147" y="129"/>
                    <a:pt x="146" y="125"/>
                    <a:pt x="148" y="121"/>
                  </a:cubicBezTo>
                  <a:cubicBezTo>
                    <a:pt x="150" y="118"/>
                    <a:pt x="151" y="115"/>
                    <a:pt x="152" y="112"/>
                  </a:cubicBezTo>
                  <a:cubicBezTo>
                    <a:pt x="153" y="108"/>
                    <a:pt x="157" y="105"/>
                    <a:pt x="161" y="105"/>
                  </a:cubicBezTo>
                  <a:cubicBezTo>
                    <a:pt x="178" y="102"/>
                    <a:pt x="178" y="102"/>
                    <a:pt x="178" y="102"/>
                  </a:cubicBezTo>
                  <a:cubicBezTo>
                    <a:pt x="178" y="84"/>
                    <a:pt x="178" y="84"/>
                    <a:pt x="178" y="84"/>
                  </a:cubicBezTo>
                  <a:cubicBezTo>
                    <a:pt x="161" y="82"/>
                    <a:pt x="161" y="82"/>
                    <a:pt x="161" y="82"/>
                  </a:cubicBezTo>
                  <a:cubicBezTo>
                    <a:pt x="157" y="81"/>
                    <a:pt x="153" y="78"/>
                    <a:pt x="152" y="74"/>
                  </a:cubicBezTo>
                  <a:cubicBezTo>
                    <a:pt x="151" y="71"/>
                    <a:pt x="150" y="68"/>
                    <a:pt x="148" y="65"/>
                  </a:cubicBezTo>
                  <a:cubicBezTo>
                    <a:pt x="146" y="61"/>
                    <a:pt x="147" y="57"/>
                    <a:pt x="149" y="54"/>
                  </a:cubicBezTo>
                  <a:cubicBezTo>
                    <a:pt x="160" y="39"/>
                    <a:pt x="160" y="39"/>
                    <a:pt x="160" y="39"/>
                  </a:cubicBezTo>
                  <a:cubicBezTo>
                    <a:pt x="147" y="27"/>
                    <a:pt x="147" y="27"/>
                    <a:pt x="147" y="27"/>
                  </a:cubicBezTo>
                  <a:cubicBezTo>
                    <a:pt x="133" y="38"/>
                    <a:pt x="133" y="38"/>
                    <a:pt x="133" y="38"/>
                  </a:cubicBezTo>
                  <a:cubicBezTo>
                    <a:pt x="130" y="40"/>
                    <a:pt x="125" y="40"/>
                    <a:pt x="122" y="38"/>
                  </a:cubicBezTo>
                  <a:cubicBezTo>
                    <a:pt x="119" y="37"/>
                    <a:pt x="116" y="36"/>
                    <a:pt x="112" y="35"/>
                  </a:cubicBezTo>
                  <a:cubicBezTo>
                    <a:pt x="108" y="33"/>
                    <a:pt x="106" y="30"/>
                    <a:pt x="105" y="26"/>
                  </a:cubicBezTo>
                  <a:cubicBezTo>
                    <a:pt x="102" y="8"/>
                    <a:pt x="102" y="8"/>
                    <a:pt x="102" y="8"/>
                  </a:cubicBezTo>
                  <a:cubicBezTo>
                    <a:pt x="85" y="8"/>
                    <a:pt x="85" y="8"/>
                    <a:pt x="85" y="8"/>
                  </a:cubicBezTo>
                  <a:cubicBezTo>
                    <a:pt x="82" y="26"/>
                    <a:pt x="82" y="26"/>
                    <a:pt x="82" y="26"/>
                  </a:cubicBezTo>
                  <a:cubicBezTo>
                    <a:pt x="81" y="30"/>
                    <a:pt x="79" y="33"/>
                    <a:pt x="75" y="35"/>
                  </a:cubicBezTo>
                  <a:cubicBezTo>
                    <a:pt x="72" y="36"/>
                    <a:pt x="68" y="37"/>
                    <a:pt x="66" y="38"/>
                  </a:cubicBezTo>
                  <a:cubicBezTo>
                    <a:pt x="62" y="40"/>
                    <a:pt x="58" y="40"/>
                    <a:pt x="54" y="38"/>
                  </a:cubicBezTo>
                  <a:cubicBezTo>
                    <a:pt x="40" y="27"/>
                    <a:pt x="40" y="27"/>
                    <a:pt x="40" y="27"/>
                  </a:cubicBezTo>
                  <a:cubicBezTo>
                    <a:pt x="27" y="39"/>
                    <a:pt x="27" y="39"/>
                    <a:pt x="27" y="39"/>
                  </a:cubicBezTo>
                  <a:cubicBezTo>
                    <a:pt x="38" y="54"/>
                    <a:pt x="38" y="54"/>
                    <a:pt x="38" y="54"/>
                  </a:cubicBezTo>
                  <a:cubicBezTo>
                    <a:pt x="40" y="57"/>
                    <a:pt x="41" y="61"/>
                    <a:pt x="39" y="65"/>
                  </a:cubicBezTo>
                  <a:cubicBezTo>
                    <a:pt x="37" y="68"/>
                    <a:pt x="36" y="71"/>
                    <a:pt x="35" y="74"/>
                  </a:cubicBezTo>
                  <a:cubicBezTo>
                    <a:pt x="34" y="78"/>
                    <a:pt x="31" y="81"/>
                    <a:pt x="27" y="82"/>
                  </a:cubicBezTo>
                  <a:cubicBezTo>
                    <a:pt x="9" y="84"/>
                    <a:pt x="9" y="84"/>
                    <a:pt x="9" y="84"/>
                  </a:cubicBezTo>
                  <a:cubicBezTo>
                    <a:pt x="9" y="102"/>
                    <a:pt x="9" y="102"/>
                    <a:pt x="9" y="102"/>
                  </a:cubicBezTo>
                  <a:cubicBezTo>
                    <a:pt x="27" y="105"/>
                    <a:pt x="27" y="105"/>
                    <a:pt x="27" y="105"/>
                  </a:cubicBezTo>
                  <a:cubicBezTo>
                    <a:pt x="31" y="105"/>
                    <a:pt x="34" y="108"/>
                    <a:pt x="35" y="112"/>
                  </a:cubicBezTo>
                  <a:cubicBezTo>
                    <a:pt x="36" y="115"/>
                    <a:pt x="37" y="118"/>
                    <a:pt x="39" y="121"/>
                  </a:cubicBezTo>
                  <a:cubicBezTo>
                    <a:pt x="41" y="125"/>
                    <a:pt x="40" y="129"/>
                    <a:pt x="38" y="132"/>
                  </a:cubicBezTo>
                  <a:cubicBezTo>
                    <a:pt x="27" y="147"/>
                    <a:pt x="27" y="147"/>
                    <a:pt x="27" y="147"/>
                  </a:cubicBezTo>
                  <a:cubicBezTo>
                    <a:pt x="40" y="159"/>
                    <a:pt x="40" y="159"/>
                    <a:pt x="40" y="159"/>
                  </a:cubicBezTo>
                  <a:cubicBezTo>
                    <a:pt x="54" y="149"/>
                    <a:pt x="54" y="149"/>
                    <a:pt x="54" y="149"/>
                  </a:cubicBezTo>
                  <a:cubicBezTo>
                    <a:pt x="58" y="146"/>
                    <a:pt x="62" y="146"/>
                    <a:pt x="66" y="148"/>
                  </a:cubicBezTo>
                  <a:cubicBezTo>
                    <a:pt x="68" y="149"/>
                    <a:pt x="72" y="151"/>
                    <a:pt x="75" y="152"/>
                  </a:cubicBezTo>
                  <a:cubicBezTo>
                    <a:pt x="79" y="153"/>
                    <a:pt x="81" y="156"/>
                    <a:pt x="82" y="160"/>
                  </a:cubicBezTo>
                  <a:lnTo>
                    <a:pt x="85" y="178"/>
                  </a:lnTo>
                  <a:close/>
                  <a:moveTo>
                    <a:pt x="27" y="147"/>
                  </a:moveTo>
                  <a:cubicBezTo>
                    <a:pt x="27" y="147"/>
                    <a:pt x="27" y="147"/>
                    <a:pt x="27" y="147"/>
                  </a:cubicBezTo>
                  <a:close/>
                  <a:moveTo>
                    <a:pt x="160" y="147"/>
                  </a:moveTo>
                  <a:cubicBezTo>
                    <a:pt x="160" y="147"/>
                    <a:pt x="160" y="147"/>
                    <a:pt x="160" y="147"/>
                  </a:cubicBezTo>
                  <a:close/>
                  <a:moveTo>
                    <a:pt x="178" y="102"/>
                  </a:moveTo>
                  <a:cubicBezTo>
                    <a:pt x="178" y="102"/>
                    <a:pt x="178" y="102"/>
                    <a:pt x="178" y="102"/>
                  </a:cubicBezTo>
                  <a:close/>
                  <a:moveTo>
                    <a:pt x="9" y="102"/>
                  </a:moveTo>
                  <a:cubicBezTo>
                    <a:pt x="9" y="102"/>
                    <a:pt x="9" y="102"/>
                    <a:pt x="9" y="102"/>
                  </a:cubicBezTo>
                  <a:close/>
                  <a:moveTo>
                    <a:pt x="179" y="102"/>
                  </a:moveTo>
                  <a:cubicBezTo>
                    <a:pt x="179" y="102"/>
                    <a:pt x="179" y="102"/>
                    <a:pt x="179" y="102"/>
                  </a:cubicBezTo>
                  <a:close/>
                  <a:moveTo>
                    <a:pt x="8" y="102"/>
                  </a:moveTo>
                  <a:cubicBezTo>
                    <a:pt x="8" y="102"/>
                    <a:pt x="8" y="102"/>
                    <a:pt x="8" y="102"/>
                  </a:cubicBezTo>
                  <a:cubicBezTo>
                    <a:pt x="8" y="102"/>
                    <a:pt x="8" y="102"/>
                    <a:pt x="8" y="102"/>
                  </a:cubicBezTo>
                  <a:close/>
                  <a:moveTo>
                    <a:pt x="148" y="27"/>
                  </a:moveTo>
                  <a:cubicBezTo>
                    <a:pt x="148" y="27"/>
                    <a:pt x="148" y="27"/>
                    <a:pt x="148" y="27"/>
                  </a:cubicBezTo>
                  <a:cubicBezTo>
                    <a:pt x="148" y="27"/>
                    <a:pt x="148" y="27"/>
                    <a:pt x="148" y="27"/>
                  </a:cubicBezTo>
                  <a:close/>
                  <a:moveTo>
                    <a:pt x="147" y="27"/>
                  </a:moveTo>
                  <a:cubicBezTo>
                    <a:pt x="147" y="27"/>
                    <a:pt x="147" y="27"/>
                    <a:pt x="147" y="27"/>
                  </a:cubicBezTo>
                  <a:close/>
                  <a:moveTo>
                    <a:pt x="94" y="130"/>
                  </a:moveTo>
                  <a:cubicBezTo>
                    <a:pt x="84" y="130"/>
                    <a:pt x="74" y="126"/>
                    <a:pt x="67" y="119"/>
                  </a:cubicBezTo>
                  <a:cubicBezTo>
                    <a:pt x="58" y="110"/>
                    <a:pt x="55" y="97"/>
                    <a:pt x="57" y="85"/>
                  </a:cubicBezTo>
                  <a:cubicBezTo>
                    <a:pt x="61" y="71"/>
                    <a:pt x="71" y="60"/>
                    <a:pt x="85" y="57"/>
                  </a:cubicBezTo>
                  <a:cubicBezTo>
                    <a:pt x="98" y="54"/>
                    <a:pt x="111" y="58"/>
                    <a:pt x="120" y="67"/>
                  </a:cubicBezTo>
                  <a:cubicBezTo>
                    <a:pt x="129" y="76"/>
                    <a:pt x="133" y="89"/>
                    <a:pt x="130" y="102"/>
                  </a:cubicBezTo>
                  <a:cubicBezTo>
                    <a:pt x="127" y="115"/>
                    <a:pt x="116" y="126"/>
                    <a:pt x="102" y="129"/>
                  </a:cubicBezTo>
                  <a:cubicBezTo>
                    <a:pt x="99" y="130"/>
                    <a:pt x="96" y="130"/>
                    <a:pt x="94" y="130"/>
                  </a:cubicBezTo>
                  <a:close/>
                  <a:moveTo>
                    <a:pt x="93" y="65"/>
                  </a:moveTo>
                  <a:cubicBezTo>
                    <a:pt x="91" y="65"/>
                    <a:pt x="89" y="65"/>
                    <a:pt x="87" y="65"/>
                  </a:cubicBezTo>
                  <a:cubicBezTo>
                    <a:pt x="77" y="68"/>
                    <a:pt x="68" y="76"/>
                    <a:pt x="66" y="86"/>
                  </a:cubicBezTo>
                  <a:cubicBezTo>
                    <a:pt x="63" y="96"/>
                    <a:pt x="66" y="106"/>
                    <a:pt x="73" y="113"/>
                  </a:cubicBezTo>
                  <a:cubicBezTo>
                    <a:pt x="80" y="120"/>
                    <a:pt x="90" y="123"/>
                    <a:pt x="100" y="121"/>
                  </a:cubicBezTo>
                  <a:cubicBezTo>
                    <a:pt x="100" y="121"/>
                    <a:pt x="100" y="121"/>
                    <a:pt x="100" y="121"/>
                  </a:cubicBezTo>
                  <a:cubicBezTo>
                    <a:pt x="111" y="119"/>
                    <a:pt x="119" y="110"/>
                    <a:pt x="121" y="100"/>
                  </a:cubicBezTo>
                  <a:cubicBezTo>
                    <a:pt x="124" y="90"/>
                    <a:pt x="121" y="80"/>
                    <a:pt x="114" y="73"/>
                  </a:cubicBezTo>
                  <a:cubicBezTo>
                    <a:pt x="108" y="67"/>
                    <a:pt x="101" y="65"/>
                    <a:pt x="93"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6" name="Google Shape;474;p18">
              <a:extLst>
                <a:ext uri="{FF2B5EF4-FFF2-40B4-BE49-F238E27FC236}">
                  <a16:creationId xmlns:a16="http://schemas.microsoft.com/office/drawing/2014/main" id="{3E683D01-034F-ACA8-F081-E06FFC732E8C}"/>
                </a:ext>
              </a:extLst>
            </p:cNvPr>
            <p:cNvSpPr>
              <a:spLocks/>
            </p:cNvSpPr>
            <p:nvPr/>
          </p:nvSpPr>
          <p:spPr bwMode="auto">
            <a:xfrm>
              <a:off x="-110331" y="972343"/>
              <a:ext cx="725488" cy="454025"/>
            </a:xfrm>
            <a:custGeom>
              <a:avLst/>
              <a:gdLst>
                <a:gd name="T0" fmla="*/ 168 w 192"/>
                <a:gd name="T1" fmla="*/ 120 h 120"/>
                <a:gd name="T2" fmla="*/ 24 w 192"/>
                <a:gd name="T3" fmla="*/ 120 h 120"/>
                <a:gd name="T4" fmla="*/ 0 w 192"/>
                <a:gd name="T5" fmla="*/ 96 h 120"/>
                <a:gd name="T6" fmla="*/ 0 w 192"/>
                <a:gd name="T7" fmla="*/ 24 h 120"/>
                <a:gd name="T8" fmla="*/ 24 w 192"/>
                <a:gd name="T9" fmla="*/ 0 h 120"/>
                <a:gd name="T10" fmla="*/ 168 w 192"/>
                <a:gd name="T11" fmla="*/ 0 h 120"/>
                <a:gd name="T12" fmla="*/ 192 w 192"/>
                <a:gd name="T13" fmla="*/ 24 h 120"/>
                <a:gd name="T14" fmla="*/ 192 w 192"/>
                <a:gd name="T15" fmla="*/ 96 h 120"/>
                <a:gd name="T16" fmla="*/ 168 w 192"/>
                <a:gd name="T17" fmla="*/ 120 h 120"/>
                <a:gd name="T18" fmla="*/ 24 w 192"/>
                <a:gd name="T19" fmla="*/ 7 h 120"/>
                <a:gd name="T20" fmla="*/ 8 w 192"/>
                <a:gd name="T21" fmla="*/ 24 h 120"/>
                <a:gd name="T22" fmla="*/ 8 w 192"/>
                <a:gd name="T23" fmla="*/ 96 h 120"/>
                <a:gd name="T24" fmla="*/ 24 w 192"/>
                <a:gd name="T25" fmla="*/ 112 h 120"/>
                <a:gd name="T26" fmla="*/ 168 w 192"/>
                <a:gd name="T27" fmla="*/ 112 h 120"/>
                <a:gd name="T28" fmla="*/ 184 w 192"/>
                <a:gd name="T29" fmla="*/ 96 h 120"/>
                <a:gd name="T30" fmla="*/ 184 w 192"/>
                <a:gd name="T31" fmla="*/ 24 h 120"/>
                <a:gd name="T32" fmla="*/ 168 w 192"/>
                <a:gd name="T33" fmla="*/ 7 h 120"/>
                <a:gd name="T34" fmla="*/ 24 w 192"/>
                <a:gd name="T35" fmla="*/ 7 h 120"/>
                <a:gd name="T36" fmla="*/ 165 w 192"/>
                <a:gd name="T37" fmla="*/ 101 h 120"/>
                <a:gd name="T38" fmla="*/ 162 w 192"/>
                <a:gd name="T39" fmla="*/ 100 h 120"/>
                <a:gd name="T40" fmla="*/ 120 w 192"/>
                <a:gd name="T41" fmla="*/ 65 h 120"/>
                <a:gd name="T42" fmla="*/ 98 w 192"/>
                <a:gd name="T43" fmla="*/ 82 h 120"/>
                <a:gd name="T44" fmla="*/ 94 w 192"/>
                <a:gd name="T45" fmla="*/ 82 h 120"/>
                <a:gd name="T46" fmla="*/ 72 w 192"/>
                <a:gd name="T47" fmla="*/ 65 h 120"/>
                <a:gd name="T48" fmla="*/ 29 w 192"/>
                <a:gd name="T49" fmla="*/ 100 h 120"/>
                <a:gd name="T50" fmla="*/ 24 w 192"/>
                <a:gd name="T51" fmla="*/ 100 h 120"/>
                <a:gd name="T52" fmla="*/ 25 w 192"/>
                <a:gd name="T53" fmla="*/ 94 h 120"/>
                <a:gd name="T54" fmla="*/ 66 w 192"/>
                <a:gd name="T55" fmla="*/ 60 h 120"/>
                <a:gd name="T56" fmla="*/ 25 w 192"/>
                <a:gd name="T57" fmla="*/ 28 h 120"/>
                <a:gd name="T58" fmla="*/ 24 w 192"/>
                <a:gd name="T59" fmla="*/ 23 h 120"/>
                <a:gd name="T60" fmla="*/ 29 w 192"/>
                <a:gd name="T61" fmla="*/ 22 h 120"/>
                <a:gd name="T62" fmla="*/ 96 w 192"/>
                <a:gd name="T63" fmla="*/ 74 h 120"/>
                <a:gd name="T64" fmla="*/ 162 w 192"/>
                <a:gd name="T65" fmla="*/ 22 h 120"/>
                <a:gd name="T66" fmla="*/ 168 w 192"/>
                <a:gd name="T67" fmla="*/ 23 h 120"/>
                <a:gd name="T68" fmla="*/ 167 w 192"/>
                <a:gd name="T69" fmla="*/ 28 h 120"/>
                <a:gd name="T70" fmla="*/ 126 w 192"/>
                <a:gd name="T71" fmla="*/ 60 h 120"/>
                <a:gd name="T72" fmla="*/ 167 w 192"/>
                <a:gd name="T73" fmla="*/ 94 h 120"/>
                <a:gd name="T74" fmla="*/ 167 w 192"/>
                <a:gd name="T75" fmla="*/ 100 h 120"/>
                <a:gd name="T76" fmla="*/ 165 w 192"/>
                <a:gd name="T77" fmla="*/ 10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20" extrusionOk="0">
                  <a:moveTo>
                    <a:pt x="168" y="120"/>
                  </a:moveTo>
                  <a:cubicBezTo>
                    <a:pt x="24" y="120"/>
                    <a:pt x="24" y="120"/>
                    <a:pt x="24" y="120"/>
                  </a:cubicBezTo>
                  <a:cubicBezTo>
                    <a:pt x="11" y="120"/>
                    <a:pt x="0" y="109"/>
                    <a:pt x="0" y="96"/>
                  </a:cubicBezTo>
                  <a:cubicBezTo>
                    <a:pt x="0" y="24"/>
                    <a:pt x="0" y="24"/>
                    <a:pt x="0" y="24"/>
                  </a:cubicBezTo>
                  <a:cubicBezTo>
                    <a:pt x="0" y="10"/>
                    <a:pt x="11" y="0"/>
                    <a:pt x="24" y="0"/>
                  </a:cubicBezTo>
                  <a:cubicBezTo>
                    <a:pt x="168" y="0"/>
                    <a:pt x="168" y="0"/>
                    <a:pt x="168" y="0"/>
                  </a:cubicBezTo>
                  <a:cubicBezTo>
                    <a:pt x="181" y="0"/>
                    <a:pt x="192" y="10"/>
                    <a:pt x="192" y="24"/>
                  </a:cubicBezTo>
                  <a:cubicBezTo>
                    <a:pt x="192" y="96"/>
                    <a:pt x="192" y="96"/>
                    <a:pt x="192" y="96"/>
                  </a:cubicBezTo>
                  <a:cubicBezTo>
                    <a:pt x="192" y="109"/>
                    <a:pt x="181" y="120"/>
                    <a:pt x="168" y="120"/>
                  </a:cubicBezTo>
                  <a:close/>
                  <a:moveTo>
                    <a:pt x="24" y="7"/>
                  </a:moveTo>
                  <a:cubicBezTo>
                    <a:pt x="15" y="7"/>
                    <a:pt x="8" y="15"/>
                    <a:pt x="8" y="24"/>
                  </a:cubicBezTo>
                  <a:cubicBezTo>
                    <a:pt x="8" y="96"/>
                    <a:pt x="8" y="96"/>
                    <a:pt x="8" y="96"/>
                  </a:cubicBezTo>
                  <a:cubicBezTo>
                    <a:pt x="8" y="105"/>
                    <a:pt x="15" y="112"/>
                    <a:pt x="24" y="112"/>
                  </a:cubicBezTo>
                  <a:cubicBezTo>
                    <a:pt x="168" y="112"/>
                    <a:pt x="168" y="112"/>
                    <a:pt x="168" y="112"/>
                  </a:cubicBezTo>
                  <a:cubicBezTo>
                    <a:pt x="177" y="112"/>
                    <a:pt x="184" y="105"/>
                    <a:pt x="184" y="96"/>
                  </a:cubicBezTo>
                  <a:cubicBezTo>
                    <a:pt x="184" y="24"/>
                    <a:pt x="184" y="24"/>
                    <a:pt x="184" y="24"/>
                  </a:cubicBezTo>
                  <a:cubicBezTo>
                    <a:pt x="184" y="15"/>
                    <a:pt x="177" y="7"/>
                    <a:pt x="168" y="7"/>
                  </a:cubicBezTo>
                  <a:lnTo>
                    <a:pt x="24" y="7"/>
                  </a:lnTo>
                  <a:close/>
                  <a:moveTo>
                    <a:pt x="165" y="101"/>
                  </a:moveTo>
                  <a:cubicBezTo>
                    <a:pt x="164" y="101"/>
                    <a:pt x="163" y="101"/>
                    <a:pt x="162" y="100"/>
                  </a:cubicBezTo>
                  <a:cubicBezTo>
                    <a:pt x="120" y="65"/>
                    <a:pt x="120" y="65"/>
                    <a:pt x="120" y="65"/>
                  </a:cubicBezTo>
                  <a:cubicBezTo>
                    <a:pt x="98" y="82"/>
                    <a:pt x="98" y="82"/>
                    <a:pt x="98" y="82"/>
                  </a:cubicBezTo>
                  <a:cubicBezTo>
                    <a:pt x="97" y="83"/>
                    <a:pt x="95" y="83"/>
                    <a:pt x="94" y="82"/>
                  </a:cubicBezTo>
                  <a:cubicBezTo>
                    <a:pt x="72" y="65"/>
                    <a:pt x="72" y="65"/>
                    <a:pt x="72" y="65"/>
                  </a:cubicBezTo>
                  <a:cubicBezTo>
                    <a:pt x="29" y="100"/>
                    <a:pt x="29" y="100"/>
                    <a:pt x="29" y="100"/>
                  </a:cubicBezTo>
                  <a:cubicBezTo>
                    <a:pt x="28" y="101"/>
                    <a:pt x="25" y="101"/>
                    <a:pt x="24" y="100"/>
                  </a:cubicBezTo>
                  <a:cubicBezTo>
                    <a:pt x="23" y="98"/>
                    <a:pt x="23" y="96"/>
                    <a:pt x="25" y="94"/>
                  </a:cubicBezTo>
                  <a:cubicBezTo>
                    <a:pt x="66" y="60"/>
                    <a:pt x="66" y="60"/>
                    <a:pt x="66" y="60"/>
                  </a:cubicBezTo>
                  <a:cubicBezTo>
                    <a:pt x="25" y="28"/>
                    <a:pt x="25" y="28"/>
                    <a:pt x="25" y="28"/>
                  </a:cubicBezTo>
                  <a:cubicBezTo>
                    <a:pt x="23" y="27"/>
                    <a:pt x="23" y="25"/>
                    <a:pt x="24" y="23"/>
                  </a:cubicBezTo>
                  <a:cubicBezTo>
                    <a:pt x="25" y="21"/>
                    <a:pt x="28" y="21"/>
                    <a:pt x="29" y="22"/>
                  </a:cubicBezTo>
                  <a:cubicBezTo>
                    <a:pt x="96" y="74"/>
                    <a:pt x="96" y="74"/>
                    <a:pt x="96" y="74"/>
                  </a:cubicBezTo>
                  <a:cubicBezTo>
                    <a:pt x="162" y="22"/>
                    <a:pt x="162" y="22"/>
                    <a:pt x="162" y="22"/>
                  </a:cubicBezTo>
                  <a:cubicBezTo>
                    <a:pt x="164" y="21"/>
                    <a:pt x="166" y="21"/>
                    <a:pt x="168" y="23"/>
                  </a:cubicBezTo>
                  <a:cubicBezTo>
                    <a:pt x="169" y="25"/>
                    <a:pt x="169" y="27"/>
                    <a:pt x="167" y="28"/>
                  </a:cubicBezTo>
                  <a:cubicBezTo>
                    <a:pt x="126" y="60"/>
                    <a:pt x="126" y="60"/>
                    <a:pt x="126" y="60"/>
                  </a:cubicBezTo>
                  <a:cubicBezTo>
                    <a:pt x="167" y="94"/>
                    <a:pt x="167" y="94"/>
                    <a:pt x="167" y="94"/>
                  </a:cubicBezTo>
                  <a:cubicBezTo>
                    <a:pt x="169" y="96"/>
                    <a:pt x="169" y="98"/>
                    <a:pt x="167" y="100"/>
                  </a:cubicBezTo>
                  <a:cubicBezTo>
                    <a:pt x="167" y="100"/>
                    <a:pt x="166" y="101"/>
                    <a:pt x="165"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7" name="Google Shape;475;p18">
              <a:extLst>
                <a:ext uri="{FF2B5EF4-FFF2-40B4-BE49-F238E27FC236}">
                  <a16:creationId xmlns:a16="http://schemas.microsoft.com/office/drawing/2014/main" id="{A4E7EFEF-5E83-469F-037F-BC29DCDB1810}"/>
                </a:ext>
              </a:extLst>
            </p:cNvPr>
            <p:cNvSpPr>
              <a:spLocks/>
            </p:cNvSpPr>
            <p:nvPr/>
          </p:nvSpPr>
          <p:spPr bwMode="auto">
            <a:xfrm>
              <a:off x="5738461" y="3179928"/>
              <a:ext cx="661988" cy="628650"/>
            </a:xfrm>
            <a:custGeom>
              <a:avLst/>
              <a:gdLst>
                <a:gd name="T0" fmla="*/ 15 w 175"/>
                <a:gd name="T1" fmla="*/ 106 h 166"/>
                <a:gd name="T2" fmla="*/ 10 w 175"/>
                <a:gd name="T3" fmla="*/ 112 h 166"/>
                <a:gd name="T4" fmla="*/ 13 w 175"/>
                <a:gd name="T5" fmla="*/ 49 h 166"/>
                <a:gd name="T6" fmla="*/ 43 w 175"/>
                <a:gd name="T7" fmla="*/ 9 h 166"/>
                <a:gd name="T8" fmla="*/ 48 w 175"/>
                <a:gd name="T9" fmla="*/ 2 h 166"/>
                <a:gd name="T10" fmla="*/ 66 w 175"/>
                <a:gd name="T11" fmla="*/ 15 h 166"/>
                <a:gd name="T12" fmla="*/ 66 w 175"/>
                <a:gd name="T13" fmla="*/ 18 h 166"/>
                <a:gd name="T14" fmla="*/ 59 w 175"/>
                <a:gd name="T15" fmla="*/ 40 h 166"/>
                <a:gd name="T16" fmla="*/ 55 w 175"/>
                <a:gd name="T17" fmla="*/ 38 h 166"/>
                <a:gd name="T18" fmla="*/ 56 w 175"/>
                <a:gd name="T19" fmla="*/ 24 h 166"/>
                <a:gd name="T20" fmla="*/ 174 w 175"/>
                <a:gd name="T21" fmla="*/ 100 h 166"/>
                <a:gd name="T22" fmla="*/ 154 w 175"/>
                <a:gd name="T23" fmla="*/ 110 h 166"/>
                <a:gd name="T24" fmla="*/ 149 w 175"/>
                <a:gd name="T25" fmla="*/ 110 h 166"/>
                <a:gd name="T26" fmla="*/ 133 w 175"/>
                <a:gd name="T27" fmla="*/ 92 h 166"/>
                <a:gd name="T28" fmla="*/ 140 w 175"/>
                <a:gd name="T29" fmla="*/ 91 h 166"/>
                <a:gd name="T30" fmla="*/ 140 w 175"/>
                <a:gd name="T31" fmla="*/ 53 h 166"/>
                <a:gd name="T32" fmla="*/ 95 w 175"/>
                <a:gd name="T33" fmla="*/ 19 h 166"/>
                <a:gd name="T34" fmla="*/ 101 w 175"/>
                <a:gd name="T35" fmla="*/ 12 h 166"/>
                <a:gd name="T36" fmla="*/ 158 w 175"/>
                <a:gd name="T37" fmla="*/ 98 h 166"/>
                <a:gd name="T38" fmla="*/ 171 w 175"/>
                <a:gd name="T39" fmla="*/ 94 h 166"/>
                <a:gd name="T40" fmla="*/ 174 w 175"/>
                <a:gd name="T41" fmla="*/ 100 h 166"/>
                <a:gd name="T42" fmla="*/ 136 w 175"/>
                <a:gd name="T43" fmla="*/ 96 h 166"/>
                <a:gd name="T44" fmla="*/ 130 w 175"/>
                <a:gd name="T45" fmla="*/ 136 h 166"/>
                <a:gd name="T46" fmla="*/ 81 w 175"/>
                <a:gd name="T47" fmla="*/ 156 h 166"/>
                <a:gd name="T48" fmla="*/ 38 w 175"/>
                <a:gd name="T49" fmla="*/ 141 h 166"/>
                <a:gd name="T50" fmla="*/ 51 w 175"/>
                <a:gd name="T51" fmla="*/ 131 h 166"/>
                <a:gd name="T52" fmla="*/ 28 w 175"/>
                <a:gd name="T53" fmla="*/ 136 h 166"/>
                <a:gd name="T54" fmla="*/ 25 w 175"/>
                <a:gd name="T55" fmla="*/ 139 h 166"/>
                <a:gd name="T56" fmla="*/ 27 w 175"/>
                <a:gd name="T57" fmla="*/ 164 h 166"/>
                <a:gd name="T58" fmla="*/ 33 w 175"/>
                <a:gd name="T59" fmla="*/ 149 h 166"/>
                <a:gd name="T60" fmla="*/ 81 w 175"/>
                <a:gd name="T61" fmla="*/ 166 h 166"/>
                <a:gd name="T62" fmla="*/ 136 w 175"/>
                <a:gd name="T63" fmla="*/ 13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166" extrusionOk="0">
                  <a:moveTo>
                    <a:pt x="21" y="54"/>
                  </a:moveTo>
                  <a:cubicBezTo>
                    <a:pt x="12" y="70"/>
                    <a:pt x="10" y="88"/>
                    <a:pt x="15" y="106"/>
                  </a:cubicBezTo>
                  <a:cubicBezTo>
                    <a:pt x="15" y="108"/>
                    <a:pt x="14" y="111"/>
                    <a:pt x="11" y="112"/>
                  </a:cubicBezTo>
                  <a:cubicBezTo>
                    <a:pt x="11" y="112"/>
                    <a:pt x="11" y="112"/>
                    <a:pt x="10" y="112"/>
                  </a:cubicBezTo>
                  <a:cubicBezTo>
                    <a:pt x="8" y="112"/>
                    <a:pt x="6" y="110"/>
                    <a:pt x="6" y="108"/>
                  </a:cubicBezTo>
                  <a:cubicBezTo>
                    <a:pt x="0" y="88"/>
                    <a:pt x="3" y="67"/>
                    <a:pt x="13" y="49"/>
                  </a:cubicBezTo>
                  <a:cubicBezTo>
                    <a:pt x="22" y="34"/>
                    <a:pt x="35" y="22"/>
                    <a:pt x="52" y="15"/>
                  </a:cubicBezTo>
                  <a:cubicBezTo>
                    <a:pt x="43" y="9"/>
                    <a:pt x="43" y="9"/>
                    <a:pt x="43" y="9"/>
                  </a:cubicBezTo>
                  <a:cubicBezTo>
                    <a:pt x="41" y="8"/>
                    <a:pt x="40" y="5"/>
                    <a:pt x="42" y="3"/>
                  </a:cubicBezTo>
                  <a:cubicBezTo>
                    <a:pt x="44" y="0"/>
                    <a:pt x="46" y="0"/>
                    <a:pt x="48" y="2"/>
                  </a:cubicBezTo>
                  <a:cubicBezTo>
                    <a:pt x="65" y="14"/>
                    <a:pt x="65" y="14"/>
                    <a:pt x="65" y="14"/>
                  </a:cubicBezTo>
                  <a:cubicBezTo>
                    <a:pt x="65" y="14"/>
                    <a:pt x="65" y="14"/>
                    <a:pt x="66" y="15"/>
                  </a:cubicBezTo>
                  <a:cubicBezTo>
                    <a:pt x="66" y="15"/>
                    <a:pt x="66" y="15"/>
                    <a:pt x="66" y="15"/>
                  </a:cubicBezTo>
                  <a:cubicBezTo>
                    <a:pt x="66" y="16"/>
                    <a:pt x="66" y="17"/>
                    <a:pt x="66" y="18"/>
                  </a:cubicBezTo>
                  <a:cubicBezTo>
                    <a:pt x="63" y="36"/>
                    <a:pt x="63" y="36"/>
                    <a:pt x="63" y="36"/>
                  </a:cubicBezTo>
                  <a:cubicBezTo>
                    <a:pt x="63" y="38"/>
                    <a:pt x="61" y="40"/>
                    <a:pt x="59" y="40"/>
                  </a:cubicBezTo>
                  <a:cubicBezTo>
                    <a:pt x="58" y="40"/>
                    <a:pt x="58" y="40"/>
                    <a:pt x="58" y="40"/>
                  </a:cubicBezTo>
                  <a:cubicBezTo>
                    <a:pt x="57" y="40"/>
                    <a:pt x="56" y="39"/>
                    <a:pt x="55" y="38"/>
                  </a:cubicBezTo>
                  <a:cubicBezTo>
                    <a:pt x="54" y="37"/>
                    <a:pt x="54" y="36"/>
                    <a:pt x="54" y="35"/>
                  </a:cubicBezTo>
                  <a:cubicBezTo>
                    <a:pt x="56" y="24"/>
                    <a:pt x="56" y="24"/>
                    <a:pt x="56" y="24"/>
                  </a:cubicBezTo>
                  <a:cubicBezTo>
                    <a:pt x="41" y="29"/>
                    <a:pt x="29" y="40"/>
                    <a:pt x="21" y="54"/>
                  </a:cubicBezTo>
                  <a:close/>
                  <a:moveTo>
                    <a:pt x="174" y="100"/>
                  </a:moveTo>
                  <a:cubicBezTo>
                    <a:pt x="174" y="101"/>
                    <a:pt x="173" y="102"/>
                    <a:pt x="172" y="103"/>
                  </a:cubicBezTo>
                  <a:cubicBezTo>
                    <a:pt x="154" y="110"/>
                    <a:pt x="154" y="110"/>
                    <a:pt x="154" y="110"/>
                  </a:cubicBezTo>
                  <a:cubicBezTo>
                    <a:pt x="153" y="111"/>
                    <a:pt x="153" y="111"/>
                    <a:pt x="152" y="111"/>
                  </a:cubicBezTo>
                  <a:cubicBezTo>
                    <a:pt x="151" y="111"/>
                    <a:pt x="150" y="110"/>
                    <a:pt x="149" y="110"/>
                  </a:cubicBezTo>
                  <a:cubicBezTo>
                    <a:pt x="134" y="98"/>
                    <a:pt x="134" y="98"/>
                    <a:pt x="134" y="98"/>
                  </a:cubicBezTo>
                  <a:cubicBezTo>
                    <a:pt x="132" y="97"/>
                    <a:pt x="132" y="94"/>
                    <a:pt x="133" y="92"/>
                  </a:cubicBezTo>
                  <a:cubicBezTo>
                    <a:pt x="134" y="91"/>
                    <a:pt x="135" y="90"/>
                    <a:pt x="137" y="90"/>
                  </a:cubicBezTo>
                  <a:cubicBezTo>
                    <a:pt x="138" y="90"/>
                    <a:pt x="139" y="90"/>
                    <a:pt x="140" y="91"/>
                  </a:cubicBezTo>
                  <a:cubicBezTo>
                    <a:pt x="149" y="98"/>
                    <a:pt x="149" y="98"/>
                    <a:pt x="149" y="98"/>
                  </a:cubicBezTo>
                  <a:cubicBezTo>
                    <a:pt x="151" y="82"/>
                    <a:pt x="148" y="66"/>
                    <a:pt x="140" y="53"/>
                  </a:cubicBezTo>
                  <a:cubicBezTo>
                    <a:pt x="131" y="37"/>
                    <a:pt x="116" y="26"/>
                    <a:pt x="98" y="21"/>
                  </a:cubicBezTo>
                  <a:cubicBezTo>
                    <a:pt x="97" y="21"/>
                    <a:pt x="96" y="20"/>
                    <a:pt x="95" y="19"/>
                  </a:cubicBezTo>
                  <a:cubicBezTo>
                    <a:pt x="95" y="18"/>
                    <a:pt x="95" y="17"/>
                    <a:pt x="95" y="15"/>
                  </a:cubicBezTo>
                  <a:cubicBezTo>
                    <a:pt x="96" y="13"/>
                    <a:pt x="98" y="12"/>
                    <a:pt x="101" y="12"/>
                  </a:cubicBezTo>
                  <a:cubicBezTo>
                    <a:pt x="121" y="17"/>
                    <a:pt x="138" y="30"/>
                    <a:pt x="148" y="48"/>
                  </a:cubicBezTo>
                  <a:cubicBezTo>
                    <a:pt x="157" y="63"/>
                    <a:pt x="161" y="81"/>
                    <a:pt x="158" y="98"/>
                  </a:cubicBezTo>
                  <a:cubicBezTo>
                    <a:pt x="168" y="94"/>
                    <a:pt x="168" y="94"/>
                    <a:pt x="168" y="94"/>
                  </a:cubicBezTo>
                  <a:cubicBezTo>
                    <a:pt x="169" y="94"/>
                    <a:pt x="170" y="94"/>
                    <a:pt x="171" y="94"/>
                  </a:cubicBezTo>
                  <a:cubicBezTo>
                    <a:pt x="173" y="95"/>
                    <a:pt x="174" y="95"/>
                    <a:pt x="174" y="97"/>
                  </a:cubicBezTo>
                  <a:cubicBezTo>
                    <a:pt x="175" y="98"/>
                    <a:pt x="175" y="99"/>
                    <a:pt x="174" y="100"/>
                  </a:cubicBezTo>
                  <a:close/>
                  <a:moveTo>
                    <a:pt x="136" y="96"/>
                  </a:moveTo>
                  <a:cubicBezTo>
                    <a:pt x="136" y="96"/>
                    <a:pt x="136" y="96"/>
                    <a:pt x="136" y="96"/>
                  </a:cubicBezTo>
                  <a:cubicBezTo>
                    <a:pt x="136" y="96"/>
                    <a:pt x="136" y="96"/>
                    <a:pt x="136" y="96"/>
                  </a:cubicBezTo>
                  <a:close/>
                  <a:moveTo>
                    <a:pt x="130" y="136"/>
                  </a:moveTo>
                  <a:cubicBezTo>
                    <a:pt x="130" y="136"/>
                    <a:pt x="130" y="136"/>
                    <a:pt x="130" y="136"/>
                  </a:cubicBezTo>
                  <a:cubicBezTo>
                    <a:pt x="117" y="149"/>
                    <a:pt x="100" y="156"/>
                    <a:pt x="81" y="156"/>
                  </a:cubicBezTo>
                  <a:cubicBezTo>
                    <a:pt x="81" y="156"/>
                    <a:pt x="81" y="156"/>
                    <a:pt x="81" y="156"/>
                  </a:cubicBezTo>
                  <a:cubicBezTo>
                    <a:pt x="65" y="156"/>
                    <a:pt x="50" y="151"/>
                    <a:pt x="38" y="141"/>
                  </a:cubicBezTo>
                  <a:cubicBezTo>
                    <a:pt x="48" y="137"/>
                    <a:pt x="48" y="137"/>
                    <a:pt x="48" y="137"/>
                  </a:cubicBezTo>
                  <a:cubicBezTo>
                    <a:pt x="51" y="136"/>
                    <a:pt x="52" y="133"/>
                    <a:pt x="51" y="131"/>
                  </a:cubicBezTo>
                  <a:cubicBezTo>
                    <a:pt x="50" y="129"/>
                    <a:pt x="47" y="128"/>
                    <a:pt x="45" y="129"/>
                  </a:cubicBezTo>
                  <a:cubicBezTo>
                    <a:pt x="28" y="136"/>
                    <a:pt x="28" y="136"/>
                    <a:pt x="28" y="136"/>
                  </a:cubicBezTo>
                  <a:cubicBezTo>
                    <a:pt x="27" y="136"/>
                    <a:pt x="26" y="136"/>
                    <a:pt x="26" y="137"/>
                  </a:cubicBezTo>
                  <a:cubicBezTo>
                    <a:pt x="25" y="138"/>
                    <a:pt x="25" y="138"/>
                    <a:pt x="25" y="139"/>
                  </a:cubicBezTo>
                  <a:cubicBezTo>
                    <a:pt x="23" y="159"/>
                    <a:pt x="23" y="159"/>
                    <a:pt x="23" y="159"/>
                  </a:cubicBezTo>
                  <a:cubicBezTo>
                    <a:pt x="22" y="161"/>
                    <a:pt x="24" y="164"/>
                    <a:pt x="27" y="164"/>
                  </a:cubicBezTo>
                  <a:cubicBezTo>
                    <a:pt x="29" y="164"/>
                    <a:pt x="31" y="162"/>
                    <a:pt x="32" y="160"/>
                  </a:cubicBezTo>
                  <a:cubicBezTo>
                    <a:pt x="33" y="149"/>
                    <a:pt x="33" y="149"/>
                    <a:pt x="33" y="149"/>
                  </a:cubicBezTo>
                  <a:cubicBezTo>
                    <a:pt x="47" y="160"/>
                    <a:pt x="63" y="166"/>
                    <a:pt x="81" y="166"/>
                  </a:cubicBezTo>
                  <a:cubicBezTo>
                    <a:pt x="81" y="166"/>
                    <a:pt x="81" y="166"/>
                    <a:pt x="81" y="166"/>
                  </a:cubicBezTo>
                  <a:cubicBezTo>
                    <a:pt x="102" y="166"/>
                    <a:pt x="122" y="157"/>
                    <a:pt x="136" y="142"/>
                  </a:cubicBezTo>
                  <a:cubicBezTo>
                    <a:pt x="138" y="141"/>
                    <a:pt x="138" y="138"/>
                    <a:pt x="136" y="136"/>
                  </a:cubicBezTo>
                  <a:cubicBezTo>
                    <a:pt x="135" y="134"/>
                    <a:pt x="132" y="134"/>
                    <a:pt x="130" y="1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8" name="Google Shape;476;p18">
              <a:extLst>
                <a:ext uri="{FF2B5EF4-FFF2-40B4-BE49-F238E27FC236}">
                  <a16:creationId xmlns:a16="http://schemas.microsoft.com/office/drawing/2014/main" id="{E80ADFDE-3646-2CEE-478D-21F0B4010C4B}"/>
                </a:ext>
              </a:extLst>
            </p:cNvPr>
            <p:cNvSpPr txBox="1">
              <a:spLocks noChangeArrowheads="1"/>
            </p:cNvSpPr>
            <p:nvPr/>
          </p:nvSpPr>
          <p:spPr bwMode="auto">
            <a:xfrm>
              <a:off x="2285262" y="4405662"/>
              <a:ext cx="2103229" cy="82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ts val="1400"/>
                <a:buFont typeface="Open Sans" panose="020B0606030504020204" pitchFamily="34" charset="0"/>
                <a:buNone/>
                <a:tabLst/>
                <a:defRPr/>
              </a:pPr>
              <a:r>
                <a:rPr kumimoji="0" lang="en-US" altLang="en-US" b="0" i="0" u="none" strike="noStrike" kern="1200" cap="none" spc="0" normalizeH="0" baseline="0" noProof="0" dirty="0">
                  <a:ln>
                    <a:noFill/>
                  </a:ln>
                  <a:solidFill>
                    <a:srgbClr val="000000"/>
                  </a:solidFill>
                  <a:effectLst/>
                  <a:uLnTx/>
                  <a:uFillTx/>
                  <a:latin typeface="Calibri" panose="020F0502020204030204"/>
                  <a:ea typeface="+mn-ea"/>
                  <a:cs typeface="Open Sans" panose="020B0606030504020204" pitchFamily="34" charset="0"/>
                  <a:sym typeface="Open Sans" panose="020B0606030504020204" pitchFamily="34" charset="0"/>
                </a:rPr>
                <a:t>9% of profit-booking, No MAT if assessee adopted new tax regime </a:t>
              </a:r>
              <a:endParaRPr kumimoji="0" lang="en-US" altLang="en-US" b="0" i="0" u="none" strike="noStrike" kern="1200" cap="none" spc="0" normalizeH="0" baseline="0" noProof="0" dirty="0">
                <a:ln>
                  <a:noFill/>
                </a:ln>
                <a:solidFill>
                  <a:srgbClr val="000000"/>
                </a:solidFill>
                <a:effectLst/>
                <a:uLnTx/>
                <a:uFillTx/>
                <a:latin typeface="Calibri" panose="020F0502020204030204"/>
                <a:ea typeface="+mn-ea"/>
                <a:sym typeface="Arial" panose="020B0604020202020204" pitchFamily="34" charset="0"/>
              </a:endParaRPr>
            </a:p>
          </p:txBody>
        </p:sp>
        <p:sp>
          <p:nvSpPr>
            <p:cNvPr id="39" name="Google Shape;477;p18">
              <a:extLst>
                <a:ext uri="{FF2B5EF4-FFF2-40B4-BE49-F238E27FC236}">
                  <a16:creationId xmlns:a16="http://schemas.microsoft.com/office/drawing/2014/main" id="{DDBCAD1A-4BC2-7558-2443-A5842D89A380}"/>
                </a:ext>
              </a:extLst>
            </p:cNvPr>
            <p:cNvSpPr txBox="1">
              <a:spLocks noChangeArrowheads="1"/>
            </p:cNvSpPr>
            <p:nvPr/>
          </p:nvSpPr>
          <p:spPr bwMode="auto">
            <a:xfrm>
              <a:off x="5017841" y="2153703"/>
              <a:ext cx="2103229" cy="82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ts val="1400"/>
                <a:buFont typeface="Open Sans" panose="020B0606030504020204" pitchFamily="34" charset="0"/>
                <a:buNone/>
                <a:tabLst/>
                <a:defRPr/>
              </a:pPr>
              <a:r>
                <a:rPr kumimoji="0" lang="en-US" altLang="en-US"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sym typeface="Arial" panose="020B0604020202020204" pitchFamily="34" charset="0"/>
                </a:rPr>
                <a:t>No stamp duty on transaction carried out in IFSC exchanges</a:t>
              </a:r>
            </a:p>
          </p:txBody>
        </p:sp>
        <p:sp>
          <p:nvSpPr>
            <p:cNvPr id="40" name="Google Shape;478;p18">
              <a:extLst>
                <a:ext uri="{FF2B5EF4-FFF2-40B4-BE49-F238E27FC236}">
                  <a16:creationId xmlns:a16="http://schemas.microsoft.com/office/drawing/2014/main" id="{628F0029-981B-6A7A-EE83-937D367EBF3E}"/>
                </a:ext>
              </a:extLst>
            </p:cNvPr>
            <p:cNvSpPr txBox="1">
              <a:spLocks noChangeArrowheads="1"/>
            </p:cNvSpPr>
            <p:nvPr/>
          </p:nvSpPr>
          <p:spPr bwMode="auto">
            <a:xfrm>
              <a:off x="7619671" y="2100783"/>
              <a:ext cx="2250074" cy="82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0" fontAlgn="base" latinLnBrk="0" hangingPunct="0">
                <a:lnSpc>
                  <a:spcPct val="107000"/>
                </a:lnSpc>
                <a:spcBef>
                  <a:spcPct val="0"/>
                </a:spcBef>
                <a:spcAft>
                  <a:spcPts val="800"/>
                </a:spcAft>
                <a:buClrTx/>
                <a:buSzPts val="1000"/>
                <a:buFontTx/>
                <a:buNone/>
                <a:tabLst>
                  <a:tab pos="457200" algn="l"/>
                </a:tabLst>
                <a:defRPr/>
              </a:pPr>
              <a:r>
                <a:rPr kumimoji="0" lang="en-IN" b="0" i="0" u="none" strike="noStrike" kern="1200" cap="none" spc="0" normalizeH="0" baseline="0" noProof="0" dirty="0">
                  <a:ln>
                    <a:noFill/>
                  </a:ln>
                  <a:solidFill>
                    <a:srgbClr val="000000"/>
                  </a:solidFill>
                  <a:effectLst/>
                  <a:uLnTx/>
                  <a:uFillTx/>
                  <a:latin typeface="Calibri" panose="020F0502020204030204"/>
                  <a:ea typeface="+mn-ea"/>
                  <a:cs typeface="Open Sans" panose="020B0606030504020204" pitchFamily="34" charset="0"/>
                  <a:sym typeface="Arial" panose="020B0604020202020204" pitchFamily="34" charset="0"/>
                </a:rPr>
                <a:t>Zero Good &amp; Services Tax (GST) on transactions carried out in IFSC exchanges</a:t>
              </a:r>
            </a:p>
          </p:txBody>
        </p:sp>
        <p:sp>
          <p:nvSpPr>
            <p:cNvPr id="41" name="Google Shape;479;p18">
              <a:extLst>
                <a:ext uri="{FF2B5EF4-FFF2-40B4-BE49-F238E27FC236}">
                  <a16:creationId xmlns:a16="http://schemas.microsoft.com/office/drawing/2014/main" id="{977973CF-D4D0-7072-77B0-8C126ECD70DE}"/>
                </a:ext>
              </a:extLst>
            </p:cNvPr>
            <p:cNvSpPr txBox="1">
              <a:spLocks noChangeArrowheads="1"/>
            </p:cNvSpPr>
            <p:nvPr/>
          </p:nvSpPr>
          <p:spPr bwMode="auto">
            <a:xfrm>
              <a:off x="-730078" y="2086159"/>
              <a:ext cx="2103229" cy="82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ts val="1400"/>
                <a:buFont typeface="Open Sans" panose="020B0606030504020204" pitchFamily="34" charset="0"/>
                <a:buNone/>
                <a:tabLst/>
                <a:defRPr/>
              </a:pPr>
              <a:r>
                <a:rPr kumimoji="0" lang="en-US" altLang="en-US"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sym typeface="Arial" panose="020B0604020202020204" pitchFamily="34" charset="0"/>
                </a:rPr>
                <a:t>No Security transaction tax / No Commodity transaction tax </a:t>
              </a:r>
            </a:p>
          </p:txBody>
        </p:sp>
        <p:sp>
          <p:nvSpPr>
            <p:cNvPr id="42" name="Google Shape;480;p18">
              <a:extLst>
                <a:ext uri="{FF2B5EF4-FFF2-40B4-BE49-F238E27FC236}">
                  <a16:creationId xmlns:a16="http://schemas.microsoft.com/office/drawing/2014/main" id="{6B327887-C5DF-6F38-057E-2725DF7A8A80}"/>
                </a:ext>
              </a:extLst>
            </p:cNvPr>
            <p:cNvSpPr txBox="1">
              <a:spLocks noChangeArrowheads="1"/>
            </p:cNvSpPr>
            <p:nvPr/>
          </p:nvSpPr>
          <p:spPr bwMode="auto">
            <a:xfrm>
              <a:off x="2301112" y="2182129"/>
              <a:ext cx="2103229" cy="82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ts val="1400"/>
                <a:buFont typeface="Open Sans" panose="020B0606030504020204" pitchFamily="34" charset="0"/>
                <a:buNone/>
                <a:tabLst/>
                <a:defRPr/>
              </a:pPr>
              <a:r>
                <a:rPr kumimoji="0" lang="en-US" altLang="en-US" b="0" i="0" u="none" strike="noStrike" kern="1200" cap="none" spc="0" normalizeH="0" baseline="0" noProof="0" dirty="0">
                  <a:ln>
                    <a:noFill/>
                  </a:ln>
                  <a:solidFill>
                    <a:srgbClr val="000000"/>
                  </a:solidFill>
                  <a:effectLst/>
                  <a:uLnTx/>
                  <a:uFillTx/>
                  <a:latin typeface="Calibri" panose="020F0502020204030204"/>
                  <a:ea typeface="+mn-ea"/>
                  <a:cs typeface="Open Sans" panose="020B0606030504020204" pitchFamily="34" charset="0"/>
                  <a:sym typeface="Open Sans" panose="020B0606030504020204" pitchFamily="34" charset="0"/>
                </a:rPr>
                <a:t>For Specified Securities </a:t>
              </a:r>
            </a:p>
            <a:p>
              <a:pPr marL="0" marR="0" lvl="0" indent="0" algn="ctr" defTabSz="914400" rtl="0" eaLnBrk="1" fontAlgn="base" latinLnBrk="0" hangingPunct="1">
                <a:lnSpc>
                  <a:spcPct val="100000"/>
                </a:lnSpc>
                <a:spcBef>
                  <a:spcPct val="0"/>
                </a:spcBef>
                <a:spcAft>
                  <a:spcPct val="0"/>
                </a:spcAft>
                <a:buClrTx/>
                <a:buSzPts val="1400"/>
                <a:buFont typeface="Open Sans" panose="020B0606030504020204" pitchFamily="34" charset="0"/>
                <a:buNone/>
                <a:tabLst/>
                <a:defRPr/>
              </a:pPr>
              <a:r>
                <a:rPr kumimoji="0" lang="en-US" altLang="en-US" b="0" i="0" u="none" strike="noStrike" kern="1200" cap="none" spc="0" normalizeH="0" baseline="0" noProof="0" dirty="0">
                  <a:ln>
                    <a:noFill/>
                  </a:ln>
                  <a:solidFill>
                    <a:srgbClr val="000000"/>
                  </a:solidFill>
                  <a:effectLst/>
                  <a:uLnTx/>
                  <a:uFillTx/>
                  <a:latin typeface="Calibri" panose="020F0502020204030204"/>
                  <a:ea typeface="+mn-ea"/>
                  <a:cs typeface="Open Sans" panose="020B0606030504020204" pitchFamily="34" charset="0"/>
                  <a:sym typeface="Open Sans" panose="020B0606030504020204" pitchFamily="34" charset="0"/>
                </a:rPr>
                <a:t>(units held by Non-residents)</a:t>
              </a:r>
              <a:endParaRPr kumimoji="0" lang="en-US" altLang="en-US" b="0" i="0" u="none" strike="noStrike" kern="1200" cap="none" spc="0" normalizeH="0" baseline="0" noProof="0" dirty="0">
                <a:ln>
                  <a:noFill/>
                </a:ln>
                <a:solidFill>
                  <a:srgbClr val="000000"/>
                </a:solidFill>
                <a:effectLst/>
                <a:uLnTx/>
                <a:uFillTx/>
                <a:latin typeface="Calibri" panose="020F0502020204030204"/>
                <a:ea typeface="+mn-ea"/>
                <a:sym typeface="Arial" panose="020B0604020202020204" pitchFamily="34" charset="0"/>
              </a:endParaRPr>
            </a:p>
          </p:txBody>
        </p:sp>
        <p:sp>
          <p:nvSpPr>
            <p:cNvPr id="43" name="Google Shape;481;p18">
              <a:extLst>
                <a:ext uri="{FF2B5EF4-FFF2-40B4-BE49-F238E27FC236}">
                  <a16:creationId xmlns:a16="http://schemas.microsoft.com/office/drawing/2014/main" id="{DE57E86A-B4FB-5A09-F6F7-2ABD88D520AD}"/>
                </a:ext>
              </a:extLst>
            </p:cNvPr>
            <p:cNvSpPr txBox="1">
              <a:spLocks noChangeArrowheads="1"/>
            </p:cNvSpPr>
            <p:nvPr/>
          </p:nvSpPr>
          <p:spPr bwMode="auto">
            <a:xfrm>
              <a:off x="4941945" y="4401665"/>
              <a:ext cx="2103229" cy="82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ts val="1400"/>
                <a:buFont typeface="Open Sans" panose="020B0606030504020204" pitchFamily="34" charset="0"/>
                <a:buNone/>
                <a:tabLst/>
                <a:defRPr/>
              </a:pPr>
              <a:r>
                <a:rPr kumimoji="0" lang="en-US" altLang="en-US" b="0" i="0" u="none" strike="noStrike" kern="1200" cap="none" spc="0" normalizeH="0" baseline="0" noProof="0" dirty="0">
                  <a:ln>
                    <a:noFill/>
                  </a:ln>
                  <a:solidFill>
                    <a:srgbClr val="000000"/>
                  </a:solidFill>
                  <a:effectLst/>
                  <a:uLnTx/>
                  <a:uFillTx/>
                  <a:latin typeface="Calibri" panose="020F0502020204030204"/>
                  <a:ea typeface="+mn-ea"/>
                  <a:cs typeface="Open Sans" panose="020B0606030504020204" pitchFamily="34" charset="0"/>
                  <a:sym typeface="Open Sans" panose="020B0606030504020204" pitchFamily="34" charset="0"/>
                </a:rPr>
                <a:t>9% on interest payments for bonds listed on IFSC Exchanges</a:t>
              </a:r>
              <a:endParaRPr kumimoji="0" lang="en-US" altLang="en-US" b="0" i="0" u="none" strike="noStrike" kern="1200" cap="none" spc="0" normalizeH="0" baseline="0" noProof="0" dirty="0">
                <a:ln>
                  <a:noFill/>
                </a:ln>
                <a:solidFill>
                  <a:srgbClr val="000000"/>
                </a:solidFill>
                <a:effectLst/>
                <a:uLnTx/>
                <a:uFillTx/>
                <a:latin typeface="Calibri" panose="020F0502020204030204"/>
                <a:ea typeface="+mn-ea"/>
                <a:sym typeface="Arial" panose="020B0604020202020204" pitchFamily="34" charset="0"/>
              </a:endParaRPr>
            </a:p>
          </p:txBody>
        </p:sp>
        <p:sp>
          <p:nvSpPr>
            <p:cNvPr id="44" name="Google Shape;482;p18">
              <a:extLst>
                <a:ext uri="{FF2B5EF4-FFF2-40B4-BE49-F238E27FC236}">
                  <a16:creationId xmlns:a16="http://schemas.microsoft.com/office/drawing/2014/main" id="{C8E47966-8A6E-D73A-7502-DA907352B92A}"/>
                </a:ext>
              </a:extLst>
            </p:cNvPr>
            <p:cNvSpPr txBox="1">
              <a:spLocks noChangeArrowheads="1"/>
            </p:cNvSpPr>
            <p:nvPr/>
          </p:nvSpPr>
          <p:spPr bwMode="auto">
            <a:xfrm>
              <a:off x="7268101" y="4342901"/>
              <a:ext cx="2810148" cy="82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174625" marR="0" lvl="0" indent="-174625" algn="ctr" defTabSz="914400" rtl="0" eaLnBrk="1" fontAlgn="base" latinLnBrk="0" hangingPunct="1">
                <a:lnSpc>
                  <a:spcPct val="100000"/>
                </a:lnSpc>
                <a:spcBef>
                  <a:spcPct val="0"/>
                </a:spcBef>
                <a:spcAft>
                  <a:spcPct val="0"/>
                </a:spcAft>
                <a:buClrTx/>
                <a:buSzPts val="1400"/>
                <a:buFont typeface="Courier New" panose="02070309020205020404" pitchFamily="49" charset="0"/>
                <a:buChar char="o"/>
                <a:tabLst/>
                <a:defRPr/>
              </a:pPr>
              <a:r>
                <a:rPr kumimoji="0" lang="en-US" altLang="en-US" b="0" i="0" u="none" strike="noStrike" kern="1200" cap="none" spc="0" normalizeH="0" baseline="0" noProof="0" dirty="0">
                  <a:ln>
                    <a:noFill/>
                  </a:ln>
                  <a:solidFill>
                    <a:srgbClr val="000000"/>
                  </a:solidFill>
                  <a:effectLst/>
                  <a:uLnTx/>
                  <a:uFillTx/>
                  <a:latin typeface="Calibri" panose="020F0502020204030204"/>
                  <a:ea typeface="+mn-ea"/>
                  <a:cs typeface="Open Sans" panose="020B0606030504020204" pitchFamily="34" charset="0"/>
                  <a:sym typeface="Open Sans" panose="020B0606030504020204" pitchFamily="34" charset="0"/>
                </a:rPr>
                <a:t>Tax exemption on interest pay-out</a:t>
              </a:r>
            </a:p>
            <a:p>
              <a:pPr marL="174625" marR="0" lvl="0" indent="-174625" algn="ctr" defTabSz="914400" rtl="0" eaLnBrk="1" fontAlgn="base" latinLnBrk="0" hangingPunct="1">
                <a:lnSpc>
                  <a:spcPct val="100000"/>
                </a:lnSpc>
                <a:spcBef>
                  <a:spcPct val="0"/>
                </a:spcBef>
                <a:spcAft>
                  <a:spcPct val="0"/>
                </a:spcAft>
                <a:buClrTx/>
                <a:buSzPts val="1400"/>
                <a:buFont typeface="Courier New" panose="02070309020205020404" pitchFamily="49" charset="0"/>
                <a:buChar char="o"/>
                <a:tabLst/>
                <a:defRPr/>
              </a:pPr>
              <a:r>
                <a:rPr kumimoji="0" lang="en-US" altLang="en-US" b="0" i="0" u="none" strike="noStrike" kern="1200" cap="none" spc="0" normalizeH="0" baseline="0" noProof="0" dirty="0">
                  <a:ln>
                    <a:noFill/>
                  </a:ln>
                  <a:solidFill>
                    <a:srgbClr val="000000"/>
                  </a:solidFill>
                  <a:effectLst/>
                  <a:uLnTx/>
                  <a:uFillTx/>
                  <a:latin typeface="Calibri" panose="020F0502020204030204"/>
                  <a:ea typeface="+mn-ea"/>
                  <a:cs typeface="Open Sans" panose="020B0606030504020204" pitchFamily="34" charset="0"/>
                  <a:sym typeface="Open Sans" panose="020B0606030504020204" pitchFamily="34" charset="0"/>
                </a:rPr>
                <a:t>No capital gain in relocation of capital asset, etc. </a:t>
              </a:r>
              <a:endParaRPr kumimoji="0" lang="en-US" altLang="en-US" b="0" i="0" u="none" strike="noStrike" kern="1200" cap="none" spc="0" normalizeH="0" baseline="0" noProof="0" dirty="0">
                <a:ln>
                  <a:noFill/>
                </a:ln>
                <a:solidFill>
                  <a:srgbClr val="000000"/>
                </a:solidFill>
                <a:effectLst/>
                <a:uLnTx/>
                <a:uFillTx/>
                <a:latin typeface="Calibri" panose="020F0502020204030204"/>
                <a:ea typeface="+mn-ea"/>
                <a:sym typeface="Arial" panose="020B0604020202020204" pitchFamily="34" charset="0"/>
              </a:endParaRPr>
            </a:p>
          </p:txBody>
        </p:sp>
      </p:grpSp>
    </p:spTree>
    <p:extLst>
      <p:ext uri="{BB962C8B-B14F-4D97-AF65-F5344CB8AC3E}">
        <p14:creationId xmlns:p14="http://schemas.microsoft.com/office/powerpoint/2010/main" val="2718437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9AC032-C3FB-A445-0F42-7F2325759CA4}"/>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52EFA04-1210-3759-165B-3C3FCB34C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3C820A17-71CB-724B-E2C7-10FFED6D9D7B}"/>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106352E4-DA33-828C-0A6B-300EE6053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3C3608E-9459-C0A9-874F-56B2823C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CF1183F-32C1-0EFB-969E-E0BCF446F9F2}"/>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F8940758-3618-B393-B29B-3BC84B426397}"/>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0D959056-4F0D-FAAE-3C10-5B93A97990DB}"/>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287E55B5-836F-91FC-5D32-088CE4D39787}"/>
              </a:ext>
            </a:extLst>
          </p:cNvPr>
          <p:cNvSpPr txBox="1"/>
          <p:nvPr/>
        </p:nvSpPr>
        <p:spPr>
          <a:xfrm>
            <a:off x="122022" y="143478"/>
            <a:ext cx="8231060" cy="390300"/>
          </a:xfrm>
          <a:prstGeom prst="rect">
            <a:avLst/>
          </a:prstGeom>
          <a:noFill/>
        </p:spPr>
        <p:txBody>
          <a:bodyPr wrap="square" lIns="0" tIns="0" rIns="0" bIns="0" rtlCol="0">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LISTED BOND UNIVERSE</a:t>
            </a:r>
          </a:p>
        </p:txBody>
      </p:sp>
      <p:pic>
        <p:nvPicPr>
          <p:cNvPr id="91" name="Picture 10" descr="Reliance Industries Limited">
            <a:extLst>
              <a:ext uri="{FF2B5EF4-FFF2-40B4-BE49-F238E27FC236}">
                <a16:creationId xmlns:a16="http://schemas.microsoft.com/office/drawing/2014/main" id="{ACA14D47-AF1A-E29E-EE2F-B3BE764BE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28" y="2555926"/>
            <a:ext cx="1251109" cy="55281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C4B4AA21-FCEC-D5BA-622C-3D96A67FEDC7}"/>
              </a:ext>
            </a:extLst>
          </p:cNvPr>
          <p:cNvPicPr>
            <a:picLocks noChangeAspect="1"/>
          </p:cNvPicPr>
          <p:nvPr/>
        </p:nvPicPr>
        <p:blipFill rotWithShape="1">
          <a:blip r:embed="rId4"/>
          <a:srcRect l="2366" t="-3029" b="10246"/>
          <a:stretch/>
        </p:blipFill>
        <p:spPr>
          <a:xfrm>
            <a:off x="10295061" y="3663116"/>
            <a:ext cx="1522451" cy="567730"/>
          </a:xfrm>
          <a:prstGeom prst="rect">
            <a:avLst/>
          </a:prstGeom>
        </p:spPr>
      </p:pic>
      <p:pic>
        <p:nvPicPr>
          <p:cNvPr id="93" name="Picture 2" descr="Indian Oil Corporation Limited">
            <a:extLst>
              <a:ext uri="{FF2B5EF4-FFF2-40B4-BE49-F238E27FC236}">
                <a16:creationId xmlns:a16="http://schemas.microsoft.com/office/drawing/2014/main" id="{210AEDA5-60AC-0D03-E589-B483C0F42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796" y="2101490"/>
            <a:ext cx="1381332" cy="64811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065B8916-C038-9DA4-0D75-9E1399F16C47}"/>
              </a:ext>
            </a:extLst>
          </p:cNvPr>
          <p:cNvPicPr>
            <a:picLocks noChangeAspect="1"/>
          </p:cNvPicPr>
          <p:nvPr/>
        </p:nvPicPr>
        <p:blipFill>
          <a:blip r:embed="rId6"/>
          <a:stretch>
            <a:fillRect/>
          </a:stretch>
        </p:blipFill>
        <p:spPr>
          <a:xfrm>
            <a:off x="10577683" y="4395709"/>
            <a:ext cx="1196451" cy="572948"/>
          </a:xfrm>
          <a:prstGeom prst="rect">
            <a:avLst/>
          </a:prstGeom>
        </p:spPr>
      </p:pic>
      <p:pic>
        <p:nvPicPr>
          <p:cNvPr id="95" name="Picture 94">
            <a:extLst>
              <a:ext uri="{FF2B5EF4-FFF2-40B4-BE49-F238E27FC236}">
                <a16:creationId xmlns:a16="http://schemas.microsoft.com/office/drawing/2014/main" id="{57208257-CD4A-EF5F-EB4E-DEDFD1466837}"/>
              </a:ext>
            </a:extLst>
          </p:cNvPr>
          <p:cNvPicPr>
            <a:picLocks noChangeAspect="1"/>
          </p:cNvPicPr>
          <p:nvPr/>
        </p:nvPicPr>
        <p:blipFill>
          <a:blip r:embed="rId7"/>
          <a:stretch>
            <a:fillRect/>
          </a:stretch>
        </p:blipFill>
        <p:spPr>
          <a:xfrm>
            <a:off x="4432617" y="1604097"/>
            <a:ext cx="1663790" cy="643146"/>
          </a:xfrm>
          <a:prstGeom prst="rect">
            <a:avLst/>
          </a:prstGeom>
        </p:spPr>
      </p:pic>
      <p:pic>
        <p:nvPicPr>
          <p:cNvPr id="96" name="Picture 95">
            <a:extLst>
              <a:ext uri="{FF2B5EF4-FFF2-40B4-BE49-F238E27FC236}">
                <a16:creationId xmlns:a16="http://schemas.microsoft.com/office/drawing/2014/main" id="{C0EC6F8B-6F14-EC2B-DEBC-D6B55AE4CD1F}"/>
              </a:ext>
            </a:extLst>
          </p:cNvPr>
          <p:cNvPicPr>
            <a:picLocks noChangeAspect="1"/>
          </p:cNvPicPr>
          <p:nvPr/>
        </p:nvPicPr>
        <p:blipFill rotWithShape="1">
          <a:blip r:embed="rId8"/>
          <a:srcRect r="1239"/>
          <a:stretch/>
        </p:blipFill>
        <p:spPr>
          <a:xfrm>
            <a:off x="2351537" y="4276816"/>
            <a:ext cx="1011474" cy="499623"/>
          </a:xfrm>
          <a:prstGeom prst="rect">
            <a:avLst/>
          </a:prstGeom>
        </p:spPr>
      </p:pic>
      <p:pic>
        <p:nvPicPr>
          <p:cNvPr id="97" name="Picture 96">
            <a:extLst>
              <a:ext uri="{FF2B5EF4-FFF2-40B4-BE49-F238E27FC236}">
                <a16:creationId xmlns:a16="http://schemas.microsoft.com/office/drawing/2014/main" id="{F280E2D9-3FA4-115F-49E0-CA4AC6DF5692}"/>
              </a:ext>
            </a:extLst>
          </p:cNvPr>
          <p:cNvPicPr>
            <a:picLocks noChangeAspect="1"/>
          </p:cNvPicPr>
          <p:nvPr/>
        </p:nvPicPr>
        <p:blipFill>
          <a:blip r:embed="rId9"/>
          <a:stretch>
            <a:fillRect/>
          </a:stretch>
        </p:blipFill>
        <p:spPr>
          <a:xfrm>
            <a:off x="10002959" y="1097724"/>
            <a:ext cx="1808414" cy="461778"/>
          </a:xfrm>
          <a:prstGeom prst="rect">
            <a:avLst/>
          </a:prstGeom>
        </p:spPr>
      </p:pic>
      <p:pic>
        <p:nvPicPr>
          <p:cNvPr id="98" name="Picture 97">
            <a:extLst>
              <a:ext uri="{FF2B5EF4-FFF2-40B4-BE49-F238E27FC236}">
                <a16:creationId xmlns:a16="http://schemas.microsoft.com/office/drawing/2014/main" id="{6D3316E6-08C3-C7C3-8B51-A7982A65089A}"/>
              </a:ext>
            </a:extLst>
          </p:cNvPr>
          <p:cNvPicPr>
            <a:picLocks noChangeAspect="1"/>
          </p:cNvPicPr>
          <p:nvPr/>
        </p:nvPicPr>
        <p:blipFill>
          <a:blip r:embed="rId10"/>
          <a:stretch>
            <a:fillRect/>
          </a:stretch>
        </p:blipFill>
        <p:spPr>
          <a:xfrm>
            <a:off x="1457623" y="4887804"/>
            <a:ext cx="1481968" cy="792000"/>
          </a:xfrm>
          <a:prstGeom prst="rect">
            <a:avLst/>
          </a:prstGeom>
        </p:spPr>
      </p:pic>
      <p:pic>
        <p:nvPicPr>
          <p:cNvPr id="99" name="Picture 10" descr="ONGC India Logo">
            <a:extLst>
              <a:ext uri="{FF2B5EF4-FFF2-40B4-BE49-F238E27FC236}">
                <a16:creationId xmlns:a16="http://schemas.microsoft.com/office/drawing/2014/main" id="{3592BF69-3627-E386-51B5-2A718EAAF8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7341" y="4704946"/>
            <a:ext cx="971763" cy="792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7702FEEE-9F55-1055-719F-6C80CB50BA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17432" y="3746859"/>
            <a:ext cx="1013845" cy="590378"/>
          </a:xfrm>
          <a:prstGeom prst="rect">
            <a:avLst/>
          </a:prstGeom>
        </p:spPr>
      </p:pic>
      <p:pic>
        <p:nvPicPr>
          <p:cNvPr id="102" name="Picture 101" descr="Screen Clipping">
            <a:extLst>
              <a:ext uri="{FF2B5EF4-FFF2-40B4-BE49-F238E27FC236}">
                <a16:creationId xmlns:a16="http://schemas.microsoft.com/office/drawing/2014/main" id="{16EC42CE-85C7-81FA-1E8A-784270636A67}"/>
              </a:ext>
            </a:extLst>
          </p:cNvPr>
          <p:cNvPicPr>
            <a:picLocks noChangeAspect="1"/>
          </p:cNvPicPr>
          <p:nvPr/>
        </p:nvPicPr>
        <p:blipFill rotWithShape="1">
          <a:blip r:embed="rId13">
            <a:extLst>
              <a:ext uri="{28A0092B-C50C-407E-A947-70E740481C1C}">
                <a14:useLocalDpi xmlns:a14="http://schemas.microsoft.com/office/drawing/2010/main" val="0"/>
              </a:ext>
            </a:extLst>
          </a:blip>
          <a:srcRect t="4458"/>
          <a:stretch/>
        </p:blipFill>
        <p:spPr>
          <a:xfrm>
            <a:off x="103231" y="4047478"/>
            <a:ext cx="1251109" cy="755627"/>
          </a:xfrm>
          <a:prstGeom prst="rect">
            <a:avLst/>
          </a:prstGeom>
        </p:spPr>
      </p:pic>
      <p:pic>
        <p:nvPicPr>
          <p:cNvPr id="103" name="Picture 2" descr="Axis Bank Limited">
            <a:extLst>
              <a:ext uri="{FF2B5EF4-FFF2-40B4-BE49-F238E27FC236}">
                <a16:creationId xmlns:a16="http://schemas.microsoft.com/office/drawing/2014/main" id="{F1FC0610-4749-43F3-BE7E-B50A039ED9A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069" r="11892"/>
          <a:stretch/>
        </p:blipFill>
        <p:spPr bwMode="auto">
          <a:xfrm>
            <a:off x="120383" y="1041470"/>
            <a:ext cx="1224646" cy="71549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a:extLst>
              <a:ext uri="{FF2B5EF4-FFF2-40B4-BE49-F238E27FC236}">
                <a16:creationId xmlns:a16="http://schemas.microsoft.com/office/drawing/2014/main" id="{BF9D08F3-F6F0-E92F-0D21-396538309EEB}"/>
              </a:ext>
            </a:extLst>
          </p:cNvPr>
          <p:cNvPicPr>
            <a:picLocks noChangeAspect="1"/>
          </p:cNvPicPr>
          <p:nvPr/>
        </p:nvPicPr>
        <p:blipFill>
          <a:blip r:embed="rId15"/>
          <a:stretch>
            <a:fillRect/>
          </a:stretch>
        </p:blipFill>
        <p:spPr>
          <a:xfrm>
            <a:off x="10898189" y="1731468"/>
            <a:ext cx="773243" cy="926192"/>
          </a:xfrm>
          <a:prstGeom prst="rect">
            <a:avLst/>
          </a:prstGeom>
        </p:spPr>
      </p:pic>
      <p:pic>
        <p:nvPicPr>
          <p:cNvPr id="105" name="Picture 104">
            <a:extLst>
              <a:ext uri="{FF2B5EF4-FFF2-40B4-BE49-F238E27FC236}">
                <a16:creationId xmlns:a16="http://schemas.microsoft.com/office/drawing/2014/main" id="{6161C5E4-6202-6886-701E-F4FF1C3C2019}"/>
              </a:ext>
            </a:extLst>
          </p:cNvPr>
          <p:cNvPicPr>
            <a:picLocks noChangeAspect="1"/>
          </p:cNvPicPr>
          <p:nvPr/>
        </p:nvPicPr>
        <p:blipFill rotWithShape="1">
          <a:blip r:embed="rId16"/>
          <a:srcRect l="9548" r="4276"/>
          <a:stretch/>
        </p:blipFill>
        <p:spPr>
          <a:xfrm>
            <a:off x="1458863" y="1124014"/>
            <a:ext cx="807432" cy="710440"/>
          </a:xfrm>
          <a:prstGeom prst="rect">
            <a:avLst/>
          </a:prstGeom>
        </p:spPr>
      </p:pic>
      <p:pic>
        <p:nvPicPr>
          <p:cNvPr id="106" name="Picture 105">
            <a:extLst>
              <a:ext uri="{FF2B5EF4-FFF2-40B4-BE49-F238E27FC236}">
                <a16:creationId xmlns:a16="http://schemas.microsoft.com/office/drawing/2014/main" id="{BF81B7BE-8394-BEFB-E0E8-226F4A2576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42899" y="1080540"/>
            <a:ext cx="1663789" cy="711947"/>
          </a:xfrm>
          <a:prstGeom prst="rect">
            <a:avLst/>
          </a:prstGeom>
        </p:spPr>
      </p:pic>
      <p:pic>
        <p:nvPicPr>
          <p:cNvPr id="107" name="Picture 106">
            <a:extLst>
              <a:ext uri="{FF2B5EF4-FFF2-40B4-BE49-F238E27FC236}">
                <a16:creationId xmlns:a16="http://schemas.microsoft.com/office/drawing/2014/main" id="{7FBAD555-0677-0E7C-934B-E396DCABC1B9}"/>
              </a:ext>
            </a:extLst>
          </p:cNvPr>
          <p:cNvPicPr>
            <a:picLocks noChangeAspect="1"/>
          </p:cNvPicPr>
          <p:nvPr/>
        </p:nvPicPr>
        <p:blipFill rotWithShape="1">
          <a:blip r:embed="rId18"/>
          <a:srcRect l="6669" r="6697"/>
          <a:stretch/>
        </p:blipFill>
        <p:spPr>
          <a:xfrm>
            <a:off x="5165547" y="1046402"/>
            <a:ext cx="1182778" cy="699085"/>
          </a:xfrm>
          <a:prstGeom prst="rect">
            <a:avLst/>
          </a:prstGeom>
        </p:spPr>
      </p:pic>
      <p:pic>
        <p:nvPicPr>
          <p:cNvPr id="108" name="Picture 2" descr="Adani Electricity Mumbai Limited">
            <a:extLst>
              <a:ext uri="{FF2B5EF4-FFF2-40B4-BE49-F238E27FC236}">
                <a16:creationId xmlns:a16="http://schemas.microsoft.com/office/drawing/2014/main" id="{19EF20A0-B3E8-C8EE-7306-8DC71F195F3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7986" r="16843"/>
          <a:stretch/>
        </p:blipFill>
        <p:spPr bwMode="auto">
          <a:xfrm>
            <a:off x="2338288" y="1192393"/>
            <a:ext cx="1059804" cy="718941"/>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descr="Logo, company name&#10;&#10;Description automatically generated">
            <a:extLst>
              <a:ext uri="{FF2B5EF4-FFF2-40B4-BE49-F238E27FC236}">
                <a16:creationId xmlns:a16="http://schemas.microsoft.com/office/drawing/2014/main" id="{48C50E1E-17B2-ADD2-D4D9-285F597B9AE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32008" y="5100946"/>
            <a:ext cx="1791428" cy="792000"/>
          </a:xfrm>
          <a:prstGeom prst="rect">
            <a:avLst/>
          </a:prstGeom>
        </p:spPr>
      </p:pic>
      <p:pic>
        <p:nvPicPr>
          <p:cNvPr id="110" name="Picture 2">
            <a:extLst>
              <a:ext uri="{FF2B5EF4-FFF2-40B4-BE49-F238E27FC236}">
                <a16:creationId xmlns:a16="http://schemas.microsoft.com/office/drawing/2014/main" id="{4E43471E-FF5A-C63F-2525-9577F5303CB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90598" y="4455547"/>
            <a:ext cx="1300562" cy="42267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54" descr="ICICI BANK LIMITED">
            <a:extLst>
              <a:ext uri="{FF2B5EF4-FFF2-40B4-BE49-F238E27FC236}">
                <a16:creationId xmlns:a16="http://schemas.microsoft.com/office/drawing/2014/main" id="{CF05C676-6A33-2CF2-DB4F-64096B4536F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12111" y="1993099"/>
            <a:ext cx="1465357" cy="629905"/>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a:extLst>
              <a:ext uri="{FF2B5EF4-FFF2-40B4-BE49-F238E27FC236}">
                <a16:creationId xmlns:a16="http://schemas.microsoft.com/office/drawing/2014/main" id="{FA298BD5-753A-EC44-9E82-662849E5D0F8}"/>
              </a:ext>
            </a:extLst>
          </p:cNvPr>
          <p:cNvSpPr>
            <a:spLocks noChangeArrowheads="1"/>
          </p:cNvSpPr>
          <p:nvPr/>
        </p:nvSpPr>
        <p:spPr bwMode="auto">
          <a:xfrm>
            <a:off x="72827" y="225387"/>
            <a:ext cx="7391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IN" altLang="en-US" sz="2400" b="1" i="0" u="none" strike="noStrike" kern="1200" cap="none" spc="0" normalizeH="0" baseline="0" noProof="0" dirty="0">
              <a:ln>
                <a:noFill/>
              </a:ln>
              <a:solidFill>
                <a:prstClr val="black"/>
              </a:solidFill>
              <a:effectLst/>
              <a:uLnTx/>
              <a:uFillTx/>
              <a:ea typeface="+mn-ea"/>
              <a:cs typeface="Times New Roman" pitchFamily="18" charset="0"/>
            </a:endParaRPr>
          </a:p>
        </p:txBody>
      </p:sp>
      <p:sp>
        <p:nvSpPr>
          <p:cNvPr id="113" name="TextBox 112">
            <a:extLst>
              <a:ext uri="{FF2B5EF4-FFF2-40B4-BE49-F238E27FC236}">
                <a16:creationId xmlns:a16="http://schemas.microsoft.com/office/drawing/2014/main" id="{15CFCC94-3967-D9BA-58F7-7229BCAD1648}"/>
              </a:ext>
            </a:extLst>
          </p:cNvPr>
          <p:cNvSpPr txBox="1"/>
          <p:nvPr/>
        </p:nvSpPr>
        <p:spPr>
          <a:xfrm>
            <a:off x="9764912" y="6484613"/>
            <a:ext cx="25514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Contact: </a:t>
            </a:r>
            <a:r>
              <a:rPr kumimoji="0" lang="en-IN" sz="1200" b="0" i="0" u="none" strike="noStrike" kern="1200" cap="none" spc="0" normalizeH="0" baseline="0" noProof="0" dirty="0">
                <a:ln>
                  <a:noFill/>
                </a:ln>
                <a:solidFill>
                  <a:srgbClr val="0070C0"/>
                </a:solidFill>
                <a:effectLst/>
                <a:uLnTx/>
                <a:uFillTx/>
                <a:latin typeface="Calibri"/>
                <a:ea typeface="+mn-ea"/>
                <a:cs typeface="+mn-cs"/>
              </a:rPr>
              <a:t>listing.sales@indiainx.com</a:t>
            </a:r>
          </a:p>
        </p:txBody>
      </p:sp>
      <p:pic>
        <p:nvPicPr>
          <p:cNvPr id="114" name="Picture 113">
            <a:extLst>
              <a:ext uri="{FF2B5EF4-FFF2-40B4-BE49-F238E27FC236}">
                <a16:creationId xmlns:a16="http://schemas.microsoft.com/office/drawing/2014/main" id="{DFE4C780-1E9A-2C21-1567-F3B060A88D8B}"/>
              </a:ext>
            </a:extLst>
          </p:cNvPr>
          <p:cNvPicPr>
            <a:picLocks noChangeAspect="1"/>
          </p:cNvPicPr>
          <p:nvPr/>
        </p:nvPicPr>
        <p:blipFill>
          <a:blip r:embed="rId23"/>
          <a:stretch>
            <a:fillRect/>
          </a:stretch>
        </p:blipFill>
        <p:spPr>
          <a:xfrm>
            <a:off x="6474789" y="1633260"/>
            <a:ext cx="1796512" cy="658721"/>
          </a:xfrm>
          <a:prstGeom prst="rect">
            <a:avLst/>
          </a:prstGeom>
        </p:spPr>
      </p:pic>
      <p:pic>
        <p:nvPicPr>
          <p:cNvPr id="115" name="Picture 2" descr="Shriram Transport Finance Limited">
            <a:extLst>
              <a:ext uri="{FF2B5EF4-FFF2-40B4-BE49-F238E27FC236}">
                <a16:creationId xmlns:a16="http://schemas.microsoft.com/office/drawing/2014/main" id="{D6D6B262-24C2-245B-5C41-CC3F1E86F7B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91205" y="3516812"/>
            <a:ext cx="2234652" cy="561788"/>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396516A9-2E3D-32E7-9E45-02F77755EA19}"/>
              </a:ext>
            </a:extLst>
          </p:cNvPr>
          <p:cNvPicPr>
            <a:picLocks noChangeAspect="1"/>
          </p:cNvPicPr>
          <p:nvPr/>
        </p:nvPicPr>
        <p:blipFill>
          <a:blip r:embed="rId25"/>
          <a:stretch>
            <a:fillRect/>
          </a:stretch>
        </p:blipFill>
        <p:spPr>
          <a:xfrm>
            <a:off x="110669" y="1848842"/>
            <a:ext cx="1232139" cy="647019"/>
          </a:xfrm>
          <a:prstGeom prst="rect">
            <a:avLst/>
          </a:prstGeom>
        </p:spPr>
      </p:pic>
      <p:pic>
        <p:nvPicPr>
          <p:cNvPr id="117" name="x_x_image006.jpg@01DA05C7.F0B70D10" descr="http://ifcintranet.ifc.org/wps/wcm/connect/5c3d011f-3bbe-4778-95a0-b1785a3cf0b0/IFC-CMCO_Horizontal_RGB-web.jpg?MOD=AJPERES&amp;CACHEID=5c3d011f-3bbe-4778-95a0-b1785a3cf0b0">
            <a:extLst>
              <a:ext uri="{FF2B5EF4-FFF2-40B4-BE49-F238E27FC236}">
                <a16:creationId xmlns:a16="http://schemas.microsoft.com/office/drawing/2014/main" id="{D75A3AB6-5E27-0727-931E-4AD332CE7F0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619073" y="2417555"/>
            <a:ext cx="1848477" cy="47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117">
            <a:extLst>
              <a:ext uri="{FF2B5EF4-FFF2-40B4-BE49-F238E27FC236}">
                <a16:creationId xmlns:a16="http://schemas.microsoft.com/office/drawing/2014/main" id="{87AA9AE2-204C-5BA5-05F7-00C8AE4400F8}"/>
              </a:ext>
            </a:extLst>
          </p:cNvPr>
          <p:cNvPicPr>
            <a:picLocks noChangeAspect="1"/>
          </p:cNvPicPr>
          <p:nvPr/>
        </p:nvPicPr>
        <p:blipFill>
          <a:blip r:embed="rId27"/>
          <a:stretch>
            <a:fillRect/>
          </a:stretch>
        </p:blipFill>
        <p:spPr>
          <a:xfrm>
            <a:off x="8292696" y="3697496"/>
            <a:ext cx="1877756" cy="693789"/>
          </a:xfrm>
          <a:prstGeom prst="rect">
            <a:avLst/>
          </a:prstGeom>
        </p:spPr>
      </p:pic>
      <p:pic>
        <p:nvPicPr>
          <p:cNvPr id="119" name="Picture 118">
            <a:extLst>
              <a:ext uri="{FF2B5EF4-FFF2-40B4-BE49-F238E27FC236}">
                <a16:creationId xmlns:a16="http://schemas.microsoft.com/office/drawing/2014/main" id="{E343C9EB-F179-1657-28A6-7AAE7E26FB02}"/>
              </a:ext>
            </a:extLst>
          </p:cNvPr>
          <p:cNvPicPr>
            <a:picLocks noChangeAspect="1"/>
          </p:cNvPicPr>
          <p:nvPr/>
        </p:nvPicPr>
        <p:blipFill>
          <a:blip r:embed="rId28"/>
          <a:stretch>
            <a:fillRect/>
          </a:stretch>
        </p:blipFill>
        <p:spPr>
          <a:xfrm>
            <a:off x="6397427" y="947159"/>
            <a:ext cx="2133600" cy="670980"/>
          </a:xfrm>
          <a:prstGeom prst="rect">
            <a:avLst/>
          </a:prstGeom>
        </p:spPr>
      </p:pic>
      <p:pic>
        <p:nvPicPr>
          <p:cNvPr id="120" name="Picture 119">
            <a:extLst>
              <a:ext uri="{FF2B5EF4-FFF2-40B4-BE49-F238E27FC236}">
                <a16:creationId xmlns:a16="http://schemas.microsoft.com/office/drawing/2014/main" id="{71030AEE-A43C-18B4-F157-402457688B85}"/>
              </a:ext>
            </a:extLst>
          </p:cNvPr>
          <p:cNvPicPr>
            <a:picLocks noChangeAspect="1"/>
          </p:cNvPicPr>
          <p:nvPr/>
        </p:nvPicPr>
        <p:blipFill>
          <a:blip r:embed="rId29"/>
          <a:stretch>
            <a:fillRect/>
          </a:stretch>
        </p:blipFill>
        <p:spPr>
          <a:xfrm>
            <a:off x="8626294" y="926597"/>
            <a:ext cx="1317806" cy="677149"/>
          </a:xfrm>
          <a:prstGeom prst="rect">
            <a:avLst/>
          </a:prstGeom>
        </p:spPr>
      </p:pic>
      <p:pic>
        <p:nvPicPr>
          <p:cNvPr id="121" name="Picture 120">
            <a:extLst>
              <a:ext uri="{FF2B5EF4-FFF2-40B4-BE49-F238E27FC236}">
                <a16:creationId xmlns:a16="http://schemas.microsoft.com/office/drawing/2014/main" id="{942DA256-962C-4EB1-4E15-D75F7C184B89}"/>
              </a:ext>
            </a:extLst>
          </p:cNvPr>
          <p:cNvPicPr>
            <a:picLocks noChangeAspect="1"/>
          </p:cNvPicPr>
          <p:nvPr/>
        </p:nvPicPr>
        <p:blipFill>
          <a:blip r:embed="rId30"/>
          <a:stretch>
            <a:fillRect/>
          </a:stretch>
        </p:blipFill>
        <p:spPr>
          <a:xfrm>
            <a:off x="8749989" y="1621707"/>
            <a:ext cx="2013760" cy="644369"/>
          </a:xfrm>
          <a:prstGeom prst="rect">
            <a:avLst/>
          </a:prstGeom>
        </p:spPr>
      </p:pic>
      <p:pic>
        <p:nvPicPr>
          <p:cNvPr id="122" name="Picture 121">
            <a:extLst>
              <a:ext uri="{FF2B5EF4-FFF2-40B4-BE49-F238E27FC236}">
                <a16:creationId xmlns:a16="http://schemas.microsoft.com/office/drawing/2014/main" id="{83FD1C82-1203-0931-6F8A-1BA345A665A1}"/>
              </a:ext>
            </a:extLst>
          </p:cNvPr>
          <p:cNvPicPr>
            <a:picLocks noChangeAspect="1"/>
          </p:cNvPicPr>
          <p:nvPr/>
        </p:nvPicPr>
        <p:blipFill>
          <a:blip r:embed="rId31"/>
          <a:stretch>
            <a:fillRect/>
          </a:stretch>
        </p:blipFill>
        <p:spPr>
          <a:xfrm>
            <a:off x="7861254" y="4489446"/>
            <a:ext cx="2449700" cy="521185"/>
          </a:xfrm>
          <a:prstGeom prst="rect">
            <a:avLst/>
          </a:prstGeom>
        </p:spPr>
      </p:pic>
      <p:pic>
        <p:nvPicPr>
          <p:cNvPr id="123" name="Picture 122">
            <a:extLst>
              <a:ext uri="{FF2B5EF4-FFF2-40B4-BE49-F238E27FC236}">
                <a16:creationId xmlns:a16="http://schemas.microsoft.com/office/drawing/2014/main" id="{C5B80CE4-00E5-B88D-77F4-09ED035A9E7B}"/>
              </a:ext>
            </a:extLst>
          </p:cNvPr>
          <p:cNvPicPr>
            <a:picLocks noChangeAspect="1"/>
          </p:cNvPicPr>
          <p:nvPr/>
        </p:nvPicPr>
        <p:blipFill>
          <a:blip r:embed="rId32"/>
          <a:stretch>
            <a:fillRect/>
          </a:stretch>
        </p:blipFill>
        <p:spPr>
          <a:xfrm>
            <a:off x="1432848" y="4274421"/>
            <a:ext cx="807224" cy="484334"/>
          </a:xfrm>
          <a:prstGeom prst="rect">
            <a:avLst/>
          </a:prstGeom>
        </p:spPr>
      </p:pic>
      <p:pic>
        <p:nvPicPr>
          <p:cNvPr id="124" name="Picture 123">
            <a:extLst>
              <a:ext uri="{FF2B5EF4-FFF2-40B4-BE49-F238E27FC236}">
                <a16:creationId xmlns:a16="http://schemas.microsoft.com/office/drawing/2014/main" id="{E4C28741-757C-21E9-BEE3-ED10A34477B5}"/>
              </a:ext>
            </a:extLst>
          </p:cNvPr>
          <p:cNvPicPr>
            <a:picLocks noChangeAspect="1"/>
          </p:cNvPicPr>
          <p:nvPr/>
        </p:nvPicPr>
        <p:blipFill>
          <a:blip r:embed="rId33"/>
          <a:stretch>
            <a:fillRect/>
          </a:stretch>
        </p:blipFill>
        <p:spPr>
          <a:xfrm>
            <a:off x="3163818" y="2734369"/>
            <a:ext cx="1381125" cy="566496"/>
          </a:xfrm>
          <a:prstGeom prst="rect">
            <a:avLst/>
          </a:prstGeom>
        </p:spPr>
      </p:pic>
      <p:pic>
        <p:nvPicPr>
          <p:cNvPr id="125" name="Picture 124">
            <a:extLst>
              <a:ext uri="{FF2B5EF4-FFF2-40B4-BE49-F238E27FC236}">
                <a16:creationId xmlns:a16="http://schemas.microsoft.com/office/drawing/2014/main" id="{DA64C51E-2531-AFB7-F7CA-A239584A2F4F}"/>
              </a:ext>
            </a:extLst>
          </p:cNvPr>
          <p:cNvPicPr>
            <a:picLocks noChangeAspect="1"/>
          </p:cNvPicPr>
          <p:nvPr/>
        </p:nvPicPr>
        <p:blipFill>
          <a:blip r:embed="rId34"/>
          <a:stretch>
            <a:fillRect/>
          </a:stretch>
        </p:blipFill>
        <p:spPr>
          <a:xfrm>
            <a:off x="104852" y="4934728"/>
            <a:ext cx="1251109" cy="783670"/>
          </a:xfrm>
          <a:prstGeom prst="rect">
            <a:avLst/>
          </a:prstGeom>
        </p:spPr>
      </p:pic>
      <p:pic>
        <p:nvPicPr>
          <p:cNvPr id="126" name="Picture 125">
            <a:extLst>
              <a:ext uri="{FF2B5EF4-FFF2-40B4-BE49-F238E27FC236}">
                <a16:creationId xmlns:a16="http://schemas.microsoft.com/office/drawing/2014/main" id="{4EF98FF6-B834-D5A7-419F-2ED9D143FC62}"/>
              </a:ext>
            </a:extLst>
          </p:cNvPr>
          <p:cNvPicPr>
            <a:picLocks noChangeAspect="1"/>
          </p:cNvPicPr>
          <p:nvPr/>
        </p:nvPicPr>
        <p:blipFill>
          <a:blip r:embed="rId35"/>
          <a:stretch>
            <a:fillRect/>
          </a:stretch>
        </p:blipFill>
        <p:spPr>
          <a:xfrm>
            <a:off x="103231" y="3202235"/>
            <a:ext cx="1254900" cy="730203"/>
          </a:xfrm>
          <a:prstGeom prst="rect">
            <a:avLst/>
          </a:prstGeom>
        </p:spPr>
      </p:pic>
      <p:pic>
        <p:nvPicPr>
          <p:cNvPr id="127" name="Picture 126">
            <a:extLst>
              <a:ext uri="{FF2B5EF4-FFF2-40B4-BE49-F238E27FC236}">
                <a16:creationId xmlns:a16="http://schemas.microsoft.com/office/drawing/2014/main" id="{B8A0A384-0E4E-5B33-E4AF-F70951B755B2}"/>
              </a:ext>
            </a:extLst>
          </p:cNvPr>
          <p:cNvPicPr>
            <a:picLocks noChangeAspect="1"/>
          </p:cNvPicPr>
          <p:nvPr/>
        </p:nvPicPr>
        <p:blipFill>
          <a:blip r:embed="rId36"/>
          <a:stretch>
            <a:fillRect/>
          </a:stretch>
        </p:blipFill>
        <p:spPr>
          <a:xfrm>
            <a:off x="1445983" y="2814259"/>
            <a:ext cx="1622943" cy="554039"/>
          </a:xfrm>
          <a:prstGeom prst="rect">
            <a:avLst/>
          </a:prstGeom>
        </p:spPr>
      </p:pic>
      <p:pic>
        <p:nvPicPr>
          <p:cNvPr id="128" name="Picture 127">
            <a:extLst>
              <a:ext uri="{FF2B5EF4-FFF2-40B4-BE49-F238E27FC236}">
                <a16:creationId xmlns:a16="http://schemas.microsoft.com/office/drawing/2014/main" id="{8F7A7E51-ED3D-FA09-23D6-A306C9A44E70}"/>
              </a:ext>
            </a:extLst>
          </p:cNvPr>
          <p:cNvPicPr>
            <a:picLocks noChangeAspect="1"/>
          </p:cNvPicPr>
          <p:nvPr/>
        </p:nvPicPr>
        <p:blipFill>
          <a:blip r:embed="rId37"/>
          <a:stretch>
            <a:fillRect/>
          </a:stretch>
        </p:blipFill>
        <p:spPr>
          <a:xfrm>
            <a:off x="4574139" y="2258007"/>
            <a:ext cx="958577" cy="926192"/>
          </a:xfrm>
          <a:prstGeom prst="rect">
            <a:avLst/>
          </a:prstGeom>
        </p:spPr>
      </p:pic>
      <p:pic>
        <p:nvPicPr>
          <p:cNvPr id="129" name="Picture 128">
            <a:extLst>
              <a:ext uri="{FF2B5EF4-FFF2-40B4-BE49-F238E27FC236}">
                <a16:creationId xmlns:a16="http://schemas.microsoft.com/office/drawing/2014/main" id="{53DCFEB1-825F-54E6-DFC4-8C99920004F9}"/>
              </a:ext>
            </a:extLst>
          </p:cNvPr>
          <p:cNvPicPr>
            <a:picLocks noChangeAspect="1"/>
          </p:cNvPicPr>
          <p:nvPr/>
        </p:nvPicPr>
        <p:blipFill>
          <a:blip r:embed="rId38"/>
          <a:stretch>
            <a:fillRect/>
          </a:stretch>
        </p:blipFill>
        <p:spPr>
          <a:xfrm>
            <a:off x="8729691" y="5120866"/>
            <a:ext cx="2183614" cy="621775"/>
          </a:xfrm>
          <a:prstGeom prst="rect">
            <a:avLst/>
          </a:prstGeom>
        </p:spPr>
      </p:pic>
      <p:pic>
        <p:nvPicPr>
          <p:cNvPr id="130" name="Picture 129">
            <a:extLst>
              <a:ext uri="{FF2B5EF4-FFF2-40B4-BE49-F238E27FC236}">
                <a16:creationId xmlns:a16="http://schemas.microsoft.com/office/drawing/2014/main" id="{31758D63-F8B5-EBCF-67C4-D8A6954872A3}"/>
              </a:ext>
            </a:extLst>
          </p:cNvPr>
          <p:cNvPicPr>
            <a:picLocks noChangeAspect="1"/>
          </p:cNvPicPr>
          <p:nvPr/>
        </p:nvPicPr>
        <p:blipFill>
          <a:blip r:embed="rId39"/>
          <a:stretch>
            <a:fillRect/>
          </a:stretch>
        </p:blipFill>
        <p:spPr>
          <a:xfrm>
            <a:off x="5612285" y="2203723"/>
            <a:ext cx="2311243" cy="723722"/>
          </a:xfrm>
          <a:prstGeom prst="rect">
            <a:avLst/>
          </a:prstGeom>
        </p:spPr>
      </p:pic>
      <p:pic>
        <p:nvPicPr>
          <p:cNvPr id="131" name="Picture 130">
            <a:extLst>
              <a:ext uri="{FF2B5EF4-FFF2-40B4-BE49-F238E27FC236}">
                <a16:creationId xmlns:a16="http://schemas.microsoft.com/office/drawing/2014/main" id="{6C23CA5B-9347-210F-493C-CE7FFDFC4B6B}"/>
              </a:ext>
            </a:extLst>
          </p:cNvPr>
          <p:cNvPicPr>
            <a:picLocks noChangeAspect="1"/>
          </p:cNvPicPr>
          <p:nvPr/>
        </p:nvPicPr>
        <p:blipFill>
          <a:blip r:embed="rId40"/>
          <a:stretch>
            <a:fillRect/>
          </a:stretch>
        </p:blipFill>
        <p:spPr>
          <a:xfrm>
            <a:off x="5021540" y="4096174"/>
            <a:ext cx="1200928" cy="446246"/>
          </a:xfrm>
          <a:prstGeom prst="rect">
            <a:avLst/>
          </a:prstGeom>
        </p:spPr>
      </p:pic>
      <p:pic>
        <p:nvPicPr>
          <p:cNvPr id="132" name="Picture 131">
            <a:extLst>
              <a:ext uri="{FF2B5EF4-FFF2-40B4-BE49-F238E27FC236}">
                <a16:creationId xmlns:a16="http://schemas.microsoft.com/office/drawing/2014/main" id="{A0D4FEC6-FEE1-68C9-1080-A76397572895}"/>
              </a:ext>
            </a:extLst>
          </p:cNvPr>
          <p:cNvPicPr>
            <a:picLocks noChangeAspect="1"/>
          </p:cNvPicPr>
          <p:nvPr/>
        </p:nvPicPr>
        <p:blipFill>
          <a:blip r:embed="rId41"/>
          <a:stretch>
            <a:fillRect/>
          </a:stretch>
        </p:blipFill>
        <p:spPr>
          <a:xfrm>
            <a:off x="6129959" y="4510266"/>
            <a:ext cx="1494396" cy="543396"/>
          </a:xfrm>
          <a:prstGeom prst="rect">
            <a:avLst/>
          </a:prstGeom>
        </p:spPr>
      </p:pic>
      <p:pic>
        <p:nvPicPr>
          <p:cNvPr id="133" name="Picture 132">
            <a:extLst>
              <a:ext uri="{FF2B5EF4-FFF2-40B4-BE49-F238E27FC236}">
                <a16:creationId xmlns:a16="http://schemas.microsoft.com/office/drawing/2014/main" id="{20D9C12B-3B0A-5702-3120-10C09C889FBA}"/>
              </a:ext>
            </a:extLst>
          </p:cNvPr>
          <p:cNvPicPr>
            <a:picLocks noChangeAspect="1"/>
          </p:cNvPicPr>
          <p:nvPr/>
        </p:nvPicPr>
        <p:blipFill>
          <a:blip r:embed="rId42"/>
          <a:stretch>
            <a:fillRect/>
          </a:stretch>
        </p:blipFill>
        <p:spPr>
          <a:xfrm>
            <a:off x="3827971" y="3542688"/>
            <a:ext cx="1078379" cy="643726"/>
          </a:xfrm>
          <a:prstGeom prst="rect">
            <a:avLst/>
          </a:prstGeom>
        </p:spPr>
      </p:pic>
      <p:pic>
        <p:nvPicPr>
          <p:cNvPr id="134" name="Picture 133">
            <a:extLst>
              <a:ext uri="{FF2B5EF4-FFF2-40B4-BE49-F238E27FC236}">
                <a16:creationId xmlns:a16="http://schemas.microsoft.com/office/drawing/2014/main" id="{A70B0569-670A-EA3F-8219-4D8B66A70F3D}"/>
              </a:ext>
            </a:extLst>
          </p:cNvPr>
          <p:cNvPicPr>
            <a:picLocks noChangeAspect="1"/>
          </p:cNvPicPr>
          <p:nvPr/>
        </p:nvPicPr>
        <p:blipFill>
          <a:blip r:embed="rId43"/>
          <a:stretch>
            <a:fillRect/>
          </a:stretch>
        </p:blipFill>
        <p:spPr>
          <a:xfrm>
            <a:off x="5943009" y="5217104"/>
            <a:ext cx="1667108" cy="571580"/>
          </a:xfrm>
          <a:prstGeom prst="rect">
            <a:avLst/>
          </a:prstGeom>
        </p:spPr>
      </p:pic>
      <p:pic>
        <p:nvPicPr>
          <p:cNvPr id="135" name="Picture 134">
            <a:extLst>
              <a:ext uri="{FF2B5EF4-FFF2-40B4-BE49-F238E27FC236}">
                <a16:creationId xmlns:a16="http://schemas.microsoft.com/office/drawing/2014/main" id="{C1D964B1-8C20-9A17-A908-7D353E675A22}"/>
              </a:ext>
            </a:extLst>
          </p:cNvPr>
          <p:cNvPicPr>
            <a:picLocks noChangeAspect="1"/>
          </p:cNvPicPr>
          <p:nvPr/>
        </p:nvPicPr>
        <p:blipFill>
          <a:blip r:embed="rId44"/>
          <a:stretch>
            <a:fillRect/>
          </a:stretch>
        </p:blipFill>
        <p:spPr>
          <a:xfrm>
            <a:off x="5167065" y="3464137"/>
            <a:ext cx="1853427" cy="466718"/>
          </a:xfrm>
          <a:prstGeom prst="rect">
            <a:avLst/>
          </a:prstGeom>
        </p:spPr>
      </p:pic>
      <p:pic>
        <p:nvPicPr>
          <p:cNvPr id="136" name="Picture 135">
            <a:extLst>
              <a:ext uri="{FF2B5EF4-FFF2-40B4-BE49-F238E27FC236}">
                <a16:creationId xmlns:a16="http://schemas.microsoft.com/office/drawing/2014/main" id="{623D8E71-FE49-3BC9-D8AB-F0665FF91E35}"/>
              </a:ext>
            </a:extLst>
          </p:cNvPr>
          <p:cNvPicPr>
            <a:picLocks noChangeAspect="1"/>
          </p:cNvPicPr>
          <p:nvPr/>
        </p:nvPicPr>
        <p:blipFill>
          <a:blip r:embed="rId45"/>
          <a:stretch>
            <a:fillRect/>
          </a:stretch>
        </p:blipFill>
        <p:spPr>
          <a:xfrm>
            <a:off x="6113934" y="2911047"/>
            <a:ext cx="1205327" cy="484616"/>
          </a:xfrm>
          <a:prstGeom prst="rect">
            <a:avLst/>
          </a:prstGeom>
        </p:spPr>
      </p:pic>
      <p:pic>
        <p:nvPicPr>
          <p:cNvPr id="137" name="Picture 136">
            <a:extLst>
              <a:ext uri="{FF2B5EF4-FFF2-40B4-BE49-F238E27FC236}">
                <a16:creationId xmlns:a16="http://schemas.microsoft.com/office/drawing/2014/main" id="{CFE5CA50-B17C-6228-569D-BD132D37C568}"/>
              </a:ext>
            </a:extLst>
          </p:cNvPr>
          <p:cNvPicPr>
            <a:picLocks noChangeAspect="1"/>
          </p:cNvPicPr>
          <p:nvPr/>
        </p:nvPicPr>
        <p:blipFill>
          <a:blip r:embed="rId46"/>
          <a:stretch>
            <a:fillRect/>
          </a:stretch>
        </p:blipFill>
        <p:spPr>
          <a:xfrm>
            <a:off x="7439292" y="2809151"/>
            <a:ext cx="1152939" cy="707119"/>
          </a:xfrm>
          <a:prstGeom prst="rect">
            <a:avLst/>
          </a:prstGeom>
        </p:spPr>
      </p:pic>
      <p:pic>
        <p:nvPicPr>
          <p:cNvPr id="138" name="Picture 137" descr="A logo with a sun and text&#10;&#10;Description automatically generated">
            <a:extLst>
              <a:ext uri="{FF2B5EF4-FFF2-40B4-BE49-F238E27FC236}">
                <a16:creationId xmlns:a16="http://schemas.microsoft.com/office/drawing/2014/main" id="{8063AAA3-36A3-031E-F9D4-209438B37B93}"/>
              </a:ext>
            </a:extLst>
          </p:cNvPr>
          <p:cNvPicPr>
            <a:picLocks noChangeAspect="1"/>
          </p:cNvPicPr>
          <p:nvPr/>
        </p:nvPicPr>
        <p:blipFill>
          <a:blip r:embed="rId47"/>
          <a:stretch>
            <a:fillRect/>
          </a:stretch>
        </p:blipFill>
        <p:spPr>
          <a:xfrm>
            <a:off x="10626839" y="2796218"/>
            <a:ext cx="1225123" cy="746470"/>
          </a:xfrm>
          <a:prstGeom prst="rect">
            <a:avLst/>
          </a:prstGeom>
        </p:spPr>
      </p:pic>
      <p:pic>
        <p:nvPicPr>
          <p:cNvPr id="139" name="Picture 138">
            <a:extLst>
              <a:ext uri="{FF2B5EF4-FFF2-40B4-BE49-F238E27FC236}">
                <a16:creationId xmlns:a16="http://schemas.microsoft.com/office/drawing/2014/main" id="{306A9CA8-725B-AB58-5B84-4758D80831C5}"/>
              </a:ext>
            </a:extLst>
          </p:cNvPr>
          <p:cNvPicPr>
            <a:picLocks noChangeAspect="1"/>
          </p:cNvPicPr>
          <p:nvPr/>
        </p:nvPicPr>
        <p:blipFill rotWithShape="1">
          <a:blip r:embed="rId48"/>
          <a:srcRect b="10138"/>
          <a:stretch/>
        </p:blipFill>
        <p:spPr>
          <a:xfrm>
            <a:off x="8831673" y="2927445"/>
            <a:ext cx="1423279" cy="685829"/>
          </a:xfrm>
          <a:prstGeom prst="rect">
            <a:avLst/>
          </a:prstGeom>
        </p:spPr>
      </p:pic>
      <p:sp>
        <p:nvSpPr>
          <p:cNvPr id="142" name="Rectangle: Rounded Corners 141">
            <a:extLst>
              <a:ext uri="{FF2B5EF4-FFF2-40B4-BE49-F238E27FC236}">
                <a16:creationId xmlns:a16="http://schemas.microsoft.com/office/drawing/2014/main" id="{8C4EBEDB-1950-3DC1-AF81-193075D7BEDA}"/>
              </a:ext>
            </a:extLst>
          </p:cNvPr>
          <p:cNvSpPr/>
          <p:nvPr/>
        </p:nvSpPr>
        <p:spPr>
          <a:xfrm>
            <a:off x="1703787" y="5758380"/>
            <a:ext cx="3918217" cy="587573"/>
          </a:xfrm>
          <a:prstGeom prst="roundRect">
            <a:avLst/>
          </a:prstGeom>
          <a:solidFill>
            <a:srgbClr val="0070C0"/>
          </a:solidFill>
          <a:ln>
            <a:solidFill>
              <a:srgbClr val="3595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solidFill>
                  <a:prstClr val="white"/>
                </a:solidFill>
              </a:rPr>
              <a:t>USD 82+ Billion</a:t>
            </a:r>
            <a:r>
              <a:rPr lang="en-US" b="1" dirty="0">
                <a:solidFill>
                  <a:prstClr val="white"/>
                </a:solidFill>
              </a:rPr>
              <a:t> of MTN established </a:t>
            </a:r>
          </a:p>
        </p:txBody>
      </p:sp>
      <p:sp>
        <p:nvSpPr>
          <p:cNvPr id="143" name="Rectangle: Rounded Corners 142">
            <a:extLst>
              <a:ext uri="{FF2B5EF4-FFF2-40B4-BE49-F238E27FC236}">
                <a16:creationId xmlns:a16="http://schemas.microsoft.com/office/drawing/2014/main" id="{6A7A992D-6904-819D-B255-FD361794CD81}"/>
              </a:ext>
            </a:extLst>
          </p:cNvPr>
          <p:cNvSpPr/>
          <p:nvPr/>
        </p:nvSpPr>
        <p:spPr>
          <a:xfrm>
            <a:off x="6434739" y="5758465"/>
            <a:ext cx="4545011" cy="587573"/>
          </a:xfrm>
          <a:prstGeom prst="roundRect">
            <a:avLst/>
          </a:prstGeom>
          <a:solidFill>
            <a:srgbClr val="0070C0"/>
          </a:solidFill>
          <a:ln>
            <a:solidFill>
              <a:srgbClr val="3595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USD 60+ Billion of listed debt securities</a:t>
            </a:r>
          </a:p>
        </p:txBody>
      </p:sp>
    </p:spTree>
    <p:extLst>
      <p:ext uri="{BB962C8B-B14F-4D97-AF65-F5344CB8AC3E}">
        <p14:creationId xmlns:p14="http://schemas.microsoft.com/office/powerpoint/2010/main" val="933731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5045EE-1C4C-415C-7567-79D73EA9E83D}"/>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77710EA-23EF-A821-0323-8C1203869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AD61C63-75C6-378A-38E1-F34ACA1AD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19B3D6-6193-8932-90FC-99FDDBB53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6F2B0F4-217A-F8D8-50B6-70D36C54395D}"/>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B6015733-698F-CD0D-8DF0-47D53A65A591}"/>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07634291-7F84-1520-D8C9-5344B3E94F62}"/>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 name="Rectangle 6">
            <a:extLst>
              <a:ext uri="{FF2B5EF4-FFF2-40B4-BE49-F238E27FC236}">
                <a16:creationId xmlns:a16="http://schemas.microsoft.com/office/drawing/2014/main" id="{503513E7-307E-F19D-E5D1-95F88560E990}"/>
              </a:ext>
            </a:extLst>
          </p:cNvPr>
          <p:cNvSpPr/>
          <p:nvPr/>
        </p:nvSpPr>
        <p:spPr>
          <a:xfrm>
            <a:off x="4399125" y="4416442"/>
            <a:ext cx="3393750" cy="1852880"/>
          </a:xfrm>
          <a:prstGeom prst="rect">
            <a:avLst/>
          </a:prstGeom>
        </p:spPr>
        <p:txBody>
          <a:bodyPr wrap="none">
            <a:spAutoFit/>
          </a:bodyPr>
          <a:lstStyle/>
          <a:p>
            <a:pPr algn="ctr" eaLnBrk="0" hangingPunct="0">
              <a:lnSpc>
                <a:spcPct val="150000"/>
              </a:lnSpc>
            </a:pPr>
            <a:r>
              <a:rPr lang="en-IN" altLang="en-US" sz="2000" dirty="0">
                <a:solidFill>
                  <a:srgbClr val="0E2841"/>
                </a:solidFill>
                <a:latin typeface="+mn-lt"/>
                <a:cs typeface="Times New Roman" panose="02020603050405020304" pitchFamily="18" charset="0"/>
              </a:rPr>
              <a:t>For more details, please visit </a:t>
            </a:r>
          </a:p>
          <a:p>
            <a:pPr algn="ctr" eaLnBrk="0" hangingPunct="0">
              <a:lnSpc>
                <a:spcPct val="150000"/>
              </a:lnSpc>
            </a:pPr>
            <a:r>
              <a:rPr lang="en-IN" altLang="en-US" sz="2000" b="1" u="sng" dirty="0">
                <a:solidFill>
                  <a:schemeClr val="bg1">
                    <a:lumMod val="50000"/>
                  </a:schemeClr>
                </a:solidFill>
                <a:latin typeface="+mn-lt"/>
                <a:cs typeface="Times New Roman" panose="02020603050405020304" pitchFamily="18" charset="0"/>
                <a:hlinkClick r:id="rId2"/>
              </a:rPr>
              <a:t>http://www.indiainx.com</a:t>
            </a:r>
            <a:endParaRPr lang="en-IN" altLang="en-US" sz="2000" b="1" u="sng" dirty="0">
              <a:solidFill>
                <a:schemeClr val="bg1">
                  <a:lumMod val="50000"/>
                </a:schemeClr>
              </a:solidFill>
              <a:latin typeface="+mn-lt"/>
              <a:cs typeface="Times New Roman" panose="02020603050405020304" pitchFamily="18" charset="0"/>
            </a:endParaRPr>
          </a:p>
          <a:p>
            <a:pPr algn="ctr" eaLnBrk="0" hangingPunct="0">
              <a:lnSpc>
                <a:spcPct val="150000"/>
              </a:lnSpc>
            </a:pPr>
            <a:r>
              <a:rPr lang="en-US" sz="2000" dirty="0">
                <a:solidFill>
                  <a:srgbClr val="0E2841"/>
                </a:solidFill>
                <a:latin typeface="+mn-lt"/>
                <a:cs typeface="Times New Roman" panose="02020603050405020304" pitchFamily="18" charset="0"/>
              </a:rPr>
              <a:t>or write to us at </a:t>
            </a:r>
          </a:p>
          <a:p>
            <a:pPr algn="ctr" eaLnBrk="0" hangingPunct="0">
              <a:lnSpc>
                <a:spcPct val="150000"/>
              </a:lnSpc>
            </a:pPr>
            <a:r>
              <a:rPr lang="en-US" b="1" dirty="0"/>
              <a:t>listing.sales@indiainx.com</a:t>
            </a:r>
            <a:endParaRPr lang="en-IN" altLang="en-US" b="1" u="sng" dirty="0">
              <a:solidFill>
                <a:schemeClr val="bg1">
                  <a:lumMod val="50000"/>
                </a:schemeClr>
              </a:solidFill>
              <a:latin typeface="+mn-lt"/>
              <a:cs typeface="Times New Roman" panose="02020603050405020304" pitchFamily="18" charset="0"/>
            </a:endParaRPr>
          </a:p>
        </p:txBody>
      </p:sp>
      <p:pic>
        <p:nvPicPr>
          <p:cNvPr id="9" name="Picture 8" descr="A qr code on a white background&#10;&#10;Description automatically generated">
            <a:extLst>
              <a:ext uri="{FF2B5EF4-FFF2-40B4-BE49-F238E27FC236}">
                <a16:creationId xmlns:a16="http://schemas.microsoft.com/office/drawing/2014/main" id="{C9952237-8C98-B7B9-4BAB-023184593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881" y="1254122"/>
            <a:ext cx="2494836" cy="29102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A logo with a star in the middle&#10;&#10;Description automatically generated">
            <a:extLst>
              <a:ext uri="{FF2B5EF4-FFF2-40B4-BE49-F238E27FC236}">
                <a16:creationId xmlns:a16="http://schemas.microsoft.com/office/drawing/2014/main" id="{52B016CC-C811-A634-4FEA-6326BA5716D9}"/>
              </a:ext>
            </a:extLst>
          </p:cNvPr>
          <p:cNvPicPr>
            <a:picLocks noChangeAspect="1"/>
          </p:cNvPicPr>
          <p:nvPr/>
        </p:nvPicPr>
        <p:blipFill>
          <a:blip r:embed="rId4">
            <a:extLst>
              <a:ext uri="{28A0092B-C50C-407E-A947-70E740481C1C}">
                <a14:useLocalDpi xmlns:a14="http://schemas.microsoft.com/office/drawing/2010/main" val="0"/>
              </a:ext>
            </a:extLst>
          </a:blip>
          <a:srcRect l="-164" t="17310" r="164" b="39172"/>
          <a:stretch/>
        </p:blipFill>
        <p:spPr>
          <a:xfrm>
            <a:off x="1185670" y="970280"/>
            <a:ext cx="5705856" cy="2483056"/>
          </a:xfrm>
          <a:prstGeom prst="rect">
            <a:avLst/>
          </a:prstGeom>
        </p:spPr>
      </p:pic>
      <p:sp>
        <p:nvSpPr>
          <p:cNvPr id="11" name="TextBox 10">
            <a:extLst>
              <a:ext uri="{FF2B5EF4-FFF2-40B4-BE49-F238E27FC236}">
                <a16:creationId xmlns:a16="http://schemas.microsoft.com/office/drawing/2014/main" id="{6A3BD924-8A20-D8BB-736E-09A47A5A9DC4}"/>
              </a:ext>
            </a:extLst>
          </p:cNvPr>
          <p:cNvSpPr txBox="1"/>
          <p:nvPr/>
        </p:nvSpPr>
        <p:spPr>
          <a:xfrm>
            <a:off x="1658554" y="3623158"/>
            <a:ext cx="4397828" cy="369332"/>
          </a:xfrm>
          <a:prstGeom prst="rect">
            <a:avLst/>
          </a:prstGeom>
          <a:noFill/>
        </p:spPr>
        <p:txBody>
          <a:bodyPr wrap="square" rtlCol="0">
            <a:spAutoFit/>
          </a:bodyPr>
          <a:lstStyle/>
          <a:p>
            <a:pPr algn="ctr"/>
            <a:r>
              <a:rPr lang="en-US" b="1" dirty="0">
                <a:solidFill>
                  <a:srgbClr val="1D3557"/>
                </a:solidFill>
                <a:latin typeface="+mj-lt"/>
              </a:rPr>
              <a:t>YOUR BEST OFFSHORE GATEWAY</a:t>
            </a:r>
          </a:p>
        </p:txBody>
      </p:sp>
    </p:spTree>
    <p:extLst>
      <p:ext uri="{BB962C8B-B14F-4D97-AF65-F5344CB8AC3E}">
        <p14:creationId xmlns:p14="http://schemas.microsoft.com/office/powerpoint/2010/main" val="3383814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154C6A-9F1E-9FEB-6F73-16A46EDC7C3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A13AA63-0B72-F2B4-CDC3-5609E91CF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925AB31E-CFDB-69E1-159C-11B51E4FB3AF}"/>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7E0C3AC6-5FB1-F85A-ACDF-4111C7659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D3E870-D8AC-B78E-F284-6685DB345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3449896-D715-D6C8-B4BD-AE5FC99F9ABB}"/>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ACB9E60E-F990-4BA8-8A3A-FA46147AD2C5}"/>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5A825604-9D33-B9C9-AE26-52C920492A22}"/>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6D39C149-D1C4-9905-DBEE-01CBC21D4E6D}"/>
              </a:ext>
            </a:extLst>
          </p:cNvPr>
          <p:cNvSpPr txBox="1"/>
          <p:nvPr/>
        </p:nvSpPr>
        <p:spPr>
          <a:xfrm>
            <a:off x="223007" y="217010"/>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IN" sz="2800" b="1" i="1" dirty="0">
                <a:solidFill>
                  <a:srgbClr val="002060"/>
                </a:solidFill>
                <a:latin typeface="Aptos" panose="020B0004020202020204" pitchFamily="34" charset="0"/>
                <a:cs typeface="Times New Roman" pitchFamily="18" charset="0"/>
              </a:rPr>
              <a:t>DISCLAIMER</a:t>
            </a:r>
            <a:endParaRPr lang="en-US" sz="2800" dirty="0">
              <a:solidFill>
                <a:srgbClr val="0C344C"/>
              </a:solidFill>
              <a:latin typeface="+mj-lt"/>
            </a:endParaRPr>
          </a:p>
        </p:txBody>
      </p:sp>
      <p:sp>
        <p:nvSpPr>
          <p:cNvPr id="5" name="Rectangle 4">
            <a:extLst>
              <a:ext uri="{FF2B5EF4-FFF2-40B4-BE49-F238E27FC236}">
                <a16:creationId xmlns:a16="http://schemas.microsoft.com/office/drawing/2014/main" id="{E2918597-C720-1D85-AD2C-C44C3BE38845}"/>
              </a:ext>
            </a:extLst>
          </p:cNvPr>
          <p:cNvSpPr/>
          <p:nvPr/>
        </p:nvSpPr>
        <p:spPr>
          <a:xfrm>
            <a:off x="223007" y="2483568"/>
            <a:ext cx="11541381" cy="398570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IN" sz="1150" b="0" i="0" u="none" strike="noStrike" kern="1400" cap="none" spc="0" normalizeH="0" baseline="0" noProof="0" dirty="0">
                <a:ln>
                  <a:noFill/>
                </a:ln>
                <a:solidFill>
                  <a:prstClr val="black"/>
                </a:solidFill>
                <a:effectLst/>
                <a:uLnTx/>
                <a:uFillTx/>
                <a:latin typeface="+mj-lt"/>
                <a:ea typeface="+mn-ea"/>
                <a:cs typeface="+mn-cs"/>
              </a:rPr>
              <a:t>By accepting this document, you agree and accept with the representations made herein:</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IN" sz="1150" b="0" i="0" u="none" strike="noStrike" kern="1400" cap="none" spc="0" normalizeH="0" baseline="0" noProof="0" dirty="0">
                <a:ln>
                  <a:noFill/>
                </a:ln>
                <a:solidFill>
                  <a:prstClr val="black"/>
                </a:solidFill>
                <a:effectLst/>
                <a:uLnTx/>
                <a:uFillTx/>
                <a:latin typeface="+mj-lt"/>
                <a:ea typeface="+mn-ea"/>
                <a:cs typeface="+mn-cs"/>
              </a:rPr>
              <a:t>The material, logos, trademarks, data, information etc. (including third party data, logos, information etc.) included in this document or forming part of this documents have been compiled for general information purpose ONLY and neither create any legally binding obligation on the part of India International Exchange (IFSC) Limited (hereinafter referred to as the "INDIA INX") and / or its affiliates and/or third party nor reflects any endorsements by INDIA INX. Whilst making all reasonable efforts to provide correct and appropriate information and data, INDIA INX cannot and does not warrant or guarantee that the information and data provided in this document are accurate in every respect. All the information and data made available on this document is provided "AS IS" and "WITH ALL FAULTS", hence without warranty of any kind, other than when expressly provided in this document. INDIA INX does not warrant guarantee or make any representations concerning the use, results of use or inability to use the information available on this document in terms of the timeliness, truthfulness, sequence, completeness, accuracy, reliability, correctness, and performance or otherwise. The user of the information assumes the entire risk as to the suitability, use, results of use, accuracy, completeness, currentness of the information and shall waive any claim of detrimental reliance upon the information. The material and information provided in this document are neither intended to nor constitute an investment advice. While making a decision you should consider both your legal and regulatory position in the relevant jurisdiction and the risks associated with the transaction. By making the information and data available on this document INDIA INX is not acting as your legal, financial, tax or accounting advisor or in any other fiduciary capacity with respect to any transaction, of whatsoever nature. Without limitation, this document does not solicit or constitute an offer, an invitation to offer or a recommendation to enter into any transaction. Through this document, INDIA INX is neither soliciting business, generally or specifically, nor is it directing any work flow or recommendations to the Futures Commission Merchants, the Commodity Pool Operator, the Commodity Trading Advisor and Introducing Broker.  INDIA INX its group companies and third parties whom any data, logo, etc. belongs in this documents specifically disclaims all liability for any direct, indirect, consequential or any other losses or damages including loss of profits incurred by you or any third party that may arise from any reliance on this document for the reliability, accuracy, completeness. All rights reserved. All content [texts, trademarks, illustrations, images, graphic representations, files, designs, arrangements and the literary work] on this document of INDIA INX, its group companies and/or third party  are  protected by the prevailing intellectual property laws, therefore the rights accruing from the same wholly vest with INDIA INX. However users are permitted to use the information by making copies, storing (internally) or reproducing the data provided in this document for their OWN PERSONAL USE and not commercial purposes. All other use, other than the above mentioned shall be considered to be in violation of the terms and conditions and would constitute an offence under the laws of India and the International treaties governing the same. Any dispute arising out of or in connection with the use of the information provided by this document is subject to the exclusive jurisdiction if the courts of Ahmedabad (Gujrat), India and shall be governed by the Indian Law.</a:t>
            </a:r>
          </a:p>
          <a:p>
            <a:pPr marL="0" marR="0" lvl="0" indent="0" algn="l" defTabSz="914400" rtl="0" eaLnBrk="1" fontAlgn="base" latinLnBrk="0" hangingPunct="1">
              <a:lnSpc>
                <a:spcPct val="100000"/>
              </a:lnSpc>
              <a:spcBef>
                <a:spcPts val="0"/>
              </a:spcBef>
              <a:spcAft>
                <a:spcPts val="1000"/>
              </a:spcAft>
              <a:buClrTx/>
              <a:buSzTx/>
              <a:buFontTx/>
              <a:buNone/>
              <a:tabLst/>
              <a:defRPr/>
            </a:pPr>
            <a:endParaRPr kumimoji="0" lang="en-IN" sz="1150" b="0" i="0" u="none" strike="noStrike" kern="14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2042741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ED28D6-43F4-2AC7-96D4-06A42044F379}"/>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1255AF-DD6E-A39F-1D67-E203A2116556}"/>
              </a:ext>
            </a:extLst>
          </p:cNvPr>
          <p:cNvSpPr/>
          <p:nvPr/>
        </p:nvSpPr>
        <p:spPr>
          <a:xfrm>
            <a:off x="-387899" y="1920866"/>
            <a:ext cx="4582879" cy="3419239"/>
          </a:xfrm>
          <a:prstGeom prst="parallelogram">
            <a:avLst>
              <a:gd name="adj" fmla="val 27646"/>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37C6179-D2BD-8B02-7D72-0151843EE85B}"/>
              </a:ext>
            </a:extLst>
          </p:cNvPr>
          <p:cNvSpPr txBox="1"/>
          <p:nvPr/>
        </p:nvSpPr>
        <p:spPr>
          <a:xfrm>
            <a:off x="4330806" y="2566720"/>
            <a:ext cx="7575444" cy="1352112"/>
          </a:xfrm>
          <a:prstGeom prst="rect">
            <a:avLst/>
          </a:prstGeom>
        </p:spPr>
        <p:txBody>
          <a:bodyPr vert="horz" lIns="91440" tIns="45720" rIns="91440" bIns="45720" rtlCol="0">
            <a:normAutofit/>
          </a:bodyPr>
          <a:lstStyle/>
          <a:p>
            <a:pPr fontAlgn="base">
              <a:lnSpc>
                <a:spcPct val="90000"/>
              </a:lnSpc>
              <a:spcBef>
                <a:spcPct val="0"/>
              </a:spcBef>
              <a:spcAft>
                <a:spcPts val="600"/>
              </a:spcAft>
              <a:defRPr/>
            </a:pPr>
            <a:r>
              <a:rPr lang="en-US" i="1" dirty="0">
                <a:solidFill>
                  <a:srgbClr val="0E2841"/>
                </a:solidFill>
              </a:rPr>
              <a:t>“My vision is, Gift city should become the price setter for at least a few of the largest traded instruments in the world, whether in commodities, currencies, equities, interest rates or any other financial instrument”</a:t>
            </a:r>
          </a:p>
        </p:txBody>
      </p:sp>
      <p:pic>
        <p:nvPicPr>
          <p:cNvPr id="8" name="Picture 7" descr="A logo with a star in the middle&#10;&#10;Description automatically generated">
            <a:extLst>
              <a:ext uri="{FF2B5EF4-FFF2-40B4-BE49-F238E27FC236}">
                <a16:creationId xmlns:a16="http://schemas.microsoft.com/office/drawing/2014/main" id="{1130E0C8-EC22-7C53-92AC-63994D106B27}"/>
              </a:ext>
            </a:extLst>
          </p:cNvPr>
          <p:cNvPicPr>
            <a:picLocks noChangeAspect="1"/>
          </p:cNvPicPr>
          <p:nvPr/>
        </p:nvPicPr>
        <p:blipFill>
          <a:blip r:embed="rId3">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FF40B71-19DD-BA52-905F-C1DA09F202B7}"/>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AEF93B37-0649-FBD9-CE17-32FEC09E254A}"/>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6087A734-7FF5-2401-4008-40E782FDC6DE}"/>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7" name="Group 6">
            <a:extLst>
              <a:ext uri="{FF2B5EF4-FFF2-40B4-BE49-F238E27FC236}">
                <a16:creationId xmlns:a16="http://schemas.microsoft.com/office/drawing/2014/main" id="{B9F06F28-8A76-059F-63C1-B01E5C4F440A}"/>
              </a:ext>
            </a:extLst>
          </p:cNvPr>
          <p:cNvGrpSpPr/>
          <p:nvPr/>
        </p:nvGrpSpPr>
        <p:grpSpPr>
          <a:xfrm>
            <a:off x="3168240" y="2272455"/>
            <a:ext cx="1026740" cy="886905"/>
            <a:chOff x="4859710" y="1476475"/>
            <a:chExt cx="1236290" cy="1067916"/>
          </a:xfrm>
          <a:gradFill>
            <a:gsLst>
              <a:gs pos="0">
                <a:srgbClr val="00B0F0"/>
              </a:gs>
              <a:gs pos="100000">
                <a:srgbClr val="002060"/>
              </a:gs>
            </a:gsLst>
            <a:lin ang="13500000" scaled="1"/>
          </a:gradFill>
        </p:grpSpPr>
        <p:sp>
          <p:nvSpPr>
            <p:cNvPr id="9" name="Freeform 5">
              <a:extLst>
                <a:ext uri="{FF2B5EF4-FFF2-40B4-BE49-F238E27FC236}">
                  <a16:creationId xmlns:a16="http://schemas.microsoft.com/office/drawing/2014/main" id="{C9B2D8F9-9412-E288-2F71-863CA63EC086}"/>
                </a:ext>
              </a:extLst>
            </p:cNvPr>
            <p:cNvSpPr>
              <a:spLocks/>
            </p:cNvSpPr>
            <p:nvPr/>
          </p:nvSpPr>
          <p:spPr bwMode="auto">
            <a:xfrm>
              <a:off x="4859710" y="1476475"/>
              <a:ext cx="536371" cy="1067916"/>
            </a:xfrm>
            <a:custGeom>
              <a:avLst/>
              <a:gdLst>
                <a:gd name="T0" fmla="*/ 151 w 328"/>
                <a:gd name="T1" fmla="*/ 326 h 653"/>
                <a:gd name="T2" fmla="*/ 227 w 328"/>
                <a:gd name="T3" fmla="*/ 104 h 653"/>
                <a:gd name="T4" fmla="*/ 227 w 328"/>
                <a:gd name="T5" fmla="*/ 0 h 653"/>
                <a:gd name="T6" fmla="*/ 0 w 328"/>
                <a:gd name="T7" fmla="*/ 326 h 653"/>
                <a:gd name="T8" fmla="*/ 0 w 328"/>
                <a:gd name="T9" fmla="*/ 653 h 653"/>
                <a:gd name="T10" fmla="*/ 328 w 328"/>
                <a:gd name="T11" fmla="*/ 653 h 653"/>
                <a:gd name="T12" fmla="*/ 328 w 328"/>
                <a:gd name="T13" fmla="*/ 326 h 653"/>
                <a:gd name="T14" fmla="*/ 151 w 328"/>
                <a:gd name="T15" fmla="*/ 326 h 6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653">
                  <a:moveTo>
                    <a:pt x="151" y="326"/>
                  </a:moveTo>
                  <a:cubicBezTo>
                    <a:pt x="125" y="122"/>
                    <a:pt x="227" y="104"/>
                    <a:pt x="227" y="104"/>
                  </a:cubicBezTo>
                  <a:cubicBezTo>
                    <a:pt x="227" y="0"/>
                    <a:pt x="227" y="0"/>
                    <a:pt x="227" y="0"/>
                  </a:cubicBezTo>
                  <a:cubicBezTo>
                    <a:pt x="109" y="0"/>
                    <a:pt x="0" y="93"/>
                    <a:pt x="0" y="326"/>
                  </a:cubicBezTo>
                  <a:cubicBezTo>
                    <a:pt x="0" y="653"/>
                    <a:pt x="0" y="653"/>
                    <a:pt x="0" y="653"/>
                  </a:cubicBezTo>
                  <a:cubicBezTo>
                    <a:pt x="328" y="653"/>
                    <a:pt x="328" y="653"/>
                    <a:pt x="328" y="653"/>
                  </a:cubicBezTo>
                  <a:cubicBezTo>
                    <a:pt x="328" y="326"/>
                    <a:pt x="328" y="326"/>
                    <a:pt x="328" y="326"/>
                  </a:cubicBezTo>
                  <a:lnTo>
                    <a:pt x="151" y="32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B4748EBF-6EF2-3882-81DA-3FCF49329839}"/>
                </a:ext>
              </a:extLst>
            </p:cNvPr>
            <p:cNvSpPr>
              <a:spLocks/>
            </p:cNvSpPr>
            <p:nvPr/>
          </p:nvSpPr>
          <p:spPr bwMode="auto">
            <a:xfrm>
              <a:off x="5559629" y="1476475"/>
              <a:ext cx="536371" cy="1067916"/>
            </a:xfrm>
            <a:custGeom>
              <a:avLst/>
              <a:gdLst>
                <a:gd name="T0" fmla="*/ 151 w 328"/>
                <a:gd name="T1" fmla="*/ 326 h 653"/>
                <a:gd name="T2" fmla="*/ 227 w 328"/>
                <a:gd name="T3" fmla="*/ 104 h 653"/>
                <a:gd name="T4" fmla="*/ 227 w 328"/>
                <a:gd name="T5" fmla="*/ 0 h 653"/>
                <a:gd name="T6" fmla="*/ 0 w 328"/>
                <a:gd name="T7" fmla="*/ 326 h 653"/>
                <a:gd name="T8" fmla="*/ 0 w 328"/>
                <a:gd name="T9" fmla="*/ 653 h 653"/>
                <a:gd name="T10" fmla="*/ 328 w 328"/>
                <a:gd name="T11" fmla="*/ 653 h 653"/>
                <a:gd name="T12" fmla="*/ 328 w 328"/>
                <a:gd name="T13" fmla="*/ 326 h 653"/>
                <a:gd name="T14" fmla="*/ 151 w 328"/>
                <a:gd name="T15" fmla="*/ 326 h 6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653">
                  <a:moveTo>
                    <a:pt x="151" y="326"/>
                  </a:moveTo>
                  <a:cubicBezTo>
                    <a:pt x="125" y="122"/>
                    <a:pt x="227" y="104"/>
                    <a:pt x="227" y="104"/>
                  </a:cubicBezTo>
                  <a:cubicBezTo>
                    <a:pt x="227" y="0"/>
                    <a:pt x="227" y="0"/>
                    <a:pt x="227" y="0"/>
                  </a:cubicBezTo>
                  <a:cubicBezTo>
                    <a:pt x="109" y="0"/>
                    <a:pt x="0" y="93"/>
                    <a:pt x="0" y="326"/>
                  </a:cubicBezTo>
                  <a:cubicBezTo>
                    <a:pt x="0" y="653"/>
                    <a:pt x="0" y="653"/>
                    <a:pt x="0" y="653"/>
                  </a:cubicBezTo>
                  <a:cubicBezTo>
                    <a:pt x="328" y="653"/>
                    <a:pt x="328" y="653"/>
                    <a:pt x="328" y="653"/>
                  </a:cubicBezTo>
                  <a:cubicBezTo>
                    <a:pt x="328" y="326"/>
                    <a:pt x="328" y="326"/>
                    <a:pt x="328" y="326"/>
                  </a:cubicBezTo>
                  <a:lnTo>
                    <a:pt x="151" y="32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12">
            <a:extLst>
              <a:ext uri="{FF2B5EF4-FFF2-40B4-BE49-F238E27FC236}">
                <a16:creationId xmlns:a16="http://schemas.microsoft.com/office/drawing/2014/main" id="{B96B88B1-517F-7DEE-1413-1025B13190D8}"/>
              </a:ext>
            </a:extLst>
          </p:cNvPr>
          <p:cNvSpPr txBox="1"/>
          <p:nvPr/>
        </p:nvSpPr>
        <p:spPr>
          <a:xfrm>
            <a:off x="223007" y="217010"/>
            <a:ext cx="8231060" cy="778098"/>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IN" altLang="en-US" sz="2800" b="1" i="1" dirty="0">
                <a:solidFill>
                  <a:srgbClr val="002060"/>
                </a:solidFill>
                <a:latin typeface="Aptos" panose="020B0004020202020204" pitchFamily="34" charset="0"/>
                <a:cs typeface="Times New Roman" pitchFamily="18" charset="0"/>
              </a:rPr>
              <a:t>2 KEY VISION</a:t>
            </a:r>
            <a:r>
              <a:rPr lang="en-IN" altLang="en-US" sz="2800" i="1" dirty="0">
                <a:solidFill>
                  <a:srgbClr val="002060"/>
                </a:solidFill>
                <a:latin typeface="Aptos" panose="020B0004020202020204" pitchFamily="34" charset="0"/>
                <a:cs typeface="Times New Roman" pitchFamily="18" charset="0"/>
              </a:rPr>
              <a:t> </a:t>
            </a:r>
            <a:r>
              <a:rPr lang="en-IN" altLang="en-US" sz="2800" b="1" i="1" dirty="0">
                <a:solidFill>
                  <a:srgbClr val="002060"/>
                </a:solidFill>
                <a:latin typeface="Aptos" panose="020B0004020202020204" pitchFamily="34" charset="0"/>
                <a:cs typeface="Times New Roman" pitchFamily="18" charset="0"/>
              </a:rPr>
              <a:t>OUTLINED BY PM </a:t>
            </a:r>
          </a:p>
          <a:p>
            <a:pPr marL="0" marR="0" lvl="0" indent="0" algn="l" defTabSz="914400" rtl="0" eaLnBrk="0" fontAlgn="base" latinLnBrk="0" hangingPunct="0">
              <a:lnSpc>
                <a:spcPct val="90000"/>
              </a:lnSpc>
              <a:spcBef>
                <a:spcPct val="0"/>
              </a:spcBef>
              <a:spcAft>
                <a:spcPct val="0"/>
              </a:spcAft>
              <a:buClrTx/>
              <a:buSzTx/>
              <a:buFontTx/>
              <a:buNone/>
              <a:tabLst/>
              <a:defRPr/>
            </a:pPr>
            <a:r>
              <a:rPr lang="en-IN" altLang="en-US" sz="2800" i="1" dirty="0">
                <a:solidFill>
                  <a:srgbClr val="002060"/>
                </a:solidFill>
                <a:latin typeface="Aptos" panose="020B0004020202020204" pitchFamily="34" charset="0"/>
                <a:cs typeface="Times New Roman" pitchFamily="18" charset="0"/>
              </a:rPr>
              <a:t>AT THE LAUNCH OF INDIA INX</a:t>
            </a:r>
          </a:p>
        </p:txBody>
      </p:sp>
      <p:cxnSp>
        <p:nvCxnSpPr>
          <p:cNvPr id="18" name="Straight Connector 17">
            <a:extLst>
              <a:ext uri="{FF2B5EF4-FFF2-40B4-BE49-F238E27FC236}">
                <a16:creationId xmlns:a16="http://schemas.microsoft.com/office/drawing/2014/main" id="{66A1ACAC-13BD-D9F0-1EBA-86A9F78FE041}"/>
              </a:ext>
            </a:extLst>
          </p:cNvPr>
          <p:cNvCxnSpPr/>
          <p:nvPr/>
        </p:nvCxnSpPr>
        <p:spPr>
          <a:xfrm>
            <a:off x="4518558" y="3614032"/>
            <a:ext cx="6372293" cy="0"/>
          </a:xfrm>
          <a:prstGeom prst="line">
            <a:avLst/>
          </a:prstGeom>
          <a:ln w="6350">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9C9293EB-FAF7-9E54-5BEE-206495CAEC7F}"/>
              </a:ext>
            </a:extLst>
          </p:cNvPr>
          <p:cNvSpPr txBox="1"/>
          <p:nvPr/>
        </p:nvSpPr>
        <p:spPr>
          <a:xfrm>
            <a:off x="4330806" y="3905461"/>
            <a:ext cx="7258118" cy="646331"/>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IN" i="1" dirty="0">
                <a:solidFill>
                  <a:srgbClr val="0E2841"/>
                </a:solidFill>
              </a:rPr>
              <a:t>“..Companies from Asia, Africa and Europe should be able to raise funds from this important International Finance Centre”</a:t>
            </a:r>
          </a:p>
        </p:txBody>
      </p:sp>
      <p:sp>
        <p:nvSpPr>
          <p:cNvPr id="12" name="TextBox 11">
            <a:extLst>
              <a:ext uri="{FF2B5EF4-FFF2-40B4-BE49-F238E27FC236}">
                <a16:creationId xmlns:a16="http://schemas.microsoft.com/office/drawing/2014/main" id="{5404C631-6F03-7626-64ED-17A743AF29BE}"/>
              </a:ext>
            </a:extLst>
          </p:cNvPr>
          <p:cNvSpPr txBox="1"/>
          <p:nvPr/>
        </p:nvSpPr>
        <p:spPr>
          <a:xfrm>
            <a:off x="7298773" y="5482512"/>
            <a:ext cx="4771205" cy="861774"/>
          </a:xfrm>
          <a:prstGeom prst="rect">
            <a:avLst/>
          </a:prstGeom>
          <a:noFill/>
        </p:spPr>
        <p:txBody>
          <a:bodyPr wrap="square">
            <a:spAutoFit/>
          </a:bodyPr>
          <a:lstStyle/>
          <a:p>
            <a:pPr algn="r"/>
            <a:r>
              <a:rPr lang="en-IN" sz="1600" b="1" i="1" dirty="0">
                <a:solidFill>
                  <a:srgbClr val="0E2841"/>
                </a:solidFill>
              </a:rPr>
              <a:t>Hon’ble Prime Minister , Shree Narendra Modi </a:t>
            </a:r>
          </a:p>
          <a:p>
            <a:pPr algn="r"/>
            <a:r>
              <a:rPr lang="en-IN" sz="1600" i="1" dirty="0">
                <a:solidFill>
                  <a:srgbClr val="0E2841"/>
                </a:solidFill>
              </a:rPr>
              <a:t>on 9th Jan, 2017 </a:t>
            </a:r>
          </a:p>
          <a:p>
            <a:pPr algn="r"/>
            <a:r>
              <a:rPr lang="en-IN" sz="1600" i="1" dirty="0">
                <a:solidFill>
                  <a:srgbClr val="0E2841"/>
                </a:solidFill>
              </a:rPr>
              <a:t>at inauguration of India INX </a:t>
            </a:r>
            <a:endParaRPr lang="en-US" sz="1600" i="1" dirty="0">
              <a:solidFill>
                <a:srgbClr val="0E2841"/>
              </a:solidFill>
            </a:endParaRPr>
          </a:p>
        </p:txBody>
      </p:sp>
    </p:spTree>
    <p:extLst>
      <p:ext uri="{BB962C8B-B14F-4D97-AF65-F5344CB8AC3E}">
        <p14:creationId xmlns:p14="http://schemas.microsoft.com/office/powerpoint/2010/main" val="21427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2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4787C4-B988-BBCE-858A-EFA07733D4B2}"/>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7559327-D5E8-18DD-051F-97C6C61B7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E6B98156-34A4-1386-BD2B-B3CF8348414C}"/>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6BCF2EA1-AD9E-2F38-A15B-E7D3821BE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6B6B46D-7073-CC2B-CA9F-41CDA27F7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732EA5E-7617-E29B-C29D-E432FF5E3C5F}"/>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DBDE081B-6961-0A49-C974-939560865196}"/>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1F836A93-8220-0683-79B1-01B6F4D30C53}"/>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E97CA77A-C3E1-148E-0D1D-E23C8ACEDD58}"/>
              </a:ext>
            </a:extLst>
          </p:cNvPr>
          <p:cNvSpPr txBox="1"/>
          <p:nvPr/>
        </p:nvSpPr>
        <p:spPr>
          <a:xfrm>
            <a:off x="223007" y="217010"/>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IN" altLang="en-US" sz="2800" b="1" i="1" dirty="0">
                <a:solidFill>
                  <a:srgbClr val="002060"/>
                </a:solidFill>
                <a:latin typeface="Aptos" panose="020B0004020202020204" pitchFamily="34" charset="0"/>
                <a:cs typeface="Times New Roman" pitchFamily="18" charset="0"/>
              </a:rPr>
              <a:t>1</a:t>
            </a:r>
            <a:r>
              <a:rPr lang="en-IN" altLang="en-US" sz="2800" b="1" i="1" baseline="30000" dirty="0">
                <a:solidFill>
                  <a:srgbClr val="002060"/>
                </a:solidFill>
                <a:latin typeface="Aptos" panose="020B0004020202020204" pitchFamily="34" charset="0"/>
                <a:cs typeface="Times New Roman" pitchFamily="18" charset="0"/>
              </a:rPr>
              <a:t>ST</a:t>
            </a:r>
            <a:r>
              <a:rPr lang="en-IN" altLang="en-US" sz="2800" b="1" i="1" dirty="0">
                <a:solidFill>
                  <a:srgbClr val="002060"/>
                </a:solidFill>
                <a:latin typeface="Aptos" panose="020B0004020202020204" pitchFamily="34" charset="0"/>
                <a:cs typeface="Times New Roman" pitchFamily="18" charset="0"/>
              </a:rPr>
              <a:t> MOVER </a:t>
            </a:r>
            <a:r>
              <a:rPr lang="en-IN" altLang="en-US" sz="2800" i="1" dirty="0">
                <a:solidFill>
                  <a:srgbClr val="002060"/>
                </a:solidFill>
                <a:latin typeface="Aptos" panose="020B0004020202020204" pitchFamily="34" charset="0"/>
                <a:cs typeface="Times New Roman" pitchFamily="18" charset="0"/>
              </a:rPr>
              <a:t>@ GIFT IFSC</a:t>
            </a:r>
          </a:p>
        </p:txBody>
      </p:sp>
      <p:sp>
        <p:nvSpPr>
          <p:cNvPr id="97" name="Google Shape;486;p75">
            <a:extLst>
              <a:ext uri="{FF2B5EF4-FFF2-40B4-BE49-F238E27FC236}">
                <a16:creationId xmlns:a16="http://schemas.microsoft.com/office/drawing/2014/main" id="{69096E9A-C115-7215-708A-D2D564907020}"/>
              </a:ext>
            </a:extLst>
          </p:cNvPr>
          <p:cNvSpPr/>
          <p:nvPr/>
        </p:nvSpPr>
        <p:spPr>
          <a:xfrm>
            <a:off x="6055674" y="2500518"/>
            <a:ext cx="1904832" cy="1334129"/>
          </a:xfrm>
          <a:prstGeom prst="roundRect">
            <a:avLst/>
          </a:prstGeom>
          <a:solidFill>
            <a:schemeClr val="bg1">
              <a:lumMod val="95000"/>
            </a:schemeClr>
          </a:solidFill>
          <a:ln w="12700">
            <a:solidFill>
              <a:schemeClr val="bg1">
                <a:lumMod val="7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1D3557"/>
                </a:solidFill>
                <a:latin typeface="+mj-lt"/>
              </a:rPr>
              <a:t>To start </a:t>
            </a:r>
            <a:r>
              <a:rPr lang="en-US" b="1" dirty="0">
                <a:solidFill>
                  <a:srgbClr val="1D3557"/>
                </a:solidFill>
                <a:latin typeface="+mj-lt"/>
              </a:rPr>
              <a:t>derivatives trading</a:t>
            </a:r>
            <a:r>
              <a:rPr lang="en-US" dirty="0">
                <a:solidFill>
                  <a:srgbClr val="1D3557"/>
                </a:solidFill>
                <a:latin typeface="+mj-lt"/>
              </a:rPr>
              <a:t> in </a:t>
            </a:r>
          </a:p>
          <a:p>
            <a:pPr algn="ctr"/>
            <a:r>
              <a:rPr lang="en-US" dirty="0">
                <a:solidFill>
                  <a:srgbClr val="1D3557"/>
                </a:solidFill>
                <a:latin typeface="+mj-lt"/>
              </a:rPr>
              <a:t>GIFT IFSC</a:t>
            </a:r>
            <a:endParaRPr lang="en-IN" dirty="0">
              <a:solidFill>
                <a:srgbClr val="1D3557"/>
              </a:solidFill>
              <a:latin typeface="+mj-lt"/>
            </a:endParaRPr>
          </a:p>
        </p:txBody>
      </p:sp>
      <p:sp>
        <p:nvSpPr>
          <p:cNvPr id="98" name="Google Shape;486;p75">
            <a:extLst>
              <a:ext uri="{FF2B5EF4-FFF2-40B4-BE49-F238E27FC236}">
                <a16:creationId xmlns:a16="http://schemas.microsoft.com/office/drawing/2014/main" id="{A67F2BE2-E56D-7A0A-39C8-2E441B0D17A3}"/>
              </a:ext>
            </a:extLst>
          </p:cNvPr>
          <p:cNvSpPr/>
          <p:nvPr/>
        </p:nvSpPr>
        <p:spPr>
          <a:xfrm>
            <a:off x="8058042" y="2516402"/>
            <a:ext cx="1904832" cy="1334129"/>
          </a:xfrm>
          <a:prstGeom prst="roundRect">
            <a:avLst/>
          </a:prstGeom>
          <a:solidFill>
            <a:schemeClr val="bg1">
              <a:lumMod val="95000"/>
            </a:schemeClr>
          </a:solidFill>
          <a:ln w="12700">
            <a:solidFill>
              <a:schemeClr val="bg1">
                <a:lumMod val="7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1D3557"/>
                </a:solidFill>
                <a:latin typeface="+mj-lt"/>
              </a:rPr>
              <a:t>To list and trade </a:t>
            </a:r>
            <a:r>
              <a:rPr lang="en-US" b="1" dirty="0">
                <a:solidFill>
                  <a:srgbClr val="1D3557"/>
                </a:solidFill>
                <a:latin typeface="+mj-lt"/>
              </a:rPr>
              <a:t>debt product </a:t>
            </a:r>
          </a:p>
          <a:p>
            <a:pPr algn="ctr"/>
            <a:r>
              <a:rPr lang="en-US" dirty="0">
                <a:solidFill>
                  <a:srgbClr val="1D3557"/>
                </a:solidFill>
                <a:latin typeface="+mj-lt"/>
              </a:rPr>
              <a:t>in GIFT IFSC</a:t>
            </a:r>
            <a:endParaRPr lang="en-IN" dirty="0">
              <a:solidFill>
                <a:srgbClr val="1D3557"/>
              </a:solidFill>
              <a:latin typeface="+mj-lt"/>
            </a:endParaRPr>
          </a:p>
        </p:txBody>
      </p:sp>
      <p:sp>
        <p:nvSpPr>
          <p:cNvPr id="99" name="Google Shape;486;p75">
            <a:extLst>
              <a:ext uri="{FF2B5EF4-FFF2-40B4-BE49-F238E27FC236}">
                <a16:creationId xmlns:a16="http://schemas.microsoft.com/office/drawing/2014/main" id="{8CF9B79E-0D17-81A7-7B5D-8FB86AE1EE37}"/>
              </a:ext>
            </a:extLst>
          </p:cNvPr>
          <p:cNvSpPr/>
          <p:nvPr/>
        </p:nvSpPr>
        <p:spPr>
          <a:xfrm>
            <a:off x="6055674" y="3961077"/>
            <a:ext cx="1904832" cy="1335600"/>
          </a:xfrm>
          <a:prstGeom prst="roundRect">
            <a:avLst/>
          </a:prstGeom>
          <a:solidFill>
            <a:schemeClr val="bg1">
              <a:lumMod val="95000"/>
            </a:schemeClr>
          </a:solidFill>
          <a:ln w="12700">
            <a:solidFill>
              <a:schemeClr val="bg1">
                <a:lumMod val="7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1D3557"/>
                </a:solidFill>
                <a:latin typeface="+mj-lt"/>
              </a:rPr>
              <a:t>To launch dedicated </a:t>
            </a:r>
            <a:r>
              <a:rPr lang="en-US" b="1" dirty="0">
                <a:solidFill>
                  <a:srgbClr val="00B050"/>
                </a:solidFill>
                <a:latin typeface="+mj-lt"/>
              </a:rPr>
              <a:t>green bonds</a:t>
            </a:r>
            <a:r>
              <a:rPr lang="en-US" b="1" dirty="0">
                <a:solidFill>
                  <a:srgbClr val="1D3557"/>
                </a:solidFill>
                <a:latin typeface="+mj-lt"/>
              </a:rPr>
              <a:t> </a:t>
            </a:r>
            <a:r>
              <a:rPr lang="en-US" dirty="0">
                <a:solidFill>
                  <a:srgbClr val="1D3557"/>
                </a:solidFill>
                <a:latin typeface="+mj-lt"/>
              </a:rPr>
              <a:t>platform</a:t>
            </a:r>
            <a:endParaRPr lang="en-IN" dirty="0">
              <a:solidFill>
                <a:srgbClr val="1D3557"/>
              </a:solidFill>
              <a:latin typeface="+mj-lt"/>
            </a:endParaRPr>
          </a:p>
        </p:txBody>
      </p:sp>
      <p:sp>
        <p:nvSpPr>
          <p:cNvPr id="100" name="Google Shape;486;p75">
            <a:extLst>
              <a:ext uri="{FF2B5EF4-FFF2-40B4-BE49-F238E27FC236}">
                <a16:creationId xmlns:a16="http://schemas.microsoft.com/office/drawing/2014/main" id="{CA6ED3CC-00BF-45FD-F769-3C508777107D}"/>
              </a:ext>
            </a:extLst>
          </p:cNvPr>
          <p:cNvSpPr/>
          <p:nvPr/>
        </p:nvSpPr>
        <p:spPr>
          <a:xfrm>
            <a:off x="8058042" y="3961076"/>
            <a:ext cx="1904832" cy="1335600"/>
          </a:xfrm>
          <a:prstGeom prst="roundRect">
            <a:avLst/>
          </a:prstGeom>
          <a:solidFill>
            <a:schemeClr val="bg1">
              <a:lumMod val="95000"/>
            </a:schemeClr>
          </a:solidFill>
          <a:ln w="12700">
            <a:solidFill>
              <a:schemeClr val="bg1">
                <a:lumMod val="7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1D3557"/>
                </a:solidFill>
                <a:latin typeface="+mj-lt"/>
              </a:rPr>
              <a:t>To Provide trading window of </a:t>
            </a:r>
            <a:r>
              <a:rPr lang="en-US" b="1" dirty="0">
                <a:solidFill>
                  <a:srgbClr val="1D3557"/>
                </a:solidFill>
                <a:latin typeface="+mj-lt"/>
              </a:rPr>
              <a:t>22 HRS</a:t>
            </a:r>
            <a:endParaRPr lang="en-IN" b="1" dirty="0">
              <a:solidFill>
                <a:srgbClr val="1D3557"/>
              </a:solidFill>
              <a:latin typeface="+mj-lt"/>
            </a:endParaRPr>
          </a:p>
        </p:txBody>
      </p:sp>
      <p:sp>
        <p:nvSpPr>
          <p:cNvPr id="101" name="Google Shape;486;p75">
            <a:extLst>
              <a:ext uri="{FF2B5EF4-FFF2-40B4-BE49-F238E27FC236}">
                <a16:creationId xmlns:a16="http://schemas.microsoft.com/office/drawing/2014/main" id="{CCD32423-9488-44A4-1F3F-F9657CD17FDF}"/>
              </a:ext>
            </a:extLst>
          </p:cNvPr>
          <p:cNvSpPr/>
          <p:nvPr/>
        </p:nvSpPr>
        <p:spPr>
          <a:xfrm>
            <a:off x="10060410" y="2480787"/>
            <a:ext cx="1904832" cy="1334129"/>
          </a:xfrm>
          <a:prstGeom prst="roundRect">
            <a:avLst/>
          </a:prstGeom>
          <a:solidFill>
            <a:schemeClr val="bg1">
              <a:lumMod val="95000"/>
            </a:schemeClr>
          </a:solidFill>
          <a:ln w="12700">
            <a:solidFill>
              <a:schemeClr val="bg1">
                <a:lumMod val="7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1D3557"/>
                </a:solidFill>
                <a:latin typeface="+mj-lt"/>
              </a:rPr>
              <a:t>To be </a:t>
            </a:r>
          </a:p>
          <a:p>
            <a:pPr algn="ctr"/>
            <a:r>
              <a:rPr lang="en-US" b="1" dirty="0">
                <a:solidFill>
                  <a:srgbClr val="1D3557"/>
                </a:solidFill>
                <a:latin typeface="+mj-lt"/>
              </a:rPr>
              <a:t>ISO certified</a:t>
            </a:r>
            <a:endParaRPr lang="en-IN" b="1" dirty="0">
              <a:solidFill>
                <a:srgbClr val="1D3557"/>
              </a:solidFill>
              <a:latin typeface="+mj-lt"/>
            </a:endParaRPr>
          </a:p>
        </p:txBody>
      </p:sp>
      <p:grpSp>
        <p:nvGrpSpPr>
          <p:cNvPr id="109" name="Group 108">
            <a:extLst>
              <a:ext uri="{FF2B5EF4-FFF2-40B4-BE49-F238E27FC236}">
                <a16:creationId xmlns:a16="http://schemas.microsoft.com/office/drawing/2014/main" id="{46E83BA5-37CE-732A-A598-81C5733A4B54}"/>
              </a:ext>
            </a:extLst>
          </p:cNvPr>
          <p:cNvGrpSpPr/>
          <p:nvPr/>
        </p:nvGrpSpPr>
        <p:grpSpPr>
          <a:xfrm>
            <a:off x="193367" y="1359337"/>
            <a:ext cx="5586781" cy="3943923"/>
            <a:chOff x="193367" y="1359337"/>
            <a:chExt cx="5586781" cy="3943923"/>
          </a:xfrm>
        </p:grpSpPr>
        <p:sp>
          <p:nvSpPr>
            <p:cNvPr id="5" name="Up Ribbon 19">
              <a:extLst>
                <a:ext uri="{FF2B5EF4-FFF2-40B4-BE49-F238E27FC236}">
                  <a16:creationId xmlns:a16="http://schemas.microsoft.com/office/drawing/2014/main" id="{B1ED21D8-F38A-65F6-B8A4-F680A72F0472}"/>
                </a:ext>
              </a:extLst>
            </p:cNvPr>
            <p:cNvSpPr/>
            <p:nvPr/>
          </p:nvSpPr>
          <p:spPr>
            <a:xfrm>
              <a:off x="193367" y="3935394"/>
              <a:ext cx="5586781" cy="1367866"/>
            </a:xfrm>
            <a:prstGeom prst="ribbon2">
              <a:avLst>
                <a:gd name="adj1" fmla="val 16667"/>
                <a:gd name="adj2" fmla="val 75000"/>
              </a:avLst>
            </a:prstGeom>
            <a:solidFill>
              <a:srgbClr val="0E2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317" rtl="0" eaLnBrk="1" fontAlgn="auto" latinLnBrk="0" hangingPunct="1">
                <a:lnSpc>
                  <a:spcPct val="100000"/>
                </a:lnSpc>
                <a:spcBef>
                  <a:spcPts val="0"/>
                </a:spcBef>
                <a:spcAft>
                  <a:spcPts val="0"/>
                </a:spcAft>
                <a:buClrTx/>
                <a:buSzTx/>
                <a:buFontTx/>
                <a:buNone/>
                <a:tabLst/>
                <a:defRPr/>
              </a:pPr>
              <a:endParaRPr kumimoji="0" lang="es-UY" sz="2398"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2" name="Graphic 3">
              <a:extLst>
                <a:ext uri="{FF2B5EF4-FFF2-40B4-BE49-F238E27FC236}">
                  <a16:creationId xmlns:a16="http://schemas.microsoft.com/office/drawing/2014/main" id="{73C9F810-07EE-3CF0-F801-21AFE2B2C72F}"/>
                </a:ext>
              </a:extLst>
            </p:cNvPr>
            <p:cNvGrpSpPr/>
            <p:nvPr/>
          </p:nvGrpSpPr>
          <p:grpSpPr>
            <a:xfrm>
              <a:off x="3902878" y="1961281"/>
              <a:ext cx="948690" cy="2009769"/>
              <a:chOff x="5962175" y="1293063"/>
              <a:chExt cx="1136680" cy="2408020"/>
            </a:xfrm>
          </p:grpSpPr>
          <p:sp>
            <p:nvSpPr>
              <p:cNvPr id="79" name="Freeform: Shape 78">
                <a:extLst>
                  <a:ext uri="{FF2B5EF4-FFF2-40B4-BE49-F238E27FC236}">
                    <a16:creationId xmlns:a16="http://schemas.microsoft.com/office/drawing/2014/main" id="{800B8BC9-0B84-ADE7-1E22-861C4D4FA711}"/>
                  </a:ext>
                </a:extLst>
              </p:cNvPr>
              <p:cNvSpPr/>
              <p:nvPr/>
            </p:nvSpPr>
            <p:spPr>
              <a:xfrm>
                <a:off x="6009623" y="1729142"/>
                <a:ext cx="575163" cy="1971941"/>
              </a:xfrm>
              <a:custGeom>
                <a:avLst/>
                <a:gdLst>
                  <a:gd name="connsiteX0" fmla="*/ 397743 w 575163"/>
                  <a:gd name="connsiteY0" fmla="*/ 0 h 1971941"/>
                  <a:gd name="connsiteX1" fmla="*/ 0 w 575163"/>
                  <a:gd name="connsiteY1" fmla="*/ 1971941 h 1971941"/>
                </a:gdLst>
                <a:ahLst/>
                <a:cxnLst>
                  <a:cxn ang="0">
                    <a:pos x="connsiteX0" y="connsiteY0"/>
                  </a:cxn>
                  <a:cxn ang="0">
                    <a:pos x="connsiteX1" y="connsiteY1"/>
                  </a:cxn>
                </a:cxnLst>
                <a:rect l="l" t="t" r="r" b="b"/>
                <a:pathLst>
                  <a:path w="575163" h="1971941">
                    <a:moveTo>
                      <a:pt x="397743" y="0"/>
                    </a:moveTo>
                    <a:cubicBezTo>
                      <a:pt x="484000" y="268357"/>
                      <a:pt x="916885" y="980779"/>
                      <a:pt x="0" y="1971941"/>
                    </a:cubicBezTo>
                  </a:path>
                </a:pathLst>
              </a:custGeom>
              <a:noFill/>
              <a:ln w="7978" cap="rnd">
                <a:solidFill>
                  <a:schemeClr val="tx2"/>
                </a:solidFill>
                <a:prstDash val="solid"/>
                <a:miter/>
              </a:ln>
            </p:spPr>
            <p:txBody>
              <a:bodyPr rtlCol="0" anchor="ctr"/>
              <a:lstStyle/>
              <a:p>
                <a:endParaRPr lang="pt-BR"/>
              </a:p>
            </p:txBody>
          </p:sp>
          <p:sp>
            <p:nvSpPr>
              <p:cNvPr id="80" name="Freeform: Shape 79">
                <a:extLst>
                  <a:ext uri="{FF2B5EF4-FFF2-40B4-BE49-F238E27FC236}">
                    <a16:creationId xmlns:a16="http://schemas.microsoft.com/office/drawing/2014/main" id="{B29AA719-1D6D-6669-4ED1-6C5CC01BB268}"/>
                  </a:ext>
                </a:extLst>
              </p:cNvPr>
              <p:cNvSpPr/>
              <p:nvPr/>
            </p:nvSpPr>
            <p:spPr>
              <a:xfrm>
                <a:off x="6417749" y="1293063"/>
                <a:ext cx="199670" cy="509557"/>
              </a:xfrm>
              <a:custGeom>
                <a:avLst/>
                <a:gdLst>
                  <a:gd name="connsiteX0" fmla="*/ 199670 w 199670"/>
                  <a:gd name="connsiteY0" fmla="*/ 254779 h 509557"/>
                  <a:gd name="connsiteX1" fmla="*/ 99835 w 199670"/>
                  <a:gd name="connsiteY1" fmla="*/ 509558 h 509557"/>
                  <a:gd name="connsiteX2" fmla="*/ 0 w 199670"/>
                  <a:gd name="connsiteY2" fmla="*/ 254779 h 509557"/>
                  <a:gd name="connsiteX3" fmla="*/ 99835 w 199670"/>
                  <a:gd name="connsiteY3" fmla="*/ 0 h 509557"/>
                  <a:gd name="connsiteX4" fmla="*/ 199670 w 199670"/>
                  <a:gd name="connsiteY4" fmla="*/ 254779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70" h="509557">
                    <a:moveTo>
                      <a:pt x="199670" y="254779"/>
                    </a:moveTo>
                    <a:cubicBezTo>
                      <a:pt x="199670" y="395490"/>
                      <a:pt x="154972" y="509558"/>
                      <a:pt x="99835" y="509558"/>
                    </a:cubicBezTo>
                    <a:cubicBezTo>
                      <a:pt x="44697" y="509558"/>
                      <a:pt x="0" y="395489"/>
                      <a:pt x="0" y="254779"/>
                    </a:cubicBezTo>
                    <a:cubicBezTo>
                      <a:pt x="0" y="114068"/>
                      <a:pt x="44697" y="0"/>
                      <a:pt x="99835" y="0"/>
                    </a:cubicBezTo>
                    <a:cubicBezTo>
                      <a:pt x="154972" y="0"/>
                      <a:pt x="199670" y="114069"/>
                      <a:pt x="199670" y="254779"/>
                    </a:cubicBezTo>
                    <a:close/>
                  </a:path>
                </a:pathLst>
              </a:custGeom>
              <a:solidFill>
                <a:schemeClr val="tx2"/>
              </a:solidFill>
              <a:ln w="7978" cap="flat">
                <a:noFill/>
                <a:prstDash val="solid"/>
                <a:miter/>
              </a:ln>
            </p:spPr>
            <p:txBody>
              <a:bodyPr rtlCol="0" anchor="ctr"/>
              <a:lstStyle/>
              <a:p>
                <a:endParaRPr lang="pt-BR"/>
              </a:p>
            </p:txBody>
          </p:sp>
          <p:sp>
            <p:nvSpPr>
              <p:cNvPr id="81" name="Freeform: Shape 80">
                <a:extLst>
                  <a:ext uri="{FF2B5EF4-FFF2-40B4-BE49-F238E27FC236}">
                    <a16:creationId xmlns:a16="http://schemas.microsoft.com/office/drawing/2014/main" id="{BE7EF1AE-3246-8194-1253-D71FCCC4DA62}"/>
                  </a:ext>
                </a:extLst>
              </p:cNvPr>
              <p:cNvSpPr/>
              <p:nvPr/>
            </p:nvSpPr>
            <p:spPr>
              <a:xfrm rot="-3796565">
                <a:off x="6475898" y="1643608"/>
                <a:ext cx="509567" cy="199673"/>
              </a:xfrm>
              <a:custGeom>
                <a:avLst/>
                <a:gdLst>
                  <a:gd name="connsiteX0" fmla="*/ 509567 w 509567"/>
                  <a:gd name="connsiteY0" fmla="*/ 99837 h 199673"/>
                  <a:gd name="connsiteX1" fmla="*/ 254783 w 509567"/>
                  <a:gd name="connsiteY1" fmla="*/ 199674 h 199673"/>
                  <a:gd name="connsiteX2" fmla="*/ 0 w 509567"/>
                  <a:gd name="connsiteY2" fmla="*/ 99837 h 199673"/>
                  <a:gd name="connsiteX3" fmla="*/ 254783 w 509567"/>
                  <a:gd name="connsiteY3" fmla="*/ 0 h 199673"/>
                  <a:gd name="connsiteX4" fmla="*/ 509567 w 509567"/>
                  <a:gd name="connsiteY4" fmla="*/ 99837 h 199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67" h="199673">
                    <a:moveTo>
                      <a:pt x="509567" y="99837"/>
                    </a:moveTo>
                    <a:cubicBezTo>
                      <a:pt x="509567" y="154975"/>
                      <a:pt x="395497" y="199674"/>
                      <a:pt x="254783" y="199674"/>
                    </a:cubicBezTo>
                    <a:cubicBezTo>
                      <a:pt x="114071" y="199674"/>
                      <a:pt x="0" y="154975"/>
                      <a:pt x="0" y="99837"/>
                    </a:cubicBezTo>
                    <a:cubicBezTo>
                      <a:pt x="0" y="44698"/>
                      <a:pt x="114070" y="0"/>
                      <a:pt x="254783" y="0"/>
                    </a:cubicBezTo>
                    <a:cubicBezTo>
                      <a:pt x="395496" y="0"/>
                      <a:pt x="509567" y="44698"/>
                      <a:pt x="509567" y="99837"/>
                    </a:cubicBezTo>
                    <a:close/>
                  </a:path>
                </a:pathLst>
              </a:custGeom>
              <a:solidFill>
                <a:schemeClr val="tx2"/>
              </a:solidFill>
              <a:ln w="7978" cap="flat">
                <a:noFill/>
                <a:prstDash val="solid"/>
                <a:miter/>
              </a:ln>
            </p:spPr>
            <p:txBody>
              <a:bodyPr rtlCol="0" anchor="ctr"/>
              <a:lstStyle/>
              <a:p>
                <a:endParaRPr lang="pt-BR"/>
              </a:p>
            </p:txBody>
          </p:sp>
          <p:sp>
            <p:nvSpPr>
              <p:cNvPr id="82" name="Freeform: Shape 81">
                <a:extLst>
                  <a:ext uri="{FF2B5EF4-FFF2-40B4-BE49-F238E27FC236}">
                    <a16:creationId xmlns:a16="http://schemas.microsoft.com/office/drawing/2014/main" id="{90D8FC2D-EAAB-D864-9A4D-DB6C8498BEC8}"/>
                  </a:ext>
                </a:extLst>
              </p:cNvPr>
              <p:cNvSpPr/>
              <p:nvPr/>
            </p:nvSpPr>
            <p:spPr>
              <a:xfrm rot="-2903329">
                <a:off x="6556892" y="1940584"/>
                <a:ext cx="492007" cy="185301"/>
              </a:xfrm>
              <a:custGeom>
                <a:avLst/>
                <a:gdLst>
                  <a:gd name="connsiteX0" fmla="*/ 492007 w 492007"/>
                  <a:gd name="connsiteY0" fmla="*/ 92651 h 185301"/>
                  <a:gd name="connsiteX1" fmla="*/ 246004 w 492007"/>
                  <a:gd name="connsiteY1" fmla="*/ 185302 h 185301"/>
                  <a:gd name="connsiteX2" fmla="*/ 0 w 492007"/>
                  <a:gd name="connsiteY2" fmla="*/ 92651 h 185301"/>
                  <a:gd name="connsiteX3" fmla="*/ 246004 w 492007"/>
                  <a:gd name="connsiteY3" fmla="*/ 0 h 185301"/>
                  <a:gd name="connsiteX4" fmla="*/ 492007 w 492007"/>
                  <a:gd name="connsiteY4" fmla="*/ 92651 h 185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007" h="185301">
                    <a:moveTo>
                      <a:pt x="492007" y="92651"/>
                    </a:moveTo>
                    <a:cubicBezTo>
                      <a:pt x="492007" y="143820"/>
                      <a:pt x="381868" y="185302"/>
                      <a:pt x="246004" y="185302"/>
                    </a:cubicBezTo>
                    <a:cubicBezTo>
                      <a:pt x="110140" y="185302"/>
                      <a:pt x="0" y="143820"/>
                      <a:pt x="0" y="92651"/>
                    </a:cubicBezTo>
                    <a:cubicBezTo>
                      <a:pt x="0" y="41481"/>
                      <a:pt x="110140" y="0"/>
                      <a:pt x="246004" y="0"/>
                    </a:cubicBezTo>
                    <a:cubicBezTo>
                      <a:pt x="381868" y="0"/>
                      <a:pt x="492007" y="41481"/>
                      <a:pt x="492007" y="92651"/>
                    </a:cubicBezTo>
                    <a:close/>
                  </a:path>
                </a:pathLst>
              </a:custGeom>
              <a:solidFill>
                <a:schemeClr val="tx2"/>
              </a:solidFill>
              <a:ln w="7978" cap="flat">
                <a:noFill/>
                <a:prstDash val="solid"/>
                <a:miter/>
              </a:ln>
            </p:spPr>
            <p:txBody>
              <a:bodyPr rtlCol="0" anchor="ctr"/>
              <a:lstStyle/>
              <a:p>
                <a:endParaRPr lang="pt-BR"/>
              </a:p>
            </p:txBody>
          </p:sp>
          <p:sp>
            <p:nvSpPr>
              <p:cNvPr id="83" name="Freeform: Shape 82">
                <a:extLst>
                  <a:ext uri="{FF2B5EF4-FFF2-40B4-BE49-F238E27FC236}">
                    <a16:creationId xmlns:a16="http://schemas.microsoft.com/office/drawing/2014/main" id="{29C74EB2-265D-99F6-974E-1EF882B3828F}"/>
                  </a:ext>
                </a:extLst>
              </p:cNvPr>
              <p:cNvSpPr/>
              <p:nvPr/>
            </p:nvSpPr>
            <p:spPr>
              <a:xfrm rot="-2488134">
                <a:off x="6590870" y="2206060"/>
                <a:ext cx="483990" cy="182095"/>
              </a:xfrm>
              <a:custGeom>
                <a:avLst/>
                <a:gdLst>
                  <a:gd name="connsiteX0" fmla="*/ 483990 w 483990"/>
                  <a:gd name="connsiteY0" fmla="*/ 91048 h 182095"/>
                  <a:gd name="connsiteX1" fmla="*/ 241995 w 483990"/>
                  <a:gd name="connsiteY1" fmla="*/ 182095 h 182095"/>
                  <a:gd name="connsiteX2" fmla="*/ 0 w 483990"/>
                  <a:gd name="connsiteY2" fmla="*/ 91048 h 182095"/>
                  <a:gd name="connsiteX3" fmla="*/ 241995 w 483990"/>
                  <a:gd name="connsiteY3" fmla="*/ 0 h 182095"/>
                  <a:gd name="connsiteX4" fmla="*/ 483990 w 483990"/>
                  <a:gd name="connsiteY4" fmla="*/ 91048 h 18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90" h="182095">
                    <a:moveTo>
                      <a:pt x="483990" y="91048"/>
                    </a:moveTo>
                    <a:cubicBezTo>
                      <a:pt x="483990" y="141332"/>
                      <a:pt x="375645" y="182095"/>
                      <a:pt x="241995" y="182095"/>
                    </a:cubicBezTo>
                    <a:cubicBezTo>
                      <a:pt x="108345" y="182095"/>
                      <a:pt x="0" y="141332"/>
                      <a:pt x="0" y="91048"/>
                    </a:cubicBezTo>
                    <a:cubicBezTo>
                      <a:pt x="0" y="40763"/>
                      <a:pt x="108345" y="0"/>
                      <a:pt x="241995" y="0"/>
                    </a:cubicBezTo>
                    <a:cubicBezTo>
                      <a:pt x="375646" y="0"/>
                      <a:pt x="483990" y="40763"/>
                      <a:pt x="483990" y="91048"/>
                    </a:cubicBezTo>
                    <a:close/>
                  </a:path>
                </a:pathLst>
              </a:custGeom>
              <a:solidFill>
                <a:schemeClr val="tx2"/>
              </a:solidFill>
              <a:ln w="7978" cap="flat">
                <a:noFill/>
                <a:prstDash val="solid"/>
                <a:miter/>
              </a:ln>
            </p:spPr>
            <p:txBody>
              <a:bodyPr rtlCol="0" anchor="ctr"/>
              <a:lstStyle/>
              <a:p>
                <a:endParaRPr lang="pt-BR"/>
              </a:p>
            </p:txBody>
          </p:sp>
          <p:sp>
            <p:nvSpPr>
              <p:cNvPr id="84" name="Freeform: Shape 83">
                <a:extLst>
                  <a:ext uri="{FF2B5EF4-FFF2-40B4-BE49-F238E27FC236}">
                    <a16:creationId xmlns:a16="http://schemas.microsoft.com/office/drawing/2014/main" id="{06890C5B-1FA5-0B8D-6BE9-96C3550C180E}"/>
                  </a:ext>
                </a:extLst>
              </p:cNvPr>
              <p:cNvSpPr/>
              <p:nvPr/>
            </p:nvSpPr>
            <p:spPr>
              <a:xfrm rot="-1912598">
                <a:off x="6603263" y="2464010"/>
                <a:ext cx="484007" cy="182101"/>
              </a:xfrm>
              <a:custGeom>
                <a:avLst/>
                <a:gdLst>
                  <a:gd name="connsiteX0" fmla="*/ 484008 w 484007"/>
                  <a:gd name="connsiteY0" fmla="*/ 91051 h 182101"/>
                  <a:gd name="connsiteX1" fmla="*/ 242004 w 484007"/>
                  <a:gd name="connsiteY1" fmla="*/ 182102 h 182101"/>
                  <a:gd name="connsiteX2" fmla="*/ 0 w 484007"/>
                  <a:gd name="connsiteY2" fmla="*/ 91051 h 182101"/>
                  <a:gd name="connsiteX3" fmla="*/ 242004 w 484007"/>
                  <a:gd name="connsiteY3" fmla="*/ 0 h 182101"/>
                  <a:gd name="connsiteX4" fmla="*/ 484008 w 484007"/>
                  <a:gd name="connsiteY4" fmla="*/ 91051 h 182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07" h="182101">
                    <a:moveTo>
                      <a:pt x="484008" y="91051"/>
                    </a:moveTo>
                    <a:cubicBezTo>
                      <a:pt x="484008" y="141337"/>
                      <a:pt x="375659" y="182102"/>
                      <a:pt x="242004" y="182102"/>
                    </a:cubicBezTo>
                    <a:cubicBezTo>
                      <a:pt x="108349" y="182102"/>
                      <a:pt x="0" y="141337"/>
                      <a:pt x="0" y="91051"/>
                    </a:cubicBezTo>
                    <a:cubicBezTo>
                      <a:pt x="0" y="40765"/>
                      <a:pt x="108349" y="0"/>
                      <a:pt x="242004" y="0"/>
                    </a:cubicBezTo>
                    <a:cubicBezTo>
                      <a:pt x="375659" y="0"/>
                      <a:pt x="484008" y="40765"/>
                      <a:pt x="484008" y="91051"/>
                    </a:cubicBezTo>
                    <a:close/>
                  </a:path>
                </a:pathLst>
              </a:custGeom>
              <a:solidFill>
                <a:schemeClr val="tx2"/>
              </a:solidFill>
              <a:ln w="7978" cap="flat">
                <a:noFill/>
                <a:prstDash val="solid"/>
                <a:miter/>
              </a:ln>
            </p:spPr>
            <p:txBody>
              <a:bodyPr rtlCol="0" anchor="ctr"/>
              <a:lstStyle/>
              <a:p>
                <a:endParaRPr lang="pt-BR"/>
              </a:p>
            </p:txBody>
          </p:sp>
          <p:sp>
            <p:nvSpPr>
              <p:cNvPr id="85" name="Freeform: Shape 84">
                <a:extLst>
                  <a:ext uri="{FF2B5EF4-FFF2-40B4-BE49-F238E27FC236}">
                    <a16:creationId xmlns:a16="http://schemas.microsoft.com/office/drawing/2014/main" id="{CCAD9BBD-D23B-2B6B-93E0-D1420E4D89BB}"/>
                  </a:ext>
                </a:extLst>
              </p:cNvPr>
              <p:cNvSpPr/>
              <p:nvPr/>
            </p:nvSpPr>
            <p:spPr>
              <a:xfrm rot="-1248009">
                <a:off x="6570998" y="2754760"/>
                <a:ext cx="483987" cy="182094"/>
              </a:xfrm>
              <a:custGeom>
                <a:avLst/>
                <a:gdLst>
                  <a:gd name="connsiteX0" fmla="*/ 483988 w 483987"/>
                  <a:gd name="connsiteY0" fmla="*/ 91047 h 182094"/>
                  <a:gd name="connsiteX1" fmla="*/ 241994 w 483987"/>
                  <a:gd name="connsiteY1" fmla="*/ 182094 h 182094"/>
                  <a:gd name="connsiteX2" fmla="*/ 0 w 483987"/>
                  <a:gd name="connsiteY2" fmla="*/ 91047 h 182094"/>
                  <a:gd name="connsiteX3" fmla="*/ 241994 w 483987"/>
                  <a:gd name="connsiteY3" fmla="*/ 0 h 182094"/>
                  <a:gd name="connsiteX4" fmla="*/ 483988 w 483987"/>
                  <a:gd name="connsiteY4" fmla="*/ 91047 h 18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87" h="182094">
                    <a:moveTo>
                      <a:pt x="483988" y="91047"/>
                    </a:moveTo>
                    <a:cubicBezTo>
                      <a:pt x="483988" y="141331"/>
                      <a:pt x="375643" y="182094"/>
                      <a:pt x="241994" y="182094"/>
                    </a:cubicBezTo>
                    <a:cubicBezTo>
                      <a:pt x="108344" y="182094"/>
                      <a:pt x="0" y="141331"/>
                      <a:pt x="0" y="91047"/>
                    </a:cubicBezTo>
                    <a:cubicBezTo>
                      <a:pt x="0" y="40763"/>
                      <a:pt x="108345" y="0"/>
                      <a:pt x="241994" y="0"/>
                    </a:cubicBezTo>
                    <a:cubicBezTo>
                      <a:pt x="375644" y="0"/>
                      <a:pt x="483988" y="40763"/>
                      <a:pt x="483988" y="91047"/>
                    </a:cubicBezTo>
                    <a:close/>
                  </a:path>
                </a:pathLst>
              </a:custGeom>
              <a:solidFill>
                <a:schemeClr val="tx2"/>
              </a:solidFill>
              <a:ln w="7978" cap="flat">
                <a:noFill/>
                <a:prstDash val="solid"/>
                <a:miter/>
              </a:ln>
            </p:spPr>
            <p:txBody>
              <a:bodyPr rtlCol="0" anchor="ctr"/>
              <a:lstStyle/>
              <a:p>
                <a:endParaRPr lang="pt-BR"/>
              </a:p>
            </p:txBody>
          </p:sp>
          <p:sp>
            <p:nvSpPr>
              <p:cNvPr id="86" name="Freeform: Shape 85">
                <a:extLst>
                  <a:ext uri="{FF2B5EF4-FFF2-40B4-BE49-F238E27FC236}">
                    <a16:creationId xmlns:a16="http://schemas.microsoft.com/office/drawing/2014/main" id="{C8F8B572-9535-6A42-9C80-97120F8AB680}"/>
                  </a:ext>
                </a:extLst>
              </p:cNvPr>
              <p:cNvSpPr/>
              <p:nvPr/>
            </p:nvSpPr>
            <p:spPr>
              <a:xfrm rot="-473172">
                <a:off x="6494213" y="3014026"/>
                <a:ext cx="483979" cy="182091"/>
              </a:xfrm>
              <a:custGeom>
                <a:avLst/>
                <a:gdLst>
                  <a:gd name="connsiteX0" fmla="*/ 483979 w 483979"/>
                  <a:gd name="connsiteY0" fmla="*/ 91046 h 182091"/>
                  <a:gd name="connsiteX1" fmla="*/ 241990 w 483979"/>
                  <a:gd name="connsiteY1" fmla="*/ 182091 h 182091"/>
                  <a:gd name="connsiteX2" fmla="*/ 0 w 483979"/>
                  <a:gd name="connsiteY2" fmla="*/ 91046 h 182091"/>
                  <a:gd name="connsiteX3" fmla="*/ 241990 w 483979"/>
                  <a:gd name="connsiteY3" fmla="*/ 0 h 182091"/>
                  <a:gd name="connsiteX4" fmla="*/ 483979 w 483979"/>
                  <a:gd name="connsiteY4" fmla="*/ 91046 h 18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79" h="182091">
                    <a:moveTo>
                      <a:pt x="483979" y="91046"/>
                    </a:moveTo>
                    <a:cubicBezTo>
                      <a:pt x="483979" y="141329"/>
                      <a:pt x="375637" y="182091"/>
                      <a:pt x="241990" y="182091"/>
                    </a:cubicBezTo>
                    <a:cubicBezTo>
                      <a:pt x="108342" y="182091"/>
                      <a:pt x="0" y="141329"/>
                      <a:pt x="0" y="91046"/>
                    </a:cubicBezTo>
                    <a:cubicBezTo>
                      <a:pt x="0" y="40762"/>
                      <a:pt x="108343" y="0"/>
                      <a:pt x="241990" y="0"/>
                    </a:cubicBezTo>
                    <a:cubicBezTo>
                      <a:pt x="375637" y="0"/>
                      <a:pt x="483979" y="40762"/>
                      <a:pt x="483979" y="91046"/>
                    </a:cubicBezTo>
                    <a:close/>
                  </a:path>
                </a:pathLst>
              </a:custGeom>
              <a:solidFill>
                <a:schemeClr val="tx2"/>
              </a:solidFill>
              <a:ln w="7978" cap="flat">
                <a:noFill/>
                <a:prstDash val="solid"/>
                <a:miter/>
              </a:ln>
            </p:spPr>
            <p:txBody>
              <a:bodyPr rtlCol="0" anchor="ctr"/>
              <a:lstStyle/>
              <a:p>
                <a:endParaRPr lang="pt-BR"/>
              </a:p>
            </p:txBody>
          </p:sp>
          <p:sp>
            <p:nvSpPr>
              <p:cNvPr id="87" name="Freeform: Shape 86">
                <a:extLst>
                  <a:ext uri="{FF2B5EF4-FFF2-40B4-BE49-F238E27FC236}">
                    <a16:creationId xmlns:a16="http://schemas.microsoft.com/office/drawing/2014/main" id="{612B1706-89C6-4D7A-52C5-E77DF686B75F}"/>
                  </a:ext>
                </a:extLst>
              </p:cNvPr>
              <p:cNvSpPr/>
              <p:nvPr/>
            </p:nvSpPr>
            <p:spPr>
              <a:xfrm rot="-4803663">
                <a:off x="6527825" y="3137644"/>
                <a:ext cx="142166" cy="376979"/>
              </a:xfrm>
              <a:custGeom>
                <a:avLst/>
                <a:gdLst>
                  <a:gd name="connsiteX0" fmla="*/ 142166 w 142166"/>
                  <a:gd name="connsiteY0" fmla="*/ 188490 h 376979"/>
                  <a:gd name="connsiteX1" fmla="*/ 71083 w 142166"/>
                  <a:gd name="connsiteY1" fmla="*/ 376980 h 376979"/>
                  <a:gd name="connsiteX2" fmla="*/ 0 w 142166"/>
                  <a:gd name="connsiteY2" fmla="*/ 188490 h 376979"/>
                  <a:gd name="connsiteX3" fmla="*/ 71083 w 142166"/>
                  <a:gd name="connsiteY3" fmla="*/ 0 h 376979"/>
                  <a:gd name="connsiteX4" fmla="*/ 142166 w 142166"/>
                  <a:gd name="connsiteY4" fmla="*/ 188490 h 376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6" h="376979">
                    <a:moveTo>
                      <a:pt x="142166" y="188490"/>
                    </a:moveTo>
                    <a:cubicBezTo>
                      <a:pt x="142166" y="292590"/>
                      <a:pt x="110341" y="376980"/>
                      <a:pt x="71083" y="376980"/>
                    </a:cubicBezTo>
                    <a:cubicBezTo>
                      <a:pt x="31825" y="376980"/>
                      <a:pt x="0" y="292590"/>
                      <a:pt x="0" y="188490"/>
                    </a:cubicBezTo>
                    <a:cubicBezTo>
                      <a:pt x="0" y="84390"/>
                      <a:pt x="31825" y="0"/>
                      <a:pt x="71083" y="0"/>
                    </a:cubicBezTo>
                    <a:cubicBezTo>
                      <a:pt x="110341" y="0"/>
                      <a:pt x="142166" y="84390"/>
                      <a:pt x="142166" y="188490"/>
                    </a:cubicBezTo>
                    <a:close/>
                  </a:path>
                </a:pathLst>
              </a:custGeom>
              <a:solidFill>
                <a:schemeClr val="tx2"/>
              </a:solidFill>
              <a:ln w="7978" cap="flat">
                <a:noFill/>
                <a:prstDash val="solid"/>
                <a:miter/>
              </a:ln>
            </p:spPr>
            <p:txBody>
              <a:bodyPr rtlCol="0" anchor="ctr"/>
              <a:lstStyle/>
              <a:p>
                <a:endParaRPr lang="pt-BR"/>
              </a:p>
            </p:txBody>
          </p:sp>
          <p:sp>
            <p:nvSpPr>
              <p:cNvPr id="88" name="Freeform: Shape 87">
                <a:extLst>
                  <a:ext uri="{FF2B5EF4-FFF2-40B4-BE49-F238E27FC236}">
                    <a16:creationId xmlns:a16="http://schemas.microsoft.com/office/drawing/2014/main" id="{1FE45DA3-B7C8-6A4F-AC7A-2AC92FC71A5A}"/>
                  </a:ext>
                </a:extLst>
              </p:cNvPr>
              <p:cNvSpPr/>
              <p:nvPr/>
            </p:nvSpPr>
            <p:spPr>
              <a:xfrm rot="-2264449">
                <a:off x="6166397" y="1432049"/>
                <a:ext cx="166128" cy="509565"/>
              </a:xfrm>
              <a:custGeom>
                <a:avLst/>
                <a:gdLst>
                  <a:gd name="connsiteX0" fmla="*/ 166128 w 166128"/>
                  <a:gd name="connsiteY0" fmla="*/ 254783 h 509565"/>
                  <a:gd name="connsiteX1" fmla="*/ 83064 w 166128"/>
                  <a:gd name="connsiteY1" fmla="*/ 509566 h 509565"/>
                  <a:gd name="connsiteX2" fmla="*/ 0 w 166128"/>
                  <a:gd name="connsiteY2" fmla="*/ 254783 h 509565"/>
                  <a:gd name="connsiteX3" fmla="*/ 83064 w 166128"/>
                  <a:gd name="connsiteY3" fmla="*/ 0 h 509565"/>
                  <a:gd name="connsiteX4" fmla="*/ 166128 w 166128"/>
                  <a:gd name="connsiteY4" fmla="*/ 254783 h 509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28" h="509565">
                    <a:moveTo>
                      <a:pt x="166128" y="254783"/>
                    </a:moveTo>
                    <a:cubicBezTo>
                      <a:pt x="166128" y="395496"/>
                      <a:pt x="128939" y="509566"/>
                      <a:pt x="83064" y="509566"/>
                    </a:cubicBezTo>
                    <a:cubicBezTo>
                      <a:pt x="37189" y="509566"/>
                      <a:pt x="0" y="395496"/>
                      <a:pt x="0" y="254783"/>
                    </a:cubicBezTo>
                    <a:cubicBezTo>
                      <a:pt x="0" y="114070"/>
                      <a:pt x="37189" y="0"/>
                      <a:pt x="83064" y="0"/>
                    </a:cubicBezTo>
                    <a:cubicBezTo>
                      <a:pt x="128939" y="0"/>
                      <a:pt x="166128" y="114070"/>
                      <a:pt x="166128" y="254783"/>
                    </a:cubicBezTo>
                    <a:close/>
                  </a:path>
                </a:pathLst>
              </a:custGeom>
              <a:solidFill>
                <a:schemeClr val="tx2"/>
              </a:solidFill>
              <a:ln w="7978" cap="flat">
                <a:noFill/>
                <a:prstDash val="solid"/>
                <a:miter/>
              </a:ln>
            </p:spPr>
            <p:txBody>
              <a:bodyPr rtlCol="0" anchor="ctr"/>
              <a:lstStyle/>
              <a:p>
                <a:endParaRPr lang="pt-BR"/>
              </a:p>
            </p:txBody>
          </p:sp>
          <p:sp>
            <p:nvSpPr>
              <p:cNvPr id="89" name="Freeform: Shape 88">
                <a:extLst>
                  <a:ext uri="{FF2B5EF4-FFF2-40B4-BE49-F238E27FC236}">
                    <a16:creationId xmlns:a16="http://schemas.microsoft.com/office/drawing/2014/main" id="{5542F7AF-945C-2256-3D55-92EE5FA4DED7}"/>
                  </a:ext>
                </a:extLst>
              </p:cNvPr>
              <p:cNvSpPr/>
              <p:nvPr/>
            </p:nvSpPr>
            <p:spPr>
              <a:xfrm rot="-3904199">
                <a:off x="6141001" y="1713271"/>
                <a:ext cx="180497" cy="509544"/>
              </a:xfrm>
              <a:custGeom>
                <a:avLst/>
                <a:gdLst>
                  <a:gd name="connsiteX0" fmla="*/ 180497 w 180497"/>
                  <a:gd name="connsiteY0" fmla="*/ 254772 h 509544"/>
                  <a:gd name="connsiteX1" fmla="*/ 90249 w 180497"/>
                  <a:gd name="connsiteY1" fmla="*/ 509545 h 509544"/>
                  <a:gd name="connsiteX2" fmla="*/ 0 w 180497"/>
                  <a:gd name="connsiteY2" fmla="*/ 254772 h 509544"/>
                  <a:gd name="connsiteX3" fmla="*/ 90249 w 180497"/>
                  <a:gd name="connsiteY3" fmla="*/ 0 h 509544"/>
                  <a:gd name="connsiteX4" fmla="*/ 180497 w 180497"/>
                  <a:gd name="connsiteY4" fmla="*/ 254772 h 509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97" h="509544">
                    <a:moveTo>
                      <a:pt x="180497" y="254772"/>
                    </a:moveTo>
                    <a:cubicBezTo>
                      <a:pt x="180497" y="395479"/>
                      <a:pt x="140091" y="509545"/>
                      <a:pt x="90249" y="509545"/>
                    </a:cubicBezTo>
                    <a:cubicBezTo>
                      <a:pt x="40406" y="509545"/>
                      <a:pt x="0" y="395479"/>
                      <a:pt x="0" y="254772"/>
                    </a:cubicBezTo>
                    <a:cubicBezTo>
                      <a:pt x="0" y="114065"/>
                      <a:pt x="40406" y="0"/>
                      <a:pt x="90249" y="0"/>
                    </a:cubicBezTo>
                    <a:cubicBezTo>
                      <a:pt x="140092" y="0"/>
                      <a:pt x="180497" y="114066"/>
                      <a:pt x="180497" y="254772"/>
                    </a:cubicBezTo>
                    <a:close/>
                  </a:path>
                </a:pathLst>
              </a:custGeom>
              <a:solidFill>
                <a:schemeClr val="tx2"/>
              </a:solidFill>
              <a:ln w="7978" cap="flat">
                <a:noFill/>
                <a:prstDash val="solid"/>
                <a:miter/>
              </a:ln>
            </p:spPr>
            <p:txBody>
              <a:bodyPr rtlCol="0" anchor="ctr"/>
              <a:lstStyle/>
              <a:p>
                <a:endParaRPr lang="pt-BR"/>
              </a:p>
            </p:txBody>
          </p:sp>
          <p:sp>
            <p:nvSpPr>
              <p:cNvPr id="90" name="Freeform: Shape 89">
                <a:extLst>
                  <a:ext uri="{FF2B5EF4-FFF2-40B4-BE49-F238E27FC236}">
                    <a16:creationId xmlns:a16="http://schemas.microsoft.com/office/drawing/2014/main" id="{0C4BDF5C-E5A8-E5E3-59E2-8DE4E23DCD4A}"/>
                  </a:ext>
                </a:extLst>
              </p:cNvPr>
              <p:cNvSpPr/>
              <p:nvPr/>
            </p:nvSpPr>
            <p:spPr>
              <a:xfrm rot="-4007769">
                <a:off x="6184221" y="1969829"/>
                <a:ext cx="185292" cy="491982"/>
              </a:xfrm>
              <a:custGeom>
                <a:avLst/>
                <a:gdLst>
                  <a:gd name="connsiteX0" fmla="*/ 185292 w 185292"/>
                  <a:gd name="connsiteY0" fmla="*/ 245991 h 491982"/>
                  <a:gd name="connsiteX1" fmla="*/ 92646 w 185292"/>
                  <a:gd name="connsiteY1" fmla="*/ 491982 h 491982"/>
                  <a:gd name="connsiteX2" fmla="*/ 0 w 185292"/>
                  <a:gd name="connsiteY2" fmla="*/ 245991 h 491982"/>
                  <a:gd name="connsiteX3" fmla="*/ 92646 w 185292"/>
                  <a:gd name="connsiteY3" fmla="*/ 0 h 491982"/>
                  <a:gd name="connsiteX4" fmla="*/ 185292 w 185292"/>
                  <a:gd name="connsiteY4" fmla="*/ 245991 h 49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2" h="491982">
                    <a:moveTo>
                      <a:pt x="185292" y="245991"/>
                    </a:moveTo>
                    <a:cubicBezTo>
                      <a:pt x="185292" y="381848"/>
                      <a:pt x="143813" y="491982"/>
                      <a:pt x="92646" y="491982"/>
                    </a:cubicBezTo>
                    <a:cubicBezTo>
                      <a:pt x="41479" y="491982"/>
                      <a:pt x="0" y="381848"/>
                      <a:pt x="0" y="245991"/>
                    </a:cubicBezTo>
                    <a:cubicBezTo>
                      <a:pt x="0" y="110134"/>
                      <a:pt x="41479" y="0"/>
                      <a:pt x="92646" y="0"/>
                    </a:cubicBezTo>
                    <a:cubicBezTo>
                      <a:pt x="143813" y="0"/>
                      <a:pt x="185292" y="110134"/>
                      <a:pt x="185292" y="245991"/>
                    </a:cubicBezTo>
                    <a:close/>
                  </a:path>
                </a:pathLst>
              </a:custGeom>
              <a:solidFill>
                <a:schemeClr val="tx2"/>
              </a:solidFill>
              <a:ln w="7978" cap="flat">
                <a:noFill/>
                <a:prstDash val="solid"/>
                <a:miter/>
              </a:ln>
            </p:spPr>
            <p:txBody>
              <a:bodyPr rtlCol="0" anchor="ctr"/>
              <a:lstStyle/>
              <a:p>
                <a:endParaRPr lang="pt-BR"/>
              </a:p>
            </p:txBody>
          </p:sp>
          <p:sp>
            <p:nvSpPr>
              <p:cNvPr id="91" name="Freeform: Shape 90">
                <a:extLst>
                  <a:ext uri="{FF2B5EF4-FFF2-40B4-BE49-F238E27FC236}">
                    <a16:creationId xmlns:a16="http://schemas.microsoft.com/office/drawing/2014/main" id="{D57CA45E-EBCC-5DE6-3E83-12E443458C5C}"/>
                  </a:ext>
                </a:extLst>
              </p:cNvPr>
              <p:cNvSpPr/>
              <p:nvPr/>
            </p:nvSpPr>
            <p:spPr>
              <a:xfrm rot="-4151991">
                <a:off x="6249468" y="2238469"/>
                <a:ext cx="164523" cy="404121"/>
              </a:xfrm>
              <a:custGeom>
                <a:avLst/>
                <a:gdLst>
                  <a:gd name="connsiteX0" fmla="*/ 164524 w 164523"/>
                  <a:gd name="connsiteY0" fmla="*/ 202061 h 404121"/>
                  <a:gd name="connsiteX1" fmla="*/ 82262 w 164523"/>
                  <a:gd name="connsiteY1" fmla="*/ 404121 h 404121"/>
                  <a:gd name="connsiteX2" fmla="*/ 0 w 164523"/>
                  <a:gd name="connsiteY2" fmla="*/ 202061 h 404121"/>
                  <a:gd name="connsiteX3" fmla="*/ 82262 w 164523"/>
                  <a:gd name="connsiteY3" fmla="*/ 0 h 404121"/>
                  <a:gd name="connsiteX4" fmla="*/ 164524 w 164523"/>
                  <a:gd name="connsiteY4" fmla="*/ 202061 h 40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23" h="404121">
                    <a:moveTo>
                      <a:pt x="164524" y="202061"/>
                    </a:moveTo>
                    <a:cubicBezTo>
                      <a:pt x="164524" y="313656"/>
                      <a:pt x="127694" y="404121"/>
                      <a:pt x="82262" y="404121"/>
                    </a:cubicBezTo>
                    <a:cubicBezTo>
                      <a:pt x="36830" y="404121"/>
                      <a:pt x="0" y="313656"/>
                      <a:pt x="0" y="202061"/>
                    </a:cubicBezTo>
                    <a:cubicBezTo>
                      <a:pt x="0" y="90466"/>
                      <a:pt x="36830" y="0"/>
                      <a:pt x="82262" y="0"/>
                    </a:cubicBezTo>
                    <a:cubicBezTo>
                      <a:pt x="127694" y="0"/>
                      <a:pt x="164524" y="90466"/>
                      <a:pt x="164524" y="202061"/>
                    </a:cubicBezTo>
                    <a:close/>
                  </a:path>
                </a:pathLst>
              </a:custGeom>
              <a:solidFill>
                <a:schemeClr val="tx2"/>
              </a:solidFill>
              <a:ln w="7978" cap="flat">
                <a:noFill/>
                <a:prstDash val="solid"/>
                <a:miter/>
              </a:ln>
            </p:spPr>
            <p:txBody>
              <a:bodyPr rtlCol="0" anchor="ctr"/>
              <a:lstStyle/>
              <a:p>
                <a:endParaRPr lang="pt-BR"/>
              </a:p>
            </p:txBody>
          </p:sp>
          <p:sp>
            <p:nvSpPr>
              <p:cNvPr id="92" name="Freeform: Shape 91">
                <a:extLst>
                  <a:ext uri="{FF2B5EF4-FFF2-40B4-BE49-F238E27FC236}">
                    <a16:creationId xmlns:a16="http://schemas.microsoft.com/office/drawing/2014/main" id="{B8221AF2-5FCB-91A2-CE6E-1319E39AD12F}"/>
                  </a:ext>
                </a:extLst>
              </p:cNvPr>
              <p:cNvSpPr/>
              <p:nvPr/>
            </p:nvSpPr>
            <p:spPr>
              <a:xfrm rot="-3188287">
                <a:off x="6238733" y="2465380"/>
                <a:ext cx="164531" cy="404140"/>
              </a:xfrm>
              <a:custGeom>
                <a:avLst/>
                <a:gdLst>
                  <a:gd name="connsiteX0" fmla="*/ 164531 w 164531"/>
                  <a:gd name="connsiteY0" fmla="*/ 202070 h 404140"/>
                  <a:gd name="connsiteX1" fmla="*/ 82266 w 164531"/>
                  <a:gd name="connsiteY1" fmla="*/ 404140 h 404140"/>
                  <a:gd name="connsiteX2" fmla="*/ 0 w 164531"/>
                  <a:gd name="connsiteY2" fmla="*/ 202070 h 404140"/>
                  <a:gd name="connsiteX3" fmla="*/ 82266 w 164531"/>
                  <a:gd name="connsiteY3" fmla="*/ 0 h 404140"/>
                  <a:gd name="connsiteX4" fmla="*/ 164531 w 164531"/>
                  <a:gd name="connsiteY4" fmla="*/ 202070 h 40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31" h="404140">
                    <a:moveTo>
                      <a:pt x="164531" y="202070"/>
                    </a:moveTo>
                    <a:cubicBezTo>
                      <a:pt x="164531" y="313670"/>
                      <a:pt x="127700" y="404140"/>
                      <a:pt x="82266" y="404140"/>
                    </a:cubicBezTo>
                    <a:cubicBezTo>
                      <a:pt x="36832" y="404140"/>
                      <a:pt x="0" y="313670"/>
                      <a:pt x="0" y="202070"/>
                    </a:cubicBezTo>
                    <a:cubicBezTo>
                      <a:pt x="0" y="90470"/>
                      <a:pt x="36832" y="0"/>
                      <a:pt x="82266" y="0"/>
                    </a:cubicBezTo>
                    <a:cubicBezTo>
                      <a:pt x="127700" y="0"/>
                      <a:pt x="164531" y="90470"/>
                      <a:pt x="164531" y="202070"/>
                    </a:cubicBezTo>
                    <a:close/>
                  </a:path>
                </a:pathLst>
              </a:custGeom>
              <a:solidFill>
                <a:schemeClr val="tx2"/>
              </a:solidFill>
              <a:ln w="7978" cap="flat">
                <a:noFill/>
                <a:prstDash val="solid"/>
                <a:miter/>
              </a:ln>
            </p:spPr>
            <p:txBody>
              <a:bodyPr rtlCol="0" anchor="ctr"/>
              <a:lstStyle/>
              <a:p>
                <a:endParaRPr lang="pt-BR"/>
              </a:p>
            </p:txBody>
          </p:sp>
          <p:sp>
            <p:nvSpPr>
              <p:cNvPr id="93" name="Freeform: Shape 92">
                <a:extLst>
                  <a:ext uri="{FF2B5EF4-FFF2-40B4-BE49-F238E27FC236}">
                    <a16:creationId xmlns:a16="http://schemas.microsoft.com/office/drawing/2014/main" id="{16114FC9-82B7-C813-8F52-02DA6E29F731}"/>
                  </a:ext>
                </a:extLst>
              </p:cNvPr>
              <p:cNvSpPr/>
              <p:nvPr/>
            </p:nvSpPr>
            <p:spPr>
              <a:xfrm rot="-2700000">
                <a:off x="6194178" y="2681391"/>
                <a:ext cx="164526" cy="404128"/>
              </a:xfrm>
              <a:custGeom>
                <a:avLst/>
                <a:gdLst>
                  <a:gd name="connsiteX0" fmla="*/ 164527 w 164526"/>
                  <a:gd name="connsiteY0" fmla="*/ 202064 h 404128"/>
                  <a:gd name="connsiteX1" fmla="*/ 82263 w 164526"/>
                  <a:gd name="connsiteY1" fmla="*/ 404128 h 404128"/>
                  <a:gd name="connsiteX2" fmla="*/ 0 w 164526"/>
                  <a:gd name="connsiteY2" fmla="*/ 202064 h 404128"/>
                  <a:gd name="connsiteX3" fmla="*/ 82263 w 164526"/>
                  <a:gd name="connsiteY3" fmla="*/ 0 h 404128"/>
                  <a:gd name="connsiteX4" fmla="*/ 164527 w 164526"/>
                  <a:gd name="connsiteY4" fmla="*/ 202064 h 40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26" h="404128">
                    <a:moveTo>
                      <a:pt x="164527" y="202064"/>
                    </a:moveTo>
                    <a:cubicBezTo>
                      <a:pt x="164527" y="313661"/>
                      <a:pt x="127696" y="404128"/>
                      <a:pt x="82263" y="404128"/>
                    </a:cubicBezTo>
                    <a:cubicBezTo>
                      <a:pt x="36831" y="404128"/>
                      <a:pt x="0" y="313661"/>
                      <a:pt x="0" y="202064"/>
                    </a:cubicBezTo>
                    <a:cubicBezTo>
                      <a:pt x="0" y="90467"/>
                      <a:pt x="36831" y="0"/>
                      <a:pt x="82263" y="0"/>
                    </a:cubicBezTo>
                    <a:cubicBezTo>
                      <a:pt x="127696" y="0"/>
                      <a:pt x="164527" y="90467"/>
                      <a:pt x="164527" y="202064"/>
                    </a:cubicBezTo>
                    <a:close/>
                  </a:path>
                </a:pathLst>
              </a:custGeom>
              <a:solidFill>
                <a:schemeClr val="tx2"/>
              </a:solidFill>
              <a:ln w="7978" cap="flat">
                <a:noFill/>
                <a:prstDash val="solid"/>
                <a:miter/>
              </a:ln>
            </p:spPr>
            <p:txBody>
              <a:bodyPr rtlCol="0" anchor="ctr"/>
              <a:lstStyle/>
              <a:p>
                <a:endParaRPr lang="pt-BR"/>
              </a:p>
            </p:txBody>
          </p:sp>
          <p:sp>
            <p:nvSpPr>
              <p:cNvPr id="94" name="Freeform: Shape 93">
                <a:extLst>
                  <a:ext uri="{FF2B5EF4-FFF2-40B4-BE49-F238E27FC236}">
                    <a16:creationId xmlns:a16="http://schemas.microsoft.com/office/drawing/2014/main" id="{1AAE5CF0-E4BE-E446-FADC-771A441291FF}"/>
                  </a:ext>
                </a:extLst>
              </p:cNvPr>
              <p:cNvSpPr/>
              <p:nvPr/>
            </p:nvSpPr>
            <p:spPr>
              <a:xfrm rot="-2700000">
                <a:off x="6121396" y="2914702"/>
                <a:ext cx="164526" cy="364194"/>
              </a:xfrm>
              <a:custGeom>
                <a:avLst/>
                <a:gdLst>
                  <a:gd name="connsiteX0" fmla="*/ 164526 w 164526"/>
                  <a:gd name="connsiteY0" fmla="*/ 182097 h 364194"/>
                  <a:gd name="connsiteX1" fmla="*/ 82263 w 164526"/>
                  <a:gd name="connsiteY1" fmla="*/ 364195 h 364194"/>
                  <a:gd name="connsiteX2" fmla="*/ 0 w 164526"/>
                  <a:gd name="connsiteY2" fmla="*/ 182097 h 364194"/>
                  <a:gd name="connsiteX3" fmla="*/ 82263 w 164526"/>
                  <a:gd name="connsiteY3" fmla="*/ 0 h 364194"/>
                  <a:gd name="connsiteX4" fmla="*/ 164526 w 164526"/>
                  <a:gd name="connsiteY4" fmla="*/ 182097 h 364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26" h="364194">
                    <a:moveTo>
                      <a:pt x="164526" y="182097"/>
                    </a:moveTo>
                    <a:cubicBezTo>
                      <a:pt x="164526" y="282667"/>
                      <a:pt x="127696" y="364195"/>
                      <a:pt x="82263" y="364195"/>
                    </a:cubicBezTo>
                    <a:cubicBezTo>
                      <a:pt x="36830" y="364195"/>
                      <a:pt x="0" y="282667"/>
                      <a:pt x="0" y="182097"/>
                    </a:cubicBezTo>
                    <a:cubicBezTo>
                      <a:pt x="0" y="81528"/>
                      <a:pt x="36830" y="0"/>
                      <a:pt x="82263" y="0"/>
                    </a:cubicBezTo>
                    <a:cubicBezTo>
                      <a:pt x="127696" y="0"/>
                      <a:pt x="164526" y="81528"/>
                      <a:pt x="164526" y="182097"/>
                    </a:cubicBezTo>
                    <a:close/>
                  </a:path>
                </a:pathLst>
              </a:custGeom>
              <a:solidFill>
                <a:schemeClr val="tx2"/>
              </a:solidFill>
              <a:ln w="7978" cap="flat">
                <a:noFill/>
                <a:prstDash val="solid"/>
                <a:miter/>
              </a:ln>
            </p:spPr>
            <p:txBody>
              <a:bodyPr rtlCol="0" anchor="ctr"/>
              <a:lstStyle/>
              <a:p>
                <a:endParaRPr lang="pt-BR"/>
              </a:p>
            </p:txBody>
          </p:sp>
        </p:grpSp>
        <p:grpSp>
          <p:nvGrpSpPr>
            <p:cNvPr id="33" name="Graphic 3">
              <a:extLst>
                <a:ext uri="{FF2B5EF4-FFF2-40B4-BE49-F238E27FC236}">
                  <a16:creationId xmlns:a16="http://schemas.microsoft.com/office/drawing/2014/main" id="{E1474558-5732-73F5-E90D-8668BBCC6AD6}"/>
                </a:ext>
              </a:extLst>
            </p:cNvPr>
            <p:cNvGrpSpPr/>
            <p:nvPr/>
          </p:nvGrpSpPr>
          <p:grpSpPr>
            <a:xfrm>
              <a:off x="1093846" y="2000610"/>
              <a:ext cx="948187" cy="2037099"/>
              <a:chOff x="1939155" y="1340185"/>
              <a:chExt cx="1136077" cy="2440766"/>
            </a:xfrm>
          </p:grpSpPr>
          <p:sp>
            <p:nvSpPr>
              <p:cNvPr id="64" name="Freeform: Shape 63">
                <a:extLst>
                  <a:ext uri="{FF2B5EF4-FFF2-40B4-BE49-F238E27FC236}">
                    <a16:creationId xmlns:a16="http://schemas.microsoft.com/office/drawing/2014/main" id="{F4AB2C17-DBFE-2346-9E49-BC6F4F8F4CFE}"/>
                  </a:ext>
                </a:extLst>
              </p:cNvPr>
              <p:cNvSpPr/>
              <p:nvPr/>
            </p:nvSpPr>
            <p:spPr>
              <a:xfrm>
                <a:off x="2449190" y="1776264"/>
                <a:ext cx="553403" cy="2004687"/>
              </a:xfrm>
              <a:custGeom>
                <a:avLst/>
                <a:gdLst>
                  <a:gd name="connsiteX0" fmla="*/ 553403 w 553403"/>
                  <a:gd name="connsiteY0" fmla="*/ 2004687 h 2004687"/>
                  <a:gd name="connsiteX1" fmla="*/ 180419 w 553403"/>
                  <a:gd name="connsiteY1" fmla="*/ 0 h 2004687"/>
                </a:gdLst>
                <a:ahLst/>
                <a:cxnLst>
                  <a:cxn ang="0">
                    <a:pos x="connsiteX0" y="connsiteY0"/>
                  </a:cxn>
                  <a:cxn ang="0">
                    <a:pos x="connsiteX1" y="connsiteY1"/>
                  </a:cxn>
                </a:cxnLst>
                <a:rect l="l" t="t" r="r" b="b"/>
                <a:pathLst>
                  <a:path w="553403" h="2004687">
                    <a:moveTo>
                      <a:pt x="553403" y="2004687"/>
                    </a:moveTo>
                    <a:cubicBezTo>
                      <a:pt x="-315561" y="1002344"/>
                      <a:pt x="71000" y="263564"/>
                      <a:pt x="180419" y="0"/>
                    </a:cubicBezTo>
                  </a:path>
                </a:pathLst>
              </a:custGeom>
              <a:noFill/>
              <a:ln w="7978" cap="flat">
                <a:solidFill>
                  <a:schemeClr val="tx2"/>
                </a:solidFill>
                <a:prstDash val="solid"/>
                <a:miter/>
              </a:ln>
            </p:spPr>
            <p:txBody>
              <a:bodyPr rtlCol="0" anchor="ctr"/>
              <a:lstStyle/>
              <a:p>
                <a:endParaRPr lang="pt-BR"/>
              </a:p>
            </p:txBody>
          </p:sp>
          <p:sp>
            <p:nvSpPr>
              <p:cNvPr id="65" name="Freeform: Shape 64">
                <a:extLst>
                  <a:ext uri="{FF2B5EF4-FFF2-40B4-BE49-F238E27FC236}">
                    <a16:creationId xmlns:a16="http://schemas.microsoft.com/office/drawing/2014/main" id="{971FEF88-7B72-1DCC-55C2-C5A954DB6A85}"/>
                  </a:ext>
                </a:extLst>
              </p:cNvPr>
              <p:cNvSpPr/>
              <p:nvPr/>
            </p:nvSpPr>
            <p:spPr>
              <a:xfrm>
                <a:off x="2420355" y="1340185"/>
                <a:ext cx="199670" cy="509557"/>
              </a:xfrm>
              <a:custGeom>
                <a:avLst/>
                <a:gdLst>
                  <a:gd name="connsiteX0" fmla="*/ 199670 w 199670"/>
                  <a:gd name="connsiteY0" fmla="*/ 254779 h 509557"/>
                  <a:gd name="connsiteX1" fmla="*/ 99835 w 199670"/>
                  <a:gd name="connsiteY1" fmla="*/ 509558 h 509557"/>
                  <a:gd name="connsiteX2" fmla="*/ 0 w 199670"/>
                  <a:gd name="connsiteY2" fmla="*/ 254779 h 509557"/>
                  <a:gd name="connsiteX3" fmla="*/ 99835 w 199670"/>
                  <a:gd name="connsiteY3" fmla="*/ 0 h 509557"/>
                  <a:gd name="connsiteX4" fmla="*/ 199670 w 199670"/>
                  <a:gd name="connsiteY4" fmla="*/ 254779 h 50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70" h="509557">
                    <a:moveTo>
                      <a:pt x="199670" y="254779"/>
                    </a:moveTo>
                    <a:cubicBezTo>
                      <a:pt x="199670" y="395490"/>
                      <a:pt x="154972" y="509558"/>
                      <a:pt x="99835" y="509558"/>
                    </a:cubicBezTo>
                    <a:cubicBezTo>
                      <a:pt x="44698" y="509558"/>
                      <a:pt x="0" y="395489"/>
                      <a:pt x="0" y="254779"/>
                    </a:cubicBezTo>
                    <a:cubicBezTo>
                      <a:pt x="0" y="114068"/>
                      <a:pt x="44698" y="0"/>
                      <a:pt x="99835" y="0"/>
                    </a:cubicBezTo>
                    <a:cubicBezTo>
                      <a:pt x="154972" y="0"/>
                      <a:pt x="199670" y="114068"/>
                      <a:pt x="199670" y="254779"/>
                    </a:cubicBezTo>
                    <a:close/>
                  </a:path>
                </a:pathLst>
              </a:custGeom>
              <a:solidFill>
                <a:schemeClr val="tx2"/>
              </a:solidFill>
              <a:ln w="7978" cap="flat">
                <a:noFill/>
                <a:prstDash val="solid"/>
                <a:miter/>
              </a:ln>
            </p:spPr>
            <p:txBody>
              <a:bodyPr rtlCol="0" anchor="ctr"/>
              <a:lstStyle/>
              <a:p>
                <a:endParaRPr lang="pt-BR"/>
              </a:p>
            </p:txBody>
          </p:sp>
          <p:sp>
            <p:nvSpPr>
              <p:cNvPr id="66" name="Freeform: Shape 65">
                <a:extLst>
                  <a:ext uri="{FF2B5EF4-FFF2-40B4-BE49-F238E27FC236}">
                    <a16:creationId xmlns:a16="http://schemas.microsoft.com/office/drawing/2014/main" id="{EF52FA3C-41B7-7FB9-5326-8C737FFE28B2}"/>
                  </a:ext>
                </a:extLst>
              </p:cNvPr>
              <p:cNvSpPr/>
              <p:nvPr/>
            </p:nvSpPr>
            <p:spPr>
              <a:xfrm rot="-1603435">
                <a:off x="2207003" y="1535909"/>
                <a:ext cx="199673" cy="509567"/>
              </a:xfrm>
              <a:custGeom>
                <a:avLst/>
                <a:gdLst>
                  <a:gd name="connsiteX0" fmla="*/ 199674 w 199673"/>
                  <a:gd name="connsiteY0" fmla="*/ 254784 h 509567"/>
                  <a:gd name="connsiteX1" fmla="*/ 99837 w 199673"/>
                  <a:gd name="connsiteY1" fmla="*/ 509567 h 509567"/>
                  <a:gd name="connsiteX2" fmla="*/ 0 w 199673"/>
                  <a:gd name="connsiteY2" fmla="*/ 254784 h 509567"/>
                  <a:gd name="connsiteX3" fmla="*/ 99837 w 199673"/>
                  <a:gd name="connsiteY3" fmla="*/ 0 h 509567"/>
                  <a:gd name="connsiteX4" fmla="*/ 199674 w 199673"/>
                  <a:gd name="connsiteY4" fmla="*/ 254784 h 50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73" h="509567">
                    <a:moveTo>
                      <a:pt x="199674" y="254784"/>
                    </a:moveTo>
                    <a:cubicBezTo>
                      <a:pt x="199674" y="395497"/>
                      <a:pt x="154975" y="509567"/>
                      <a:pt x="99837" y="509567"/>
                    </a:cubicBezTo>
                    <a:cubicBezTo>
                      <a:pt x="44698" y="509567"/>
                      <a:pt x="0" y="395497"/>
                      <a:pt x="0" y="254784"/>
                    </a:cubicBezTo>
                    <a:cubicBezTo>
                      <a:pt x="0" y="114071"/>
                      <a:pt x="44698" y="0"/>
                      <a:pt x="99837" y="0"/>
                    </a:cubicBezTo>
                    <a:cubicBezTo>
                      <a:pt x="154975" y="0"/>
                      <a:pt x="199674" y="114071"/>
                      <a:pt x="199674" y="254784"/>
                    </a:cubicBezTo>
                    <a:close/>
                  </a:path>
                </a:pathLst>
              </a:custGeom>
              <a:solidFill>
                <a:schemeClr val="tx2"/>
              </a:solidFill>
              <a:ln w="7978" cap="flat">
                <a:noFill/>
                <a:prstDash val="solid"/>
                <a:miter/>
              </a:ln>
            </p:spPr>
            <p:txBody>
              <a:bodyPr rtlCol="0" anchor="ctr"/>
              <a:lstStyle/>
              <a:p>
                <a:endParaRPr lang="pt-BR"/>
              </a:p>
            </p:txBody>
          </p:sp>
          <p:sp>
            <p:nvSpPr>
              <p:cNvPr id="67" name="Freeform: Shape 66">
                <a:extLst>
                  <a:ext uri="{FF2B5EF4-FFF2-40B4-BE49-F238E27FC236}">
                    <a16:creationId xmlns:a16="http://schemas.microsoft.com/office/drawing/2014/main" id="{6F78AF17-9189-FAEA-9699-9BB6BDFC97D6}"/>
                  </a:ext>
                </a:extLst>
              </p:cNvPr>
              <p:cNvSpPr/>
              <p:nvPr/>
            </p:nvSpPr>
            <p:spPr>
              <a:xfrm rot="-2496671">
                <a:off x="2142305" y="1834534"/>
                <a:ext cx="185301" cy="492007"/>
              </a:xfrm>
              <a:custGeom>
                <a:avLst/>
                <a:gdLst>
                  <a:gd name="connsiteX0" fmla="*/ 185302 w 185301"/>
                  <a:gd name="connsiteY0" fmla="*/ 246004 h 492007"/>
                  <a:gd name="connsiteX1" fmla="*/ 92651 w 185301"/>
                  <a:gd name="connsiteY1" fmla="*/ 492008 h 492007"/>
                  <a:gd name="connsiteX2" fmla="*/ 0 w 185301"/>
                  <a:gd name="connsiteY2" fmla="*/ 246004 h 492007"/>
                  <a:gd name="connsiteX3" fmla="*/ 92651 w 185301"/>
                  <a:gd name="connsiteY3" fmla="*/ 0 h 492007"/>
                  <a:gd name="connsiteX4" fmla="*/ 185302 w 185301"/>
                  <a:gd name="connsiteY4" fmla="*/ 246004 h 492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01" h="492007">
                    <a:moveTo>
                      <a:pt x="185302" y="246004"/>
                    </a:moveTo>
                    <a:cubicBezTo>
                      <a:pt x="185302" y="381868"/>
                      <a:pt x="143820" y="492008"/>
                      <a:pt x="92651" y="492008"/>
                    </a:cubicBezTo>
                    <a:cubicBezTo>
                      <a:pt x="41481" y="492008"/>
                      <a:pt x="0" y="381868"/>
                      <a:pt x="0" y="246004"/>
                    </a:cubicBezTo>
                    <a:cubicBezTo>
                      <a:pt x="0" y="110140"/>
                      <a:pt x="41481" y="0"/>
                      <a:pt x="92651" y="0"/>
                    </a:cubicBezTo>
                    <a:cubicBezTo>
                      <a:pt x="143820" y="0"/>
                      <a:pt x="185302" y="110140"/>
                      <a:pt x="185302" y="246004"/>
                    </a:cubicBezTo>
                    <a:close/>
                  </a:path>
                </a:pathLst>
              </a:custGeom>
              <a:solidFill>
                <a:schemeClr val="tx2"/>
              </a:solidFill>
              <a:ln w="7978" cap="flat">
                <a:noFill/>
                <a:prstDash val="solid"/>
                <a:miter/>
              </a:ln>
            </p:spPr>
            <p:txBody>
              <a:bodyPr rtlCol="0" anchor="ctr"/>
              <a:lstStyle/>
              <a:p>
                <a:endParaRPr lang="pt-BR"/>
              </a:p>
            </p:txBody>
          </p:sp>
          <p:sp>
            <p:nvSpPr>
              <p:cNvPr id="68" name="Freeform: Shape 67">
                <a:extLst>
                  <a:ext uri="{FF2B5EF4-FFF2-40B4-BE49-F238E27FC236}">
                    <a16:creationId xmlns:a16="http://schemas.microsoft.com/office/drawing/2014/main" id="{5185156B-2D1D-FB06-863E-AF98931BC08A}"/>
                  </a:ext>
                </a:extLst>
              </p:cNvPr>
              <p:cNvSpPr/>
              <p:nvPr/>
            </p:nvSpPr>
            <p:spPr>
              <a:xfrm rot="-2911866">
                <a:off x="2113266" y="2102003"/>
                <a:ext cx="182095" cy="483990"/>
              </a:xfrm>
              <a:custGeom>
                <a:avLst/>
                <a:gdLst>
                  <a:gd name="connsiteX0" fmla="*/ 182095 w 182095"/>
                  <a:gd name="connsiteY0" fmla="*/ 241995 h 483990"/>
                  <a:gd name="connsiteX1" fmla="*/ 91048 w 182095"/>
                  <a:gd name="connsiteY1" fmla="*/ 483990 h 483990"/>
                  <a:gd name="connsiteX2" fmla="*/ 0 w 182095"/>
                  <a:gd name="connsiteY2" fmla="*/ 241995 h 483990"/>
                  <a:gd name="connsiteX3" fmla="*/ 91048 w 182095"/>
                  <a:gd name="connsiteY3" fmla="*/ 0 h 483990"/>
                  <a:gd name="connsiteX4" fmla="*/ 182095 w 182095"/>
                  <a:gd name="connsiteY4" fmla="*/ 241995 h 48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95" h="483990">
                    <a:moveTo>
                      <a:pt x="182095" y="241995"/>
                    </a:moveTo>
                    <a:cubicBezTo>
                      <a:pt x="182095" y="375645"/>
                      <a:pt x="141332" y="483990"/>
                      <a:pt x="91048" y="483990"/>
                    </a:cubicBezTo>
                    <a:cubicBezTo>
                      <a:pt x="40763" y="483990"/>
                      <a:pt x="0" y="375645"/>
                      <a:pt x="0" y="241995"/>
                    </a:cubicBezTo>
                    <a:cubicBezTo>
                      <a:pt x="0" y="108345"/>
                      <a:pt x="40763" y="0"/>
                      <a:pt x="91048" y="0"/>
                    </a:cubicBezTo>
                    <a:cubicBezTo>
                      <a:pt x="141332" y="0"/>
                      <a:pt x="182095" y="108345"/>
                      <a:pt x="182095" y="241995"/>
                    </a:cubicBezTo>
                    <a:close/>
                  </a:path>
                </a:pathLst>
              </a:custGeom>
              <a:solidFill>
                <a:schemeClr val="tx2"/>
              </a:solidFill>
              <a:ln w="7978" cap="flat">
                <a:noFill/>
                <a:prstDash val="solid"/>
                <a:miter/>
              </a:ln>
            </p:spPr>
            <p:txBody>
              <a:bodyPr rtlCol="0" anchor="ctr"/>
              <a:lstStyle/>
              <a:p>
                <a:endParaRPr lang="pt-BR"/>
              </a:p>
            </p:txBody>
          </p:sp>
          <p:sp>
            <p:nvSpPr>
              <p:cNvPr id="69" name="Freeform: Shape 68">
                <a:extLst>
                  <a:ext uri="{FF2B5EF4-FFF2-40B4-BE49-F238E27FC236}">
                    <a16:creationId xmlns:a16="http://schemas.microsoft.com/office/drawing/2014/main" id="{05895429-270C-4F79-75C4-5C851780C24C}"/>
                  </a:ext>
                </a:extLst>
              </p:cNvPr>
              <p:cNvSpPr/>
              <p:nvPr/>
            </p:nvSpPr>
            <p:spPr>
              <a:xfrm rot="-3487402">
                <a:off x="2101694" y="2359847"/>
                <a:ext cx="182101" cy="484007"/>
              </a:xfrm>
              <a:custGeom>
                <a:avLst/>
                <a:gdLst>
                  <a:gd name="connsiteX0" fmla="*/ 182102 w 182101"/>
                  <a:gd name="connsiteY0" fmla="*/ 242004 h 484007"/>
                  <a:gd name="connsiteX1" fmla="*/ 91051 w 182101"/>
                  <a:gd name="connsiteY1" fmla="*/ 484007 h 484007"/>
                  <a:gd name="connsiteX2" fmla="*/ 0 w 182101"/>
                  <a:gd name="connsiteY2" fmla="*/ 242004 h 484007"/>
                  <a:gd name="connsiteX3" fmla="*/ 91051 w 182101"/>
                  <a:gd name="connsiteY3" fmla="*/ 0 h 484007"/>
                  <a:gd name="connsiteX4" fmla="*/ 182102 w 182101"/>
                  <a:gd name="connsiteY4" fmla="*/ 242004 h 484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01" h="484007">
                    <a:moveTo>
                      <a:pt x="182102" y="242004"/>
                    </a:moveTo>
                    <a:cubicBezTo>
                      <a:pt x="182102" y="375659"/>
                      <a:pt x="141337" y="484007"/>
                      <a:pt x="91051" y="484007"/>
                    </a:cubicBezTo>
                    <a:cubicBezTo>
                      <a:pt x="40765" y="484007"/>
                      <a:pt x="0" y="375659"/>
                      <a:pt x="0" y="242004"/>
                    </a:cubicBezTo>
                    <a:cubicBezTo>
                      <a:pt x="0" y="108349"/>
                      <a:pt x="40765" y="0"/>
                      <a:pt x="91051" y="0"/>
                    </a:cubicBezTo>
                    <a:cubicBezTo>
                      <a:pt x="141337" y="0"/>
                      <a:pt x="182102" y="108349"/>
                      <a:pt x="182102" y="242004"/>
                    </a:cubicBezTo>
                    <a:close/>
                  </a:path>
                </a:pathLst>
              </a:custGeom>
              <a:solidFill>
                <a:schemeClr val="tx2"/>
              </a:solidFill>
              <a:ln w="7978" cap="flat">
                <a:noFill/>
                <a:prstDash val="solid"/>
                <a:miter/>
              </a:ln>
            </p:spPr>
            <p:txBody>
              <a:bodyPr rtlCol="0" anchor="ctr"/>
              <a:lstStyle/>
              <a:p>
                <a:endParaRPr lang="pt-BR"/>
              </a:p>
            </p:txBody>
          </p:sp>
          <p:sp>
            <p:nvSpPr>
              <p:cNvPr id="70" name="Freeform: Shape 69">
                <a:extLst>
                  <a:ext uri="{FF2B5EF4-FFF2-40B4-BE49-F238E27FC236}">
                    <a16:creationId xmlns:a16="http://schemas.microsoft.com/office/drawing/2014/main" id="{27CA2D6A-697B-B4F7-1D14-8E372D001F1D}"/>
                  </a:ext>
                </a:extLst>
              </p:cNvPr>
              <p:cNvSpPr/>
              <p:nvPr/>
            </p:nvSpPr>
            <p:spPr>
              <a:xfrm rot="-4151991">
                <a:off x="2133688" y="2650647"/>
                <a:ext cx="182094" cy="483987"/>
              </a:xfrm>
              <a:custGeom>
                <a:avLst/>
                <a:gdLst>
                  <a:gd name="connsiteX0" fmla="*/ 182094 w 182094"/>
                  <a:gd name="connsiteY0" fmla="*/ 241994 h 483987"/>
                  <a:gd name="connsiteX1" fmla="*/ 91047 w 182094"/>
                  <a:gd name="connsiteY1" fmla="*/ 483987 h 483987"/>
                  <a:gd name="connsiteX2" fmla="*/ 0 w 182094"/>
                  <a:gd name="connsiteY2" fmla="*/ 241994 h 483987"/>
                  <a:gd name="connsiteX3" fmla="*/ 91047 w 182094"/>
                  <a:gd name="connsiteY3" fmla="*/ 0 h 483987"/>
                  <a:gd name="connsiteX4" fmla="*/ 182094 w 182094"/>
                  <a:gd name="connsiteY4" fmla="*/ 241994 h 483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94" h="483987">
                    <a:moveTo>
                      <a:pt x="182094" y="241994"/>
                    </a:moveTo>
                    <a:cubicBezTo>
                      <a:pt x="182094" y="375643"/>
                      <a:pt x="141331" y="483987"/>
                      <a:pt x="91047" y="483987"/>
                    </a:cubicBezTo>
                    <a:cubicBezTo>
                      <a:pt x="40763" y="483987"/>
                      <a:pt x="0" y="375643"/>
                      <a:pt x="0" y="241994"/>
                    </a:cubicBezTo>
                    <a:cubicBezTo>
                      <a:pt x="0" y="108344"/>
                      <a:pt x="40763" y="0"/>
                      <a:pt x="91047" y="0"/>
                    </a:cubicBezTo>
                    <a:cubicBezTo>
                      <a:pt x="141331" y="0"/>
                      <a:pt x="182094" y="108344"/>
                      <a:pt x="182094" y="241994"/>
                    </a:cubicBezTo>
                    <a:close/>
                  </a:path>
                </a:pathLst>
              </a:custGeom>
              <a:solidFill>
                <a:schemeClr val="tx2"/>
              </a:solidFill>
              <a:ln w="7978" cap="flat">
                <a:noFill/>
                <a:prstDash val="solid"/>
                <a:miter/>
              </a:ln>
            </p:spPr>
            <p:txBody>
              <a:bodyPr rtlCol="0" anchor="ctr"/>
              <a:lstStyle/>
              <a:p>
                <a:endParaRPr lang="pt-BR"/>
              </a:p>
            </p:txBody>
          </p:sp>
          <p:sp>
            <p:nvSpPr>
              <p:cNvPr id="71" name="Freeform: Shape 70">
                <a:extLst>
                  <a:ext uri="{FF2B5EF4-FFF2-40B4-BE49-F238E27FC236}">
                    <a16:creationId xmlns:a16="http://schemas.microsoft.com/office/drawing/2014/main" id="{C72F456D-1C13-69F6-45AB-D9E6ED4C542D}"/>
                  </a:ext>
                </a:extLst>
              </p:cNvPr>
              <p:cNvSpPr/>
              <p:nvPr/>
            </p:nvSpPr>
            <p:spPr>
              <a:xfrm rot="-4926828">
                <a:off x="2209956" y="2910720"/>
                <a:ext cx="182091" cy="483979"/>
              </a:xfrm>
              <a:custGeom>
                <a:avLst/>
                <a:gdLst>
                  <a:gd name="connsiteX0" fmla="*/ 182091 w 182091"/>
                  <a:gd name="connsiteY0" fmla="*/ 241990 h 483979"/>
                  <a:gd name="connsiteX1" fmla="*/ 91046 w 182091"/>
                  <a:gd name="connsiteY1" fmla="*/ 483979 h 483979"/>
                  <a:gd name="connsiteX2" fmla="*/ 0 w 182091"/>
                  <a:gd name="connsiteY2" fmla="*/ 241990 h 483979"/>
                  <a:gd name="connsiteX3" fmla="*/ 91046 w 182091"/>
                  <a:gd name="connsiteY3" fmla="*/ 0 h 483979"/>
                  <a:gd name="connsiteX4" fmla="*/ 182091 w 182091"/>
                  <a:gd name="connsiteY4" fmla="*/ 241990 h 483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91" h="483979">
                    <a:moveTo>
                      <a:pt x="182091" y="241990"/>
                    </a:moveTo>
                    <a:cubicBezTo>
                      <a:pt x="182091" y="375637"/>
                      <a:pt x="141329" y="483979"/>
                      <a:pt x="91046" y="483979"/>
                    </a:cubicBezTo>
                    <a:cubicBezTo>
                      <a:pt x="40762" y="483979"/>
                      <a:pt x="0" y="375637"/>
                      <a:pt x="0" y="241990"/>
                    </a:cubicBezTo>
                    <a:cubicBezTo>
                      <a:pt x="0" y="108343"/>
                      <a:pt x="40762" y="0"/>
                      <a:pt x="91046" y="0"/>
                    </a:cubicBezTo>
                    <a:cubicBezTo>
                      <a:pt x="141329" y="0"/>
                      <a:pt x="182091" y="108343"/>
                      <a:pt x="182091" y="241990"/>
                    </a:cubicBezTo>
                    <a:close/>
                  </a:path>
                </a:pathLst>
              </a:custGeom>
              <a:solidFill>
                <a:schemeClr val="tx2"/>
              </a:solidFill>
              <a:ln w="7978" cap="flat">
                <a:noFill/>
                <a:prstDash val="solid"/>
                <a:miter/>
              </a:ln>
            </p:spPr>
            <p:txBody>
              <a:bodyPr rtlCol="0" anchor="ctr"/>
              <a:lstStyle/>
              <a:p>
                <a:endParaRPr lang="pt-BR"/>
              </a:p>
            </p:txBody>
          </p:sp>
          <p:sp>
            <p:nvSpPr>
              <p:cNvPr id="72" name="Freeform: Shape 71">
                <a:extLst>
                  <a:ext uri="{FF2B5EF4-FFF2-40B4-BE49-F238E27FC236}">
                    <a16:creationId xmlns:a16="http://schemas.microsoft.com/office/drawing/2014/main" id="{E61425B6-5A89-D725-4211-A247F98B3ECF}"/>
                  </a:ext>
                </a:extLst>
              </p:cNvPr>
              <p:cNvSpPr/>
              <p:nvPr/>
            </p:nvSpPr>
            <p:spPr>
              <a:xfrm rot="-3135551">
                <a:off x="2533164" y="1651161"/>
                <a:ext cx="509565" cy="166128"/>
              </a:xfrm>
              <a:custGeom>
                <a:avLst/>
                <a:gdLst>
                  <a:gd name="connsiteX0" fmla="*/ 509566 w 509565"/>
                  <a:gd name="connsiteY0" fmla="*/ 83064 h 166128"/>
                  <a:gd name="connsiteX1" fmla="*/ 254783 w 509565"/>
                  <a:gd name="connsiteY1" fmla="*/ 166128 h 166128"/>
                  <a:gd name="connsiteX2" fmla="*/ 0 w 509565"/>
                  <a:gd name="connsiteY2" fmla="*/ 83064 h 166128"/>
                  <a:gd name="connsiteX3" fmla="*/ 254783 w 509565"/>
                  <a:gd name="connsiteY3" fmla="*/ 0 h 166128"/>
                  <a:gd name="connsiteX4" fmla="*/ 509566 w 509565"/>
                  <a:gd name="connsiteY4" fmla="*/ 83064 h 16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65" h="166128">
                    <a:moveTo>
                      <a:pt x="509566" y="83064"/>
                    </a:moveTo>
                    <a:cubicBezTo>
                      <a:pt x="509566" y="128939"/>
                      <a:pt x="395496" y="166128"/>
                      <a:pt x="254783" y="166128"/>
                    </a:cubicBezTo>
                    <a:cubicBezTo>
                      <a:pt x="114070" y="166128"/>
                      <a:pt x="0" y="128939"/>
                      <a:pt x="0" y="83064"/>
                    </a:cubicBezTo>
                    <a:cubicBezTo>
                      <a:pt x="0" y="37189"/>
                      <a:pt x="114070" y="0"/>
                      <a:pt x="254783" y="0"/>
                    </a:cubicBezTo>
                    <a:cubicBezTo>
                      <a:pt x="395496" y="0"/>
                      <a:pt x="509566" y="37189"/>
                      <a:pt x="509566" y="83064"/>
                    </a:cubicBezTo>
                    <a:close/>
                  </a:path>
                </a:pathLst>
              </a:custGeom>
              <a:solidFill>
                <a:schemeClr val="tx2"/>
              </a:solidFill>
              <a:ln w="7978" cap="flat">
                <a:noFill/>
                <a:prstDash val="solid"/>
                <a:miter/>
              </a:ln>
            </p:spPr>
            <p:txBody>
              <a:bodyPr rtlCol="0" anchor="ctr"/>
              <a:lstStyle/>
              <a:p>
                <a:endParaRPr lang="pt-BR"/>
              </a:p>
            </p:txBody>
          </p:sp>
          <p:sp>
            <p:nvSpPr>
              <p:cNvPr id="73" name="Freeform: Shape 72">
                <a:extLst>
                  <a:ext uri="{FF2B5EF4-FFF2-40B4-BE49-F238E27FC236}">
                    <a16:creationId xmlns:a16="http://schemas.microsoft.com/office/drawing/2014/main" id="{7685E456-E225-5FB9-DBCE-80C0EF7CB5D3}"/>
                  </a:ext>
                </a:extLst>
              </p:cNvPr>
              <p:cNvSpPr/>
              <p:nvPr/>
            </p:nvSpPr>
            <p:spPr>
              <a:xfrm rot="-1495801">
                <a:off x="2551386" y="1924913"/>
                <a:ext cx="509544" cy="180497"/>
              </a:xfrm>
              <a:custGeom>
                <a:avLst/>
                <a:gdLst>
                  <a:gd name="connsiteX0" fmla="*/ 509545 w 509544"/>
                  <a:gd name="connsiteY0" fmla="*/ 90249 h 180497"/>
                  <a:gd name="connsiteX1" fmla="*/ 254772 w 509544"/>
                  <a:gd name="connsiteY1" fmla="*/ 180497 h 180497"/>
                  <a:gd name="connsiteX2" fmla="*/ 0 w 509544"/>
                  <a:gd name="connsiteY2" fmla="*/ 90249 h 180497"/>
                  <a:gd name="connsiteX3" fmla="*/ 254772 w 509544"/>
                  <a:gd name="connsiteY3" fmla="*/ 0 h 180497"/>
                  <a:gd name="connsiteX4" fmla="*/ 509545 w 509544"/>
                  <a:gd name="connsiteY4" fmla="*/ 90249 h 18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44" h="180497">
                    <a:moveTo>
                      <a:pt x="509545" y="90249"/>
                    </a:moveTo>
                    <a:cubicBezTo>
                      <a:pt x="509545" y="140092"/>
                      <a:pt x="395479" y="180497"/>
                      <a:pt x="254772" y="180497"/>
                    </a:cubicBezTo>
                    <a:cubicBezTo>
                      <a:pt x="114066" y="180497"/>
                      <a:pt x="0" y="140092"/>
                      <a:pt x="0" y="90249"/>
                    </a:cubicBezTo>
                    <a:cubicBezTo>
                      <a:pt x="0" y="40406"/>
                      <a:pt x="114066" y="0"/>
                      <a:pt x="254772" y="0"/>
                    </a:cubicBezTo>
                    <a:cubicBezTo>
                      <a:pt x="395479" y="0"/>
                      <a:pt x="509545" y="40406"/>
                      <a:pt x="509545" y="90249"/>
                    </a:cubicBezTo>
                    <a:close/>
                  </a:path>
                </a:pathLst>
              </a:custGeom>
              <a:solidFill>
                <a:schemeClr val="tx2"/>
              </a:solidFill>
              <a:ln w="7978" cap="flat">
                <a:noFill/>
                <a:prstDash val="solid"/>
                <a:miter/>
              </a:ln>
            </p:spPr>
            <p:txBody>
              <a:bodyPr rtlCol="0" anchor="ctr"/>
              <a:lstStyle/>
              <a:p>
                <a:endParaRPr lang="pt-BR"/>
              </a:p>
            </p:txBody>
          </p:sp>
          <p:sp>
            <p:nvSpPr>
              <p:cNvPr id="74" name="Freeform: Shape 73">
                <a:extLst>
                  <a:ext uri="{FF2B5EF4-FFF2-40B4-BE49-F238E27FC236}">
                    <a16:creationId xmlns:a16="http://schemas.microsoft.com/office/drawing/2014/main" id="{88A6FC82-5DC9-CAB2-D008-FEBA216EBABB}"/>
                  </a:ext>
                </a:extLst>
              </p:cNvPr>
              <p:cNvSpPr/>
              <p:nvPr/>
            </p:nvSpPr>
            <p:spPr>
              <a:xfrm rot="-1392231">
                <a:off x="2514695" y="2170055"/>
                <a:ext cx="491982" cy="185292"/>
              </a:xfrm>
              <a:custGeom>
                <a:avLst/>
                <a:gdLst>
                  <a:gd name="connsiteX0" fmla="*/ 491982 w 491982"/>
                  <a:gd name="connsiteY0" fmla="*/ 92646 h 185292"/>
                  <a:gd name="connsiteX1" fmla="*/ 245991 w 491982"/>
                  <a:gd name="connsiteY1" fmla="*/ 185292 h 185292"/>
                  <a:gd name="connsiteX2" fmla="*/ 0 w 491982"/>
                  <a:gd name="connsiteY2" fmla="*/ 92646 h 185292"/>
                  <a:gd name="connsiteX3" fmla="*/ 245991 w 491982"/>
                  <a:gd name="connsiteY3" fmla="*/ 0 h 185292"/>
                  <a:gd name="connsiteX4" fmla="*/ 491982 w 491982"/>
                  <a:gd name="connsiteY4" fmla="*/ 92646 h 18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82" h="185292">
                    <a:moveTo>
                      <a:pt x="491982" y="92646"/>
                    </a:moveTo>
                    <a:cubicBezTo>
                      <a:pt x="491982" y="143813"/>
                      <a:pt x="381848" y="185292"/>
                      <a:pt x="245991" y="185292"/>
                    </a:cubicBezTo>
                    <a:cubicBezTo>
                      <a:pt x="110134" y="185292"/>
                      <a:pt x="0" y="143813"/>
                      <a:pt x="0" y="92646"/>
                    </a:cubicBezTo>
                    <a:cubicBezTo>
                      <a:pt x="0" y="41479"/>
                      <a:pt x="110134" y="0"/>
                      <a:pt x="245991" y="0"/>
                    </a:cubicBezTo>
                    <a:cubicBezTo>
                      <a:pt x="381848" y="0"/>
                      <a:pt x="491982" y="41479"/>
                      <a:pt x="491982" y="92646"/>
                    </a:cubicBezTo>
                    <a:close/>
                  </a:path>
                </a:pathLst>
              </a:custGeom>
              <a:solidFill>
                <a:schemeClr val="tx2"/>
              </a:solidFill>
              <a:ln w="7978" cap="flat">
                <a:noFill/>
                <a:prstDash val="solid"/>
                <a:miter/>
              </a:ln>
            </p:spPr>
            <p:txBody>
              <a:bodyPr rtlCol="0" anchor="ctr"/>
              <a:lstStyle/>
              <a:p>
                <a:endParaRPr lang="pt-BR"/>
              </a:p>
            </p:txBody>
          </p:sp>
          <p:sp>
            <p:nvSpPr>
              <p:cNvPr id="75" name="Freeform: Shape 74">
                <a:extLst>
                  <a:ext uri="{FF2B5EF4-FFF2-40B4-BE49-F238E27FC236}">
                    <a16:creationId xmlns:a16="http://schemas.microsoft.com/office/drawing/2014/main" id="{F01875B2-7C29-0003-5835-27D4CFAF7258}"/>
                  </a:ext>
                </a:extLst>
              </p:cNvPr>
              <p:cNvSpPr/>
              <p:nvPr/>
            </p:nvSpPr>
            <p:spPr>
              <a:xfrm rot="-1248009">
                <a:off x="2503200" y="2405701"/>
                <a:ext cx="404121" cy="164523"/>
              </a:xfrm>
              <a:custGeom>
                <a:avLst/>
                <a:gdLst>
                  <a:gd name="connsiteX0" fmla="*/ 404121 w 404121"/>
                  <a:gd name="connsiteY0" fmla="*/ 82262 h 164523"/>
                  <a:gd name="connsiteX1" fmla="*/ 202061 w 404121"/>
                  <a:gd name="connsiteY1" fmla="*/ 164524 h 164523"/>
                  <a:gd name="connsiteX2" fmla="*/ 0 w 404121"/>
                  <a:gd name="connsiteY2" fmla="*/ 82262 h 164523"/>
                  <a:gd name="connsiteX3" fmla="*/ 202061 w 404121"/>
                  <a:gd name="connsiteY3" fmla="*/ 0 h 164523"/>
                  <a:gd name="connsiteX4" fmla="*/ 404121 w 404121"/>
                  <a:gd name="connsiteY4" fmla="*/ 82262 h 16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21" h="164523">
                    <a:moveTo>
                      <a:pt x="404121" y="82262"/>
                    </a:moveTo>
                    <a:cubicBezTo>
                      <a:pt x="404121" y="127694"/>
                      <a:pt x="313656" y="164524"/>
                      <a:pt x="202061" y="164524"/>
                    </a:cubicBezTo>
                    <a:cubicBezTo>
                      <a:pt x="90466" y="164524"/>
                      <a:pt x="0" y="127694"/>
                      <a:pt x="0" y="82262"/>
                    </a:cubicBezTo>
                    <a:cubicBezTo>
                      <a:pt x="0" y="36830"/>
                      <a:pt x="90466" y="0"/>
                      <a:pt x="202061" y="0"/>
                    </a:cubicBezTo>
                    <a:cubicBezTo>
                      <a:pt x="313656" y="0"/>
                      <a:pt x="404121" y="36830"/>
                      <a:pt x="404121" y="82262"/>
                    </a:cubicBezTo>
                    <a:close/>
                  </a:path>
                </a:pathLst>
              </a:custGeom>
              <a:solidFill>
                <a:schemeClr val="tx2"/>
              </a:solidFill>
              <a:ln w="7978" cap="flat">
                <a:noFill/>
                <a:prstDash val="solid"/>
                <a:miter/>
              </a:ln>
            </p:spPr>
            <p:txBody>
              <a:bodyPr rtlCol="0" anchor="ctr"/>
              <a:lstStyle/>
              <a:p>
                <a:endParaRPr lang="pt-BR"/>
              </a:p>
            </p:txBody>
          </p:sp>
          <p:sp>
            <p:nvSpPr>
              <p:cNvPr id="76" name="Freeform: Shape 75">
                <a:extLst>
                  <a:ext uri="{FF2B5EF4-FFF2-40B4-BE49-F238E27FC236}">
                    <a16:creationId xmlns:a16="http://schemas.microsoft.com/office/drawing/2014/main" id="{FC6DFA9A-45A8-43E6-0358-C0D3704C370E}"/>
                  </a:ext>
                </a:extLst>
              </p:cNvPr>
              <p:cNvSpPr/>
              <p:nvPr/>
            </p:nvSpPr>
            <p:spPr>
              <a:xfrm rot="-2211713">
                <a:off x="2514293" y="2632497"/>
                <a:ext cx="404140" cy="164531"/>
              </a:xfrm>
              <a:custGeom>
                <a:avLst/>
                <a:gdLst>
                  <a:gd name="connsiteX0" fmla="*/ 404140 w 404140"/>
                  <a:gd name="connsiteY0" fmla="*/ 82266 h 164531"/>
                  <a:gd name="connsiteX1" fmla="*/ 202070 w 404140"/>
                  <a:gd name="connsiteY1" fmla="*/ 164531 h 164531"/>
                  <a:gd name="connsiteX2" fmla="*/ 0 w 404140"/>
                  <a:gd name="connsiteY2" fmla="*/ 82266 h 164531"/>
                  <a:gd name="connsiteX3" fmla="*/ 202070 w 404140"/>
                  <a:gd name="connsiteY3" fmla="*/ 0 h 164531"/>
                  <a:gd name="connsiteX4" fmla="*/ 404140 w 404140"/>
                  <a:gd name="connsiteY4" fmla="*/ 82266 h 16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40" h="164531">
                    <a:moveTo>
                      <a:pt x="404140" y="82266"/>
                    </a:moveTo>
                    <a:cubicBezTo>
                      <a:pt x="404140" y="127700"/>
                      <a:pt x="313670" y="164531"/>
                      <a:pt x="202070" y="164531"/>
                    </a:cubicBezTo>
                    <a:cubicBezTo>
                      <a:pt x="90470" y="164531"/>
                      <a:pt x="0" y="127700"/>
                      <a:pt x="0" y="82266"/>
                    </a:cubicBezTo>
                    <a:cubicBezTo>
                      <a:pt x="0" y="36832"/>
                      <a:pt x="90470" y="0"/>
                      <a:pt x="202070" y="0"/>
                    </a:cubicBezTo>
                    <a:cubicBezTo>
                      <a:pt x="313670" y="0"/>
                      <a:pt x="404140" y="36832"/>
                      <a:pt x="404140" y="82266"/>
                    </a:cubicBezTo>
                    <a:close/>
                  </a:path>
                </a:pathLst>
              </a:custGeom>
              <a:solidFill>
                <a:schemeClr val="tx2"/>
              </a:solidFill>
              <a:ln w="7978" cap="flat">
                <a:noFill/>
                <a:prstDash val="solid"/>
                <a:miter/>
              </a:ln>
            </p:spPr>
            <p:txBody>
              <a:bodyPr rtlCol="0" anchor="ctr"/>
              <a:lstStyle/>
              <a:p>
                <a:endParaRPr lang="pt-BR" dirty="0"/>
              </a:p>
            </p:txBody>
          </p:sp>
          <p:sp>
            <p:nvSpPr>
              <p:cNvPr id="77" name="Freeform: Shape 76">
                <a:extLst>
                  <a:ext uri="{FF2B5EF4-FFF2-40B4-BE49-F238E27FC236}">
                    <a16:creationId xmlns:a16="http://schemas.microsoft.com/office/drawing/2014/main" id="{F906BA12-7EBD-FE00-77DB-062CD72ACCE6}"/>
                  </a:ext>
                </a:extLst>
              </p:cNvPr>
              <p:cNvSpPr/>
              <p:nvPr/>
            </p:nvSpPr>
            <p:spPr>
              <a:xfrm rot="-2700000">
                <a:off x="2558497" y="2848332"/>
                <a:ext cx="404128" cy="164526"/>
              </a:xfrm>
              <a:custGeom>
                <a:avLst/>
                <a:gdLst>
                  <a:gd name="connsiteX0" fmla="*/ 404128 w 404128"/>
                  <a:gd name="connsiteY0" fmla="*/ 82263 h 164526"/>
                  <a:gd name="connsiteX1" fmla="*/ 202064 w 404128"/>
                  <a:gd name="connsiteY1" fmla="*/ 164526 h 164526"/>
                  <a:gd name="connsiteX2" fmla="*/ 0 w 404128"/>
                  <a:gd name="connsiteY2" fmla="*/ 82263 h 164526"/>
                  <a:gd name="connsiteX3" fmla="*/ 202064 w 404128"/>
                  <a:gd name="connsiteY3" fmla="*/ 0 h 164526"/>
                  <a:gd name="connsiteX4" fmla="*/ 404128 w 404128"/>
                  <a:gd name="connsiteY4" fmla="*/ 82263 h 164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28" h="164526">
                    <a:moveTo>
                      <a:pt x="404128" y="82263"/>
                    </a:moveTo>
                    <a:cubicBezTo>
                      <a:pt x="404128" y="127696"/>
                      <a:pt x="313661" y="164526"/>
                      <a:pt x="202064" y="164526"/>
                    </a:cubicBezTo>
                    <a:cubicBezTo>
                      <a:pt x="90467" y="164526"/>
                      <a:pt x="0" y="127696"/>
                      <a:pt x="0" y="82263"/>
                    </a:cubicBezTo>
                    <a:cubicBezTo>
                      <a:pt x="0" y="36830"/>
                      <a:pt x="90467" y="0"/>
                      <a:pt x="202064" y="0"/>
                    </a:cubicBezTo>
                    <a:cubicBezTo>
                      <a:pt x="313661" y="0"/>
                      <a:pt x="404128" y="36831"/>
                      <a:pt x="404128" y="82263"/>
                    </a:cubicBezTo>
                    <a:close/>
                  </a:path>
                </a:pathLst>
              </a:custGeom>
              <a:solidFill>
                <a:schemeClr val="tx2"/>
              </a:solidFill>
              <a:ln w="7978" cap="flat">
                <a:noFill/>
                <a:prstDash val="solid"/>
                <a:miter/>
              </a:ln>
            </p:spPr>
            <p:txBody>
              <a:bodyPr rtlCol="0" anchor="ctr"/>
              <a:lstStyle/>
              <a:p>
                <a:endParaRPr lang="pt-BR"/>
              </a:p>
            </p:txBody>
          </p:sp>
          <p:sp>
            <p:nvSpPr>
              <p:cNvPr id="78" name="Freeform: Shape 77">
                <a:extLst>
                  <a:ext uri="{FF2B5EF4-FFF2-40B4-BE49-F238E27FC236}">
                    <a16:creationId xmlns:a16="http://schemas.microsoft.com/office/drawing/2014/main" id="{95F8A8B1-1323-596E-24A8-018047D18325}"/>
                  </a:ext>
                </a:extLst>
              </p:cNvPr>
              <p:cNvSpPr/>
              <p:nvPr/>
            </p:nvSpPr>
            <p:spPr>
              <a:xfrm rot="-2700000">
                <a:off x="2651002" y="3061587"/>
                <a:ext cx="364194" cy="164526"/>
              </a:xfrm>
              <a:custGeom>
                <a:avLst/>
                <a:gdLst>
                  <a:gd name="connsiteX0" fmla="*/ 364195 w 364194"/>
                  <a:gd name="connsiteY0" fmla="*/ 82263 h 164526"/>
                  <a:gd name="connsiteX1" fmla="*/ 182097 w 364194"/>
                  <a:gd name="connsiteY1" fmla="*/ 164527 h 164526"/>
                  <a:gd name="connsiteX2" fmla="*/ 0 w 364194"/>
                  <a:gd name="connsiteY2" fmla="*/ 82263 h 164526"/>
                  <a:gd name="connsiteX3" fmla="*/ 182097 w 364194"/>
                  <a:gd name="connsiteY3" fmla="*/ 0 h 164526"/>
                  <a:gd name="connsiteX4" fmla="*/ 364195 w 364194"/>
                  <a:gd name="connsiteY4" fmla="*/ 82263 h 164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94" h="164526">
                    <a:moveTo>
                      <a:pt x="364195" y="82263"/>
                    </a:moveTo>
                    <a:cubicBezTo>
                      <a:pt x="364195" y="127696"/>
                      <a:pt x="282667" y="164527"/>
                      <a:pt x="182097" y="164527"/>
                    </a:cubicBezTo>
                    <a:cubicBezTo>
                      <a:pt x="81528" y="164527"/>
                      <a:pt x="0" y="127696"/>
                      <a:pt x="0" y="82263"/>
                    </a:cubicBezTo>
                    <a:cubicBezTo>
                      <a:pt x="0" y="36831"/>
                      <a:pt x="81528" y="0"/>
                      <a:pt x="182097" y="0"/>
                    </a:cubicBezTo>
                    <a:cubicBezTo>
                      <a:pt x="282667" y="0"/>
                      <a:pt x="364195" y="36831"/>
                      <a:pt x="364195" y="82263"/>
                    </a:cubicBezTo>
                    <a:close/>
                  </a:path>
                </a:pathLst>
              </a:custGeom>
              <a:solidFill>
                <a:schemeClr val="tx2"/>
              </a:solidFill>
              <a:ln w="7978" cap="flat">
                <a:noFill/>
                <a:prstDash val="solid"/>
                <a:miter/>
              </a:ln>
            </p:spPr>
            <p:txBody>
              <a:bodyPr rtlCol="0" anchor="ctr"/>
              <a:lstStyle/>
              <a:p>
                <a:endParaRPr lang="pt-BR"/>
              </a:p>
            </p:txBody>
          </p:sp>
        </p:grpSp>
        <p:sp>
          <p:nvSpPr>
            <p:cNvPr id="104" name="TextBox 103">
              <a:extLst>
                <a:ext uri="{FF2B5EF4-FFF2-40B4-BE49-F238E27FC236}">
                  <a16:creationId xmlns:a16="http://schemas.microsoft.com/office/drawing/2014/main" id="{0D6FBE26-95D1-6107-7466-3BD62B5DF88F}"/>
                </a:ext>
              </a:extLst>
            </p:cNvPr>
            <p:cNvSpPr txBox="1"/>
            <p:nvPr/>
          </p:nvSpPr>
          <p:spPr>
            <a:xfrm>
              <a:off x="1912351" y="1359337"/>
              <a:ext cx="1501517" cy="3154710"/>
            </a:xfrm>
            <a:prstGeom prst="rect">
              <a:avLst/>
            </a:prstGeom>
            <a:noFill/>
          </p:spPr>
          <p:txBody>
            <a:bodyPr wrap="square">
              <a:spAutoFit/>
            </a:bodyPr>
            <a:lstStyle/>
            <a:p>
              <a:r>
                <a:rPr lang="en-IN" altLang="en-US" sz="19900" b="1" spc="-300" dirty="0">
                  <a:solidFill>
                    <a:srgbClr val="0E2841"/>
                  </a:solidFill>
                  <a:latin typeface="Aptos" panose="020B0004020202020204" pitchFamily="34" charset="0"/>
                  <a:cs typeface="Times New Roman" pitchFamily="18" charset="0"/>
                </a:rPr>
                <a:t>1</a:t>
              </a:r>
              <a:endParaRPr lang="en-US" sz="9600" spc="-300" dirty="0">
                <a:solidFill>
                  <a:srgbClr val="0E2841"/>
                </a:solidFill>
              </a:endParaRPr>
            </a:p>
          </p:txBody>
        </p:sp>
        <p:sp>
          <p:nvSpPr>
            <p:cNvPr id="106" name="TextBox 105">
              <a:extLst>
                <a:ext uri="{FF2B5EF4-FFF2-40B4-BE49-F238E27FC236}">
                  <a16:creationId xmlns:a16="http://schemas.microsoft.com/office/drawing/2014/main" id="{03EAEF34-5702-CA67-8C05-9070964EF35E}"/>
                </a:ext>
              </a:extLst>
            </p:cNvPr>
            <p:cNvSpPr txBox="1"/>
            <p:nvPr/>
          </p:nvSpPr>
          <p:spPr>
            <a:xfrm>
              <a:off x="2970734" y="1812790"/>
              <a:ext cx="1133115" cy="1569660"/>
            </a:xfrm>
            <a:prstGeom prst="rect">
              <a:avLst/>
            </a:prstGeom>
            <a:noFill/>
          </p:spPr>
          <p:txBody>
            <a:bodyPr wrap="square">
              <a:spAutoFit/>
            </a:bodyPr>
            <a:lstStyle/>
            <a:p>
              <a:r>
                <a:rPr lang="en-IN" altLang="en-US" sz="9600" b="1" spc="-300" baseline="30000" dirty="0" err="1">
                  <a:solidFill>
                    <a:srgbClr val="0E2841"/>
                  </a:solidFill>
                  <a:latin typeface="Aptos" panose="020B0004020202020204" pitchFamily="34" charset="0"/>
                  <a:cs typeface="Times New Roman" pitchFamily="18" charset="0"/>
                </a:rPr>
                <a:t>st</a:t>
              </a:r>
              <a:endParaRPr lang="en-US" dirty="0">
                <a:solidFill>
                  <a:srgbClr val="0E2841"/>
                </a:solidFill>
              </a:endParaRPr>
            </a:p>
          </p:txBody>
        </p:sp>
        <p:sp>
          <p:nvSpPr>
            <p:cNvPr id="108" name="TextBox 107">
              <a:extLst>
                <a:ext uri="{FF2B5EF4-FFF2-40B4-BE49-F238E27FC236}">
                  <a16:creationId xmlns:a16="http://schemas.microsoft.com/office/drawing/2014/main" id="{5E53CB7B-2ECF-51AB-9C0E-568C6AFAF983}"/>
                </a:ext>
              </a:extLst>
            </p:cNvPr>
            <p:cNvSpPr txBox="1"/>
            <p:nvPr/>
          </p:nvSpPr>
          <p:spPr>
            <a:xfrm>
              <a:off x="1228661" y="4106579"/>
              <a:ext cx="3567770" cy="892552"/>
            </a:xfrm>
            <a:prstGeom prst="rect">
              <a:avLst/>
            </a:prstGeom>
            <a:noFill/>
          </p:spPr>
          <p:txBody>
            <a:bodyPr wrap="square">
              <a:spAutoFit/>
            </a:bodyPr>
            <a:lstStyle/>
            <a:p>
              <a:pPr algn="ctr"/>
              <a:r>
                <a:rPr lang="en-IN" altLang="en-US" sz="2800" b="1" i="1" dirty="0">
                  <a:solidFill>
                    <a:schemeClr val="bg1">
                      <a:lumMod val="85000"/>
                    </a:schemeClr>
                  </a:solidFill>
                  <a:latin typeface="Aptos" panose="020B0004020202020204" pitchFamily="34" charset="0"/>
                  <a:cs typeface="Times New Roman" pitchFamily="18" charset="0"/>
                </a:rPr>
                <a:t>EXCHANGE </a:t>
              </a:r>
            </a:p>
            <a:p>
              <a:pPr algn="ctr"/>
              <a:r>
                <a:rPr lang="en-IN" sz="2400" i="1" dirty="0">
                  <a:solidFill>
                    <a:schemeClr val="bg1">
                      <a:lumMod val="85000"/>
                    </a:schemeClr>
                  </a:solidFill>
                  <a:latin typeface="Aptos" panose="020B0004020202020204" pitchFamily="34" charset="0"/>
                  <a:cs typeface="Times New Roman" pitchFamily="18" charset="0"/>
                </a:rPr>
                <a:t>AT GIFT IFSC</a:t>
              </a:r>
              <a:endParaRPr lang="en-US" sz="2400" dirty="0">
                <a:solidFill>
                  <a:schemeClr val="bg1">
                    <a:lumMod val="85000"/>
                  </a:schemeClr>
                </a:solidFill>
              </a:endParaRPr>
            </a:p>
          </p:txBody>
        </p:sp>
      </p:grpSp>
      <p:sp>
        <p:nvSpPr>
          <p:cNvPr id="102" name="Google Shape;486;p75">
            <a:extLst>
              <a:ext uri="{FF2B5EF4-FFF2-40B4-BE49-F238E27FC236}">
                <a16:creationId xmlns:a16="http://schemas.microsoft.com/office/drawing/2014/main" id="{F0B9E088-1DAD-E33A-D70F-4CE3277B4A4C}"/>
              </a:ext>
            </a:extLst>
          </p:cNvPr>
          <p:cNvSpPr/>
          <p:nvPr/>
        </p:nvSpPr>
        <p:spPr>
          <a:xfrm>
            <a:off x="10060410" y="3954287"/>
            <a:ext cx="1904832" cy="1335600"/>
          </a:xfrm>
          <a:prstGeom prst="roundRect">
            <a:avLst/>
          </a:prstGeom>
          <a:solidFill>
            <a:schemeClr val="bg1">
              <a:lumMod val="95000"/>
            </a:schemeClr>
          </a:solidFill>
          <a:ln w="12700">
            <a:solidFill>
              <a:schemeClr val="bg1">
                <a:lumMod val="7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rgbClr val="1D3557"/>
                </a:solidFill>
                <a:latin typeface="+mj-lt"/>
              </a:rPr>
              <a:t>To conduct live </a:t>
            </a:r>
            <a:r>
              <a:rPr lang="en-IN" b="1" dirty="0">
                <a:solidFill>
                  <a:srgbClr val="1D3557"/>
                </a:solidFill>
                <a:latin typeface="+mj-lt"/>
              </a:rPr>
              <a:t>trading from DR site</a:t>
            </a:r>
            <a:endParaRPr lang="en-US" b="1" dirty="0">
              <a:solidFill>
                <a:srgbClr val="1D3557"/>
              </a:solidFill>
              <a:latin typeface="+mj-lt"/>
            </a:endParaRPr>
          </a:p>
        </p:txBody>
      </p:sp>
      <p:grpSp>
        <p:nvGrpSpPr>
          <p:cNvPr id="9" name="Group 8">
            <a:extLst>
              <a:ext uri="{FF2B5EF4-FFF2-40B4-BE49-F238E27FC236}">
                <a16:creationId xmlns:a16="http://schemas.microsoft.com/office/drawing/2014/main" id="{114D2DD8-9B7A-969A-5E8C-491D76FF12E1}"/>
              </a:ext>
            </a:extLst>
          </p:cNvPr>
          <p:cNvGrpSpPr/>
          <p:nvPr/>
        </p:nvGrpSpPr>
        <p:grpSpPr>
          <a:xfrm>
            <a:off x="6104442" y="1268799"/>
            <a:ext cx="5763264" cy="1010142"/>
            <a:chOff x="6104442" y="1280991"/>
            <a:chExt cx="5763264" cy="1010142"/>
          </a:xfrm>
        </p:grpSpPr>
        <p:sp>
          <p:nvSpPr>
            <p:cNvPr id="95" name="Google Shape;486;p75">
              <a:extLst>
                <a:ext uri="{FF2B5EF4-FFF2-40B4-BE49-F238E27FC236}">
                  <a16:creationId xmlns:a16="http://schemas.microsoft.com/office/drawing/2014/main" id="{7A52366E-55B8-9394-DAF3-36883BE2446B}"/>
                </a:ext>
              </a:extLst>
            </p:cNvPr>
            <p:cNvSpPr/>
            <p:nvPr/>
          </p:nvSpPr>
          <p:spPr>
            <a:xfrm>
              <a:off x="6104442" y="1280991"/>
              <a:ext cx="5763264" cy="1010142"/>
            </a:xfrm>
            <a:prstGeom prst="roundRect">
              <a:avLst/>
            </a:prstGeom>
            <a:solidFill>
              <a:srgbClr val="0E2841"/>
            </a:solidFill>
            <a:ln w="12700">
              <a:solidFill>
                <a:schemeClr val="bg1">
                  <a:lumMod val="7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IN" sz="2000" dirty="0">
                  <a:solidFill>
                    <a:schemeClr val="bg1">
                      <a:lumMod val="95000"/>
                    </a:schemeClr>
                  </a:solidFill>
                </a:rPr>
                <a:t>TO LIST </a:t>
              </a:r>
            </a:p>
            <a:p>
              <a:pPr algn="r"/>
              <a:r>
                <a:rPr lang="en-IN" sz="3200" b="1" dirty="0">
                  <a:solidFill>
                    <a:schemeClr val="bg1">
                      <a:lumMod val="95000"/>
                    </a:schemeClr>
                  </a:solidFill>
                </a:rPr>
                <a:t>150 </a:t>
              </a:r>
              <a:r>
                <a:rPr lang="en-IN" sz="2800" dirty="0">
                  <a:solidFill>
                    <a:schemeClr val="bg1">
                      <a:lumMod val="95000"/>
                    </a:schemeClr>
                  </a:solidFill>
                </a:rPr>
                <a:t>DEBT SECURITIES</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FBBAB9CA-0BD1-BC4D-A654-42FE14E1260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505162" y="1455734"/>
              <a:ext cx="833442" cy="833442"/>
            </a:xfrm>
            <a:prstGeom prst="rect">
              <a:avLst/>
            </a:prstGeom>
          </p:spPr>
        </p:pic>
      </p:grpSp>
    </p:spTree>
    <p:extLst>
      <p:ext uri="{BB962C8B-B14F-4D97-AF65-F5344CB8AC3E}">
        <p14:creationId xmlns:p14="http://schemas.microsoft.com/office/powerpoint/2010/main" val="32553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500"/>
                                        <p:tgtEl>
                                          <p:spTgt spid="9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fade">
                                      <p:cBhvr>
                                        <p:cTn id="24" dur="500"/>
                                        <p:tgtEl>
                                          <p:spTgt spid="10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fade">
                                      <p:cBhvr>
                                        <p:cTn id="28" dur="500"/>
                                        <p:tgtEl>
                                          <p:spTgt spid="99"/>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fade">
                                      <p:cBhvr>
                                        <p:cTn id="3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00" grpId="0" animBg="1"/>
      <p:bldP spid="101" grpId="0" animBg="1"/>
      <p:bldP spid="10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993610-F805-9AD5-EA9D-02179003F979}"/>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3BD1C3A-F3CA-01DA-6D9C-9C1C18647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92DADAFD-5D03-4331-14D7-4F58003AAA62}"/>
              </a:ext>
            </a:extLst>
          </p:cNvPr>
          <p:cNvPicPr>
            <a:picLocks noChangeAspect="1"/>
          </p:cNvPicPr>
          <p:nvPr/>
        </p:nvPicPr>
        <p:blipFill>
          <a:blip r:embed="rId3">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A95FECDB-036D-F169-CCE7-8A867A50A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AE68EF9-7AA1-C129-978D-1B96EAA8C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F6F4CB8-F0D8-1928-1563-93674263B33F}"/>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8FAB4FC5-C514-6483-A435-635D0B36A25B}"/>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6E9DB04F-2DBB-D8F1-1CA2-942E92DC818B}"/>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173EEC82-AFF5-CDDB-4D04-76C10AF6FE2C}"/>
              </a:ext>
            </a:extLst>
          </p:cNvPr>
          <p:cNvSpPr txBox="1"/>
          <p:nvPr/>
        </p:nvSpPr>
        <p:spPr>
          <a:xfrm>
            <a:off x="223007" y="217010"/>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IN" sz="2800" i="1" dirty="0">
                <a:solidFill>
                  <a:srgbClr val="002060"/>
                </a:solidFill>
                <a:latin typeface="Aptos" panose="020B0004020202020204" pitchFamily="34" charset="0"/>
                <a:cs typeface="Times New Roman" pitchFamily="18" charset="0"/>
              </a:rPr>
              <a:t>INDIA INX – </a:t>
            </a:r>
            <a:r>
              <a:rPr lang="en-IN" sz="2800" b="1" i="1" dirty="0">
                <a:solidFill>
                  <a:srgbClr val="002060"/>
                </a:solidFill>
                <a:latin typeface="Aptos" panose="020B0004020202020204" pitchFamily="34" charset="0"/>
                <a:cs typeface="Times New Roman" pitchFamily="18" charset="0"/>
              </a:rPr>
              <a:t>PRODUCT PORTFOLIO</a:t>
            </a:r>
            <a:endParaRPr lang="en-US" sz="2800" dirty="0">
              <a:solidFill>
                <a:srgbClr val="0C344C"/>
              </a:solidFill>
              <a:latin typeface="+mj-lt"/>
            </a:endParaRPr>
          </a:p>
        </p:txBody>
      </p:sp>
      <p:grpSp>
        <p:nvGrpSpPr>
          <p:cNvPr id="49" name="Group 48">
            <a:extLst>
              <a:ext uri="{FF2B5EF4-FFF2-40B4-BE49-F238E27FC236}">
                <a16:creationId xmlns:a16="http://schemas.microsoft.com/office/drawing/2014/main" id="{33776E10-176D-E575-B7FB-D607BD40002E}"/>
              </a:ext>
            </a:extLst>
          </p:cNvPr>
          <p:cNvGrpSpPr/>
          <p:nvPr/>
        </p:nvGrpSpPr>
        <p:grpSpPr>
          <a:xfrm>
            <a:off x="243840" y="1509065"/>
            <a:ext cx="3718559" cy="4414558"/>
            <a:chOff x="243840" y="1509065"/>
            <a:chExt cx="3718559" cy="4414558"/>
          </a:xfrm>
        </p:grpSpPr>
        <p:sp>
          <p:nvSpPr>
            <p:cNvPr id="5" name="Rounded Rectangle 38">
              <a:extLst>
                <a:ext uri="{FF2B5EF4-FFF2-40B4-BE49-F238E27FC236}">
                  <a16:creationId xmlns:a16="http://schemas.microsoft.com/office/drawing/2014/main" id="{40F73886-C2EE-F182-9EC7-C6B89FC0C01D}"/>
                </a:ext>
              </a:extLst>
            </p:cNvPr>
            <p:cNvSpPr/>
            <p:nvPr/>
          </p:nvSpPr>
          <p:spPr>
            <a:xfrm>
              <a:off x="243840" y="1509065"/>
              <a:ext cx="3718559" cy="4414558"/>
            </a:xfrm>
            <a:prstGeom prst="roundRect">
              <a:avLst>
                <a:gd name="adj" fmla="val 6722"/>
              </a:avLst>
            </a:prstGeom>
            <a:solidFill>
              <a:srgbClr val="0E2841"/>
            </a:solidFill>
            <a:ln w="28575">
              <a:noFill/>
            </a:ln>
            <a:effectLst>
              <a:outerShdw blurRad="190500" sx="103000" sy="103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85B7910-4D24-0C9E-C7CD-27DAC548DC71}"/>
                </a:ext>
              </a:extLst>
            </p:cNvPr>
            <p:cNvSpPr/>
            <p:nvPr/>
          </p:nvSpPr>
          <p:spPr>
            <a:xfrm>
              <a:off x="243840" y="1929358"/>
              <a:ext cx="3718555"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13418B-C504-43A0-D6A1-A7C91C931480}"/>
                </a:ext>
              </a:extLst>
            </p:cNvPr>
            <p:cNvSpPr txBox="1"/>
            <p:nvPr/>
          </p:nvSpPr>
          <p:spPr>
            <a:xfrm>
              <a:off x="243842" y="2012563"/>
              <a:ext cx="3718556" cy="400110"/>
            </a:xfrm>
            <a:prstGeom prst="rect">
              <a:avLst/>
            </a:prstGeom>
            <a:noFill/>
          </p:spPr>
          <p:txBody>
            <a:bodyPr wrap="square" rtlCol="0">
              <a:spAutoFit/>
            </a:bodyPr>
            <a:lstStyle/>
            <a:p>
              <a:pPr algn="ctr"/>
              <a:r>
                <a:rPr lang="en-US" sz="2000" b="1" dirty="0">
                  <a:solidFill>
                    <a:schemeClr val="tx2"/>
                  </a:solidFill>
                  <a:cs typeface="Arial" panose="020B0604020202020204" pitchFamily="34" charset="0"/>
                </a:rPr>
                <a:t>EQUITIES</a:t>
              </a:r>
              <a:endParaRPr lang="en-US" sz="1000" dirty="0">
                <a:solidFill>
                  <a:schemeClr val="tx2"/>
                </a:solidFill>
                <a:cs typeface="Arial" panose="020B0604020202020204" pitchFamily="34" charset="0"/>
              </a:endParaRPr>
            </a:p>
          </p:txBody>
        </p:sp>
        <p:sp>
          <p:nvSpPr>
            <p:cNvPr id="29" name="Google Shape;375;p22">
              <a:extLst>
                <a:ext uri="{FF2B5EF4-FFF2-40B4-BE49-F238E27FC236}">
                  <a16:creationId xmlns:a16="http://schemas.microsoft.com/office/drawing/2014/main" id="{1014591C-9445-FDA0-F56F-C0C4F9699838}"/>
                </a:ext>
              </a:extLst>
            </p:cNvPr>
            <p:cNvSpPr txBox="1"/>
            <p:nvPr/>
          </p:nvSpPr>
          <p:spPr>
            <a:xfrm>
              <a:off x="243840" y="2745057"/>
              <a:ext cx="3718559" cy="2753535"/>
            </a:xfrm>
            <a:prstGeom prst="rect">
              <a:avLst/>
            </a:prstGeom>
            <a:noFill/>
            <a:ln>
              <a:noFill/>
            </a:ln>
          </p:spPr>
          <p:txBody>
            <a:bodyPr spcFirstLastPara="1" wrap="square" lIns="121900" tIns="121900" rIns="121900" bIns="121900" anchor="t" anchorCtr="0">
              <a:noAutofit/>
            </a:bodyPr>
            <a:lstStyle/>
            <a:p>
              <a:pPr marL="285750" indent="-285750">
                <a:buFont typeface="Wingdings" panose="05000000000000000000" pitchFamily="2" charset="2"/>
                <a:buChar char="§"/>
              </a:pPr>
              <a:r>
                <a:rPr lang="en-IN" baseline="0" dirty="0">
                  <a:solidFill>
                    <a:schemeClr val="bg1">
                      <a:lumMod val="95000"/>
                    </a:schemeClr>
                  </a:solidFill>
                  <a:latin typeface="+mn-lt"/>
                </a:rPr>
                <a:t>Initial Public Offer</a:t>
              </a:r>
            </a:p>
            <a:p>
              <a:pPr marL="285750" indent="-285750">
                <a:buFont typeface="Wingdings" panose="05000000000000000000" pitchFamily="2" charset="2"/>
                <a:buChar char="§"/>
              </a:pPr>
              <a:r>
                <a:rPr lang="en-IN" baseline="0" dirty="0">
                  <a:solidFill>
                    <a:schemeClr val="bg1">
                      <a:lumMod val="95000"/>
                    </a:schemeClr>
                  </a:solidFill>
                  <a:latin typeface="+mn-lt"/>
                </a:rPr>
                <a:t>Direct listing of equities</a:t>
              </a:r>
            </a:p>
            <a:p>
              <a:pPr marL="285750" indent="-285750">
                <a:buFont typeface="Wingdings" panose="05000000000000000000" pitchFamily="2" charset="2"/>
                <a:buChar char="§"/>
              </a:pPr>
              <a:r>
                <a:rPr lang="en-US" dirty="0">
                  <a:solidFill>
                    <a:schemeClr val="bg1">
                      <a:lumMod val="95000"/>
                    </a:schemeClr>
                  </a:solidFill>
                </a:rPr>
                <a:t>Follow on Public Offer</a:t>
              </a:r>
            </a:p>
            <a:p>
              <a:pPr marL="285750" indent="-285750">
                <a:buFont typeface="Wingdings" panose="05000000000000000000" pitchFamily="2" charset="2"/>
                <a:buChar char="§"/>
              </a:pPr>
              <a:r>
                <a:rPr lang="en-US" dirty="0">
                  <a:solidFill>
                    <a:schemeClr val="bg1">
                      <a:lumMod val="95000"/>
                    </a:schemeClr>
                  </a:solidFill>
                </a:rPr>
                <a:t>Offer for Sale</a:t>
              </a:r>
            </a:p>
            <a:p>
              <a:pPr marL="285750" indent="-285750">
                <a:buFont typeface="Wingdings" panose="05000000000000000000" pitchFamily="2" charset="2"/>
                <a:buChar char="§"/>
              </a:pPr>
              <a:r>
                <a:rPr lang="en-US" dirty="0">
                  <a:solidFill>
                    <a:schemeClr val="bg1">
                      <a:lumMod val="95000"/>
                    </a:schemeClr>
                  </a:solidFill>
                </a:rPr>
                <a:t>Qualified Institutional Placement</a:t>
              </a:r>
            </a:p>
            <a:p>
              <a:pPr marL="285750" indent="-285750">
                <a:buFont typeface="Wingdings" panose="05000000000000000000" pitchFamily="2" charset="2"/>
                <a:buChar char="§"/>
              </a:pPr>
              <a:r>
                <a:rPr lang="en-US" dirty="0">
                  <a:solidFill>
                    <a:schemeClr val="bg1">
                      <a:lumMod val="95000"/>
                    </a:schemeClr>
                  </a:solidFill>
                </a:rPr>
                <a:t>Preferential Issue</a:t>
              </a:r>
            </a:p>
            <a:p>
              <a:pPr marL="285750" indent="-285750">
                <a:buFont typeface="Wingdings" panose="05000000000000000000" pitchFamily="2" charset="2"/>
                <a:buChar char="§"/>
              </a:pPr>
              <a:r>
                <a:rPr lang="en-US" dirty="0">
                  <a:solidFill>
                    <a:schemeClr val="bg1">
                      <a:lumMod val="95000"/>
                    </a:schemeClr>
                  </a:solidFill>
                </a:rPr>
                <a:t>Right Issue</a:t>
              </a:r>
            </a:p>
            <a:p>
              <a:pPr marL="285750" indent="-285750">
                <a:buFont typeface="Wingdings" panose="05000000000000000000" pitchFamily="2" charset="2"/>
                <a:buChar char="§"/>
              </a:pPr>
              <a:r>
                <a:rPr lang="en-US" dirty="0">
                  <a:solidFill>
                    <a:schemeClr val="bg1">
                      <a:lumMod val="95000"/>
                    </a:schemeClr>
                  </a:solidFill>
                </a:rPr>
                <a:t>REITs/</a:t>
              </a:r>
              <a:r>
                <a:rPr lang="en-US" dirty="0" err="1">
                  <a:solidFill>
                    <a:schemeClr val="bg1">
                      <a:lumMod val="95000"/>
                    </a:schemeClr>
                  </a:solidFill>
                </a:rPr>
                <a:t>InvITs</a:t>
              </a:r>
              <a:endParaRPr lang="en-US" dirty="0">
                <a:solidFill>
                  <a:schemeClr val="bg1">
                    <a:lumMod val="95000"/>
                  </a:schemeClr>
                </a:solidFill>
              </a:endParaRPr>
            </a:p>
            <a:p>
              <a:pPr marL="285750" indent="-285750">
                <a:buFont typeface="Wingdings" panose="05000000000000000000" pitchFamily="2" charset="2"/>
                <a:buChar char="§"/>
              </a:pPr>
              <a:r>
                <a:rPr lang="en-US" dirty="0">
                  <a:solidFill>
                    <a:schemeClr val="bg1">
                      <a:lumMod val="95000"/>
                    </a:schemeClr>
                  </a:solidFill>
                </a:rPr>
                <a:t>Depository Receipts</a:t>
              </a:r>
            </a:p>
          </p:txBody>
        </p:sp>
      </p:grpSp>
      <p:grpSp>
        <p:nvGrpSpPr>
          <p:cNvPr id="51" name="Group 50">
            <a:extLst>
              <a:ext uri="{FF2B5EF4-FFF2-40B4-BE49-F238E27FC236}">
                <a16:creationId xmlns:a16="http://schemas.microsoft.com/office/drawing/2014/main" id="{EF37F91D-0809-4E37-FF56-2C7C765B1EDC}"/>
              </a:ext>
            </a:extLst>
          </p:cNvPr>
          <p:cNvGrpSpPr/>
          <p:nvPr/>
        </p:nvGrpSpPr>
        <p:grpSpPr>
          <a:xfrm>
            <a:off x="4169660" y="1509065"/>
            <a:ext cx="3718559" cy="4414558"/>
            <a:chOff x="4169660" y="1509065"/>
            <a:chExt cx="3718559" cy="4414558"/>
          </a:xfrm>
        </p:grpSpPr>
        <p:sp>
          <p:nvSpPr>
            <p:cNvPr id="39" name="Rounded Rectangle 38">
              <a:extLst>
                <a:ext uri="{FF2B5EF4-FFF2-40B4-BE49-F238E27FC236}">
                  <a16:creationId xmlns:a16="http://schemas.microsoft.com/office/drawing/2014/main" id="{A09A618C-CAF1-EDF0-6F48-B557746D4E13}"/>
                </a:ext>
              </a:extLst>
            </p:cNvPr>
            <p:cNvSpPr/>
            <p:nvPr/>
          </p:nvSpPr>
          <p:spPr>
            <a:xfrm>
              <a:off x="4169660" y="1509065"/>
              <a:ext cx="3718559" cy="4414558"/>
            </a:xfrm>
            <a:prstGeom prst="roundRect">
              <a:avLst>
                <a:gd name="adj" fmla="val 6722"/>
              </a:avLst>
            </a:prstGeom>
            <a:solidFill>
              <a:srgbClr val="0070C0"/>
            </a:solidFill>
            <a:ln w="28575">
              <a:noFill/>
            </a:ln>
            <a:effectLst>
              <a:outerShdw blurRad="190500" sx="103000" sy="103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A7F59BE-5707-34F8-FF0B-1EE56FEB2472}"/>
                </a:ext>
              </a:extLst>
            </p:cNvPr>
            <p:cNvSpPr/>
            <p:nvPr/>
          </p:nvSpPr>
          <p:spPr>
            <a:xfrm>
              <a:off x="4169660" y="1929358"/>
              <a:ext cx="3718555"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7DA022B-2067-DEA4-4C0C-DCA8679082FE}"/>
                </a:ext>
              </a:extLst>
            </p:cNvPr>
            <p:cNvSpPr txBox="1"/>
            <p:nvPr/>
          </p:nvSpPr>
          <p:spPr>
            <a:xfrm>
              <a:off x="4169662" y="2012563"/>
              <a:ext cx="3718556" cy="400110"/>
            </a:xfrm>
            <a:prstGeom prst="rect">
              <a:avLst/>
            </a:prstGeom>
            <a:noFill/>
          </p:spPr>
          <p:txBody>
            <a:bodyPr wrap="square" rtlCol="0">
              <a:spAutoFit/>
            </a:bodyPr>
            <a:lstStyle/>
            <a:p>
              <a:pPr algn="ctr"/>
              <a:r>
                <a:rPr lang="en-US" sz="2000" b="1" dirty="0">
                  <a:solidFill>
                    <a:schemeClr val="tx2"/>
                  </a:solidFill>
                  <a:cs typeface="Arial" panose="020B0604020202020204" pitchFamily="34" charset="0"/>
                </a:rPr>
                <a:t>DEBT</a:t>
              </a:r>
              <a:endParaRPr lang="en-US" sz="1000" dirty="0">
                <a:solidFill>
                  <a:schemeClr val="tx2"/>
                </a:solidFill>
                <a:cs typeface="Arial" panose="020B0604020202020204" pitchFamily="34" charset="0"/>
              </a:endParaRPr>
            </a:p>
          </p:txBody>
        </p:sp>
        <p:sp>
          <p:nvSpPr>
            <p:cNvPr id="44" name="Google Shape;375;p22">
              <a:extLst>
                <a:ext uri="{FF2B5EF4-FFF2-40B4-BE49-F238E27FC236}">
                  <a16:creationId xmlns:a16="http://schemas.microsoft.com/office/drawing/2014/main" id="{AEE92932-733F-2296-C63D-6211787F7A4B}"/>
                </a:ext>
              </a:extLst>
            </p:cNvPr>
            <p:cNvSpPr txBox="1"/>
            <p:nvPr/>
          </p:nvSpPr>
          <p:spPr>
            <a:xfrm>
              <a:off x="4169660" y="2745057"/>
              <a:ext cx="3718559" cy="2753535"/>
            </a:xfrm>
            <a:prstGeom prst="rect">
              <a:avLst/>
            </a:prstGeom>
            <a:noFill/>
            <a:ln>
              <a:noFill/>
            </a:ln>
          </p:spPr>
          <p:txBody>
            <a:bodyPr spcFirstLastPara="1" wrap="square" lIns="121900" tIns="121900" rIns="121900" bIns="121900" anchor="t" anchorCtr="0">
              <a:noAutofit/>
            </a:bodyPr>
            <a:lstStyle/>
            <a:p>
              <a:pPr marL="285750" indent="-285750">
                <a:buFont typeface="Wingdings" panose="05000000000000000000" pitchFamily="2" charset="2"/>
                <a:buChar char="§"/>
              </a:pPr>
              <a:r>
                <a:rPr lang="en-US" dirty="0">
                  <a:solidFill>
                    <a:schemeClr val="bg1">
                      <a:lumMod val="95000"/>
                    </a:schemeClr>
                  </a:solidFill>
                </a:rPr>
                <a:t>Foreign Currency Bonds</a:t>
              </a:r>
            </a:p>
            <a:p>
              <a:pPr marL="285750" indent="-285750">
                <a:buFont typeface="Wingdings" panose="05000000000000000000" pitchFamily="2" charset="2"/>
                <a:buChar char="§"/>
              </a:pPr>
              <a:r>
                <a:rPr lang="en-US" dirty="0">
                  <a:solidFill>
                    <a:schemeClr val="bg1">
                      <a:lumMod val="95000"/>
                    </a:schemeClr>
                  </a:solidFill>
                </a:rPr>
                <a:t>Masala Bonds – INR Denominated </a:t>
              </a:r>
            </a:p>
            <a:p>
              <a:pPr marL="285750" indent="-285750">
                <a:buFont typeface="Wingdings" panose="05000000000000000000" pitchFamily="2" charset="2"/>
                <a:buChar char="§"/>
              </a:pPr>
              <a:r>
                <a:rPr lang="en-US" dirty="0">
                  <a:solidFill>
                    <a:schemeClr val="bg1">
                      <a:lumMod val="95000"/>
                    </a:schemeClr>
                  </a:solidFill>
                </a:rPr>
                <a:t>ESG Labelled Bonds </a:t>
              </a:r>
            </a:p>
            <a:p>
              <a:pPr marL="285750" indent="-285750">
                <a:buFont typeface="Wingdings" panose="05000000000000000000" pitchFamily="2" charset="2"/>
                <a:buChar char="§"/>
              </a:pPr>
              <a:r>
                <a:rPr lang="en-US" dirty="0">
                  <a:solidFill>
                    <a:schemeClr val="bg1">
                      <a:lumMod val="95000"/>
                    </a:schemeClr>
                  </a:solidFill>
                </a:rPr>
                <a:t>Medium Term Note </a:t>
              </a:r>
              <a:r>
                <a:rPr lang="en-US" dirty="0" err="1">
                  <a:solidFill>
                    <a:schemeClr val="bg1">
                      <a:lumMod val="95000"/>
                    </a:schemeClr>
                  </a:solidFill>
                </a:rPr>
                <a:t>Programme</a:t>
              </a:r>
              <a:r>
                <a:rPr lang="en-US" dirty="0">
                  <a:solidFill>
                    <a:schemeClr val="bg1">
                      <a:lumMod val="95000"/>
                    </a:schemeClr>
                  </a:solidFill>
                </a:rPr>
                <a:t> </a:t>
              </a:r>
            </a:p>
            <a:p>
              <a:pPr marL="285750" indent="-285750">
                <a:buFont typeface="Wingdings" panose="05000000000000000000" pitchFamily="2" charset="2"/>
                <a:buChar char="§"/>
              </a:pPr>
              <a:r>
                <a:rPr lang="en-US" dirty="0">
                  <a:solidFill>
                    <a:schemeClr val="bg1">
                      <a:lumMod val="95000"/>
                    </a:schemeClr>
                  </a:solidFill>
                </a:rPr>
                <a:t>Supranational &amp; Sovereign Bonds </a:t>
              </a:r>
            </a:p>
            <a:p>
              <a:pPr marL="285750" indent="-285750">
                <a:buFont typeface="Wingdings" panose="05000000000000000000" pitchFamily="2" charset="2"/>
                <a:buChar char="§"/>
              </a:pPr>
              <a:r>
                <a:rPr lang="en-US" dirty="0">
                  <a:solidFill>
                    <a:schemeClr val="bg1">
                      <a:lumMod val="95000"/>
                    </a:schemeClr>
                  </a:solidFill>
                </a:rPr>
                <a:t>Municipal Bonds</a:t>
              </a:r>
            </a:p>
            <a:p>
              <a:pPr marL="285750" indent="-285750">
                <a:buFont typeface="Wingdings" panose="05000000000000000000" pitchFamily="2" charset="2"/>
                <a:buChar char="§"/>
              </a:pPr>
              <a:r>
                <a:rPr lang="en-US" dirty="0" err="1">
                  <a:solidFill>
                    <a:schemeClr val="bg1">
                      <a:lumMod val="95000"/>
                    </a:schemeClr>
                  </a:solidFill>
                  <a:sym typeface="Roboto"/>
                </a:rPr>
                <a:t>SGrB</a:t>
              </a:r>
              <a:endParaRPr lang="en-US" dirty="0">
                <a:solidFill>
                  <a:schemeClr val="bg1">
                    <a:lumMod val="95000"/>
                  </a:schemeClr>
                </a:solidFill>
                <a:sym typeface="Roboto"/>
              </a:endParaRPr>
            </a:p>
            <a:p>
              <a:pPr marL="285750" indent="-285750">
                <a:buFont typeface="Wingdings" panose="05000000000000000000" pitchFamily="2" charset="2"/>
                <a:buChar char="§"/>
              </a:pPr>
              <a:r>
                <a:rPr lang="en-US" dirty="0">
                  <a:solidFill>
                    <a:schemeClr val="bg1">
                      <a:lumMod val="95000"/>
                    </a:schemeClr>
                  </a:solidFill>
                  <a:sym typeface="Roboto"/>
                </a:rPr>
                <a:t>CP &amp; CD</a:t>
              </a:r>
              <a:endParaRPr lang="en-US" dirty="0">
                <a:solidFill>
                  <a:schemeClr val="bg1">
                    <a:lumMod val="95000"/>
                  </a:schemeClr>
                </a:solidFill>
              </a:endParaRPr>
            </a:p>
          </p:txBody>
        </p:sp>
      </p:grpSp>
      <p:grpSp>
        <p:nvGrpSpPr>
          <p:cNvPr id="50" name="Group 49">
            <a:extLst>
              <a:ext uri="{FF2B5EF4-FFF2-40B4-BE49-F238E27FC236}">
                <a16:creationId xmlns:a16="http://schemas.microsoft.com/office/drawing/2014/main" id="{A1801FEC-6BD9-A2C5-E504-C8B316F1FBFC}"/>
              </a:ext>
            </a:extLst>
          </p:cNvPr>
          <p:cNvGrpSpPr/>
          <p:nvPr/>
        </p:nvGrpSpPr>
        <p:grpSpPr>
          <a:xfrm>
            <a:off x="8095387" y="1509064"/>
            <a:ext cx="3718559" cy="4414558"/>
            <a:chOff x="8095387" y="1509064"/>
            <a:chExt cx="3718559" cy="4414558"/>
          </a:xfrm>
        </p:grpSpPr>
        <p:sp>
          <p:nvSpPr>
            <p:cNvPr id="45" name="Rounded Rectangle 38">
              <a:extLst>
                <a:ext uri="{FF2B5EF4-FFF2-40B4-BE49-F238E27FC236}">
                  <a16:creationId xmlns:a16="http://schemas.microsoft.com/office/drawing/2014/main" id="{E2C9C27A-0315-182B-C7AE-B41B2AB4C7AD}"/>
                </a:ext>
              </a:extLst>
            </p:cNvPr>
            <p:cNvSpPr/>
            <p:nvPr/>
          </p:nvSpPr>
          <p:spPr>
            <a:xfrm>
              <a:off x="8095387" y="1509064"/>
              <a:ext cx="3718559" cy="4414558"/>
            </a:xfrm>
            <a:prstGeom prst="roundRect">
              <a:avLst>
                <a:gd name="adj" fmla="val 6722"/>
              </a:avLst>
            </a:prstGeom>
            <a:solidFill>
              <a:srgbClr val="0E2841"/>
            </a:solidFill>
            <a:ln w="28575">
              <a:noFill/>
            </a:ln>
            <a:effectLst>
              <a:outerShdw blurRad="190500" sx="103000" sy="103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9F58326-A944-8D1A-6C88-4F42BA83BECD}"/>
                </a:ext>
              </a:extLst>
            </p:cNvPr>
            <p:cNvSpPr/>
            <p:nvPr/>
          </p:nvSpPr>
          <p:spPr>
            <a:xfrm>
              <a:off x="8095387" y="1929357"/>
              <a:ext cx="3718555" cy="574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F888CCE-CA71-469E-7F30-814E987E6776}"/>
                </a:ext>
              </a:extLst>
            </p:cNvPr>
            <p:cNvSpPr txBox="1"/>
            <p:nvPr/>
          </p:nvSpPr>
          <p:spPr>
            <a:xfrm>
              <a:off x="8095389" y="2012562"/>
              <a:ext cx="3718556" cy="400110"/>
            </a:xfrm>
            <a:prstGeom prst="rect">
              <a:avLst/>
            </a:prstGeom>
            <a:noFill/>
          </p:spPr>
          <p:txBody>
            <a:bodyPr wrap="square" rtlCol="0">
              <a:spAutoFit/>
            </a:bodyPr>
            <a:lstStyle/>
            <a:p>
              <a:pPr algn="ctr"/>
              <a:r>
                <a:rPr lang="en-US" sz="2000" b="1" dirty="0">
                  <a:solidFill>
                    <a:schemeClr val="tx2"/>
                  </a:solidFill>
                  <a:cs typeface="Arial" panose="020B0604020202020204" pitchFamily="34" charset="0"/>
                </a:rPr>
                <a:t>DERIVATIVES</a:t>
              </a:r>
              <a:endParaRPr lang="en-US" sz="1000" dirty="0">
                <a:solidFill>
                  <a:schemeClr val="tx2"/>
                </a:solidFill>
                <a:cs typeface="Arial" panose="020B0604020202020204" pitchFamily="34" charset="0"/>
              </a:endParaRPr>
            </a:p>
          </p:txBody>
        </p:sp>
        <p:sp>
          <p:nvSpPr>
            <p:cNvPr id="48" name="Google Shape;375;p22">
              <a:extLst>
                <a:ext uri="{FF2B5EF4-FFF2-40B4-BE49-F238E27FC236}">
                  <a16:creationId xmlns:a16="http://schemas.microsoft.com/office/drawing/2014/main" id="{254498A2-8032-F5BA-EEB3-B24AF73E608F}"/>
                </a:ext>
              </a:extLst>
            </p:cNvPr>
            <p:cNvSpPr txBox="1"/>
            <p:nvPr/>
          </p:nvSpPr>
          <p:spPr>
            <a:xfrm>
              <a:off x="8095387" y="2745057"/>
              <a:ext cx="3718559" cy="1509952"/>
            </a:xfrm>
            <a:prstGeom prst="rect">
              <a:avLst/>
            </a:prstGeom>
            <a:noFill/>
            <a:ln>
              <a:noFill/>
            </a:ln>
          </p:spPr>
          <p:txBody>
            <a:bodyPr spcFirstLastPara="1" wrap="square" lIns="121900" tIns="121900" rIns="121900" bIns="121900" anchor="t" anchorCtr="0">
              <a:noAutofit/>
            </a:bodyPr>
            <a:lstStyle/>
            <a:p>
              <a:pPr marL="285750" indent="-285750">
                <a:buFont typeface="Wingdings" panose="05000000000000000000" pitchFamily="2" charset="2"/>
                <a:buChar char="§"/>
              </a:pPr>
              <a:r>
                <a:rPr lang="en-US" dirty="0">
                  <a:solidFill>
                    <a:schemeClr val="bg1">
                      <a:lumMod val="95000"/>
                    </a:schemeClr>
                  </a:solidFill>
                </a:rPr>
                <a:t>Equity Index Derivatives </a:t>
              </a:r>
            </a:p>
            <a:p>
              <a:pPr marL="742950" lvl="1" indent="-285750">
                <a:buFont typeface="Wingdings" panose="05000000000000000000" pitchFamily="2" charset="2"/>
                <a:buChar char="§"/>
              </a:pPr>
              <a:r>
                <a:rPr lang="en-US" dirty="0">
                  <a:solidFill>
                    <a:schemeClr val="bg1">
                      <a:lumMod val="95000"/>
                    </a:schemeClr>
                  </a:solidFill>
                </a:rPr>
                <a:t>BSE SENSEX </a:t>
              </a:r>
            </a:p>
            <a:p>
              <a:pPr marL="285750" indent="-285750">
                <a:buFont typeface="Wingdings" panose="05000000000000000000" pitchFamily="2" charset="2"/>
                <a:buChar char="§"/>
              </a:pPr>
              <a:r>
                <a:rPr lang="en-US" dirty="0">
                  <a:solidFill>
                    <a:schemeClr val="bg1">
                      <a:lumMod val="95000"/>
                    </a:schemeClr>
                  </a:solidFill>
                </a:rPr>
                <a:t>Commodity Derivatives </a:t>
              </a:r>
            </a:p>
            <a:p>
              <a:pPr marL="285750" indent="-285750">
                <a:buFont typeface="Wingdings" panose="05000000000000000000" pitchFamily="2" charset="2"/>
                <a:buChar char="§"/>
              </a:pPr>
              <a:r>
                <a:rPr lang="en-US" dirty="0">
                  <a:solidFill>
                    <a:schemeClr val="bg1">
                      <a:lumMod val="95000"/>
                    </a:schemeClr>
                  </a:solidFill>
                </a:rPr>
                <a:t>Currency Derivatives </a:t>
              </a:r>
            </a:p>
            <a:p>
              <a:pPr marL="285750" indent="-285750">
                <a:buFont typeface="Wingdings" panose="05000000000000000000" pitchFamily="2" charset="2"/>
                <a:buChar char="§"/>
              </a:pPr>
              <a:r>
                <a:rPr lang="en-US" dirty="0">
                  <a:solidFill>
                    <a:schemeClr val="bg1">
                      <a:lumMod val="95000"/>
                    </a:schemeClr>
                  </a:solidFill>
                </a:rPr>
                <a:t>125+ Single Stock Futures</a:t>
              </a:r>
              <a:endParaRPr lang="en-US" dirty="0">
                <a:solidFill>
                  <a:schemeClr val="bg1">
                    <a:lumMod val="95000"/>
                  </a:schemeClr>
                </a:solidFill>
                <a:sym typeface="Roboto"/>
              </a:endParaRPr>
            </a:p>
            <a:p>
              <a:pPr algn="ctr"/>
              <a:endParaRPr lang="en-US" dirty="0">
                <a:solidFill>
                  <a:schemeClr val="bg1">
                    <a:lumMod val="95000"/>
                  </a:schemeClr>
                </a:solidFill>
              </a:endParaRPr>
            </a:p>
          </p:txBody>
        </p:sp>
      </p:grpSp>
    </p:spTree>
    <p:extLst>
      <p:ext uri="{BB962C8B-B14F-4D97-AF65-F5344CB8AC3E}">
        <p14:creationId xmlns:p14="http://schemas.microsoft.com/office/powerpoint/2010/main" val="2818612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154C6A-9F1E-9FEB-6F73-16A46EDC7C3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A13AA63-0B72-F2B4-CDC3-5609E91CF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925AB31E-CFDB-69E1-159C-11B51E4FB3AF}"/>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7E0C3AC6-5FB1-F85A-ACDF-4111C7659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D3E870-D8AC-B78E-F284-6685DB345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3449896-D715-D6C8-B4BD-AE5FC99F9ABB}"/>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ACB9E60E-F990-4BA8-8A3A-FA46147AD2C5}"/>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5A825604-9D33-B9C9-AE26-52C920492A22}"/>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6D39C149-D1C4-9905-DBEE-01CBC21D4E6D}"/>
              </a:ext>
            </a:extLst>
          </p:cNvPr>
          <p:cNvSpPr txBox="1"/>
          <p:nvPr/>
        </p:nvSpPr>
        <p:spPr>
          <a:xfrm>
            <a:off x="223007" y="217010"/>
            <a:ext cx="8231060" cy="778098"/>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DIRECT LISTING OF EQUITY IN GIFT IFSC </a:t>
            </a:r>
          </a:p>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Eligibility Criteria</a:t>
            </a:r>
          </a:p>
        </p:txBody>
      </p:sp>
      <p:sp>
        <p:nvSpPr>
          <p:cNvPr id="10" name="TextBox 9">
            <a:extLst>
              <a:ext uri="{FF2B5EF4-FFF2-40B4-BE49-F238E27FC236}">
                <a16:creationId xmlns:a16="http://schemas.microsoft.com/office/drawing/2014/main" id="{1050FA2B-C1D2-5BA6-52D6-D63A83934E65}"/>
              </a:ext>
            </a:extLst>
          </p:cNvPr>
          <p:cNvSpPr txBox="1"/>
          <p:nvPr/>
        </p:nvSpPr>
        <p:spPr>
          <a:xfrm>
            <a:off x="662353" y="5144621"/>
            <a:ext cx="10867291" cy="646331"/>
          </a:xfrm>
          <a:prstGeom prst="rect">
            <a:avLst/>
          </a:prstGeom>
          <a:noFill/>
        </p:spPr>
        <p:txBody>
          <a:bodyPr wrap="square">
            <a:spAutoFit/>
          </a:bodyPr>
          <a:lstStyle/>
          <a:p>
            <a:pPr algn="just"/>
            <a:r>
              <a:rPr lang="en-US" i="1" dirty="0">
                <a:solidFill>
                  <a:srgbClr val="000000"/>
                </a:solidFill>
              </a:rPr>
              <a:t>*</a:t>
            </a:r>
            <a:r>
              <a:rPr lang="en-IN" i="1" dirty="0">
                <a:solidFill>
                  <a:srgbClr val="000000"/>
                </a:solidFill>
              </a:rPr>
              <a:t>IFSCA Regulations are in place to govern listing of unlisted as well as listed Indian corporates. However, for listing of corporates listed in domestic jurisdiction, operational framework from SEBI is awaited</a:t>
            </a:r>
            <a:endParaRPr lang="en-IN" i="1" dirty="0"/>
          </a:p>
        </p:txBody>
      </p:sp>
      <p:sp>
        <p:nvSpPr>
          <p:cNvPr id="15" name="TextBox 14">
            <a:extLst>
              <a:ext uri="{FF2B5EF4-FFF2-40B4-BE49-F238E27FC236}">
                <a16:creationId xmlns:a16="http://schemas.microsoft.com/office/drawing/2014/main" id="{6CE40E92-FF15-B624-953F-3E0924FC153A}"/>
              </a:ext>
            </a:extLst>
          </p:cNvPr>
          <p:cNvSpPr txBox="1"/>
          <p:nvPr/>
        </p:nvSpPr>
        <p:spPr>
          <a:xfrm>
            <a:off x="372794" y="1435314"/>
            <a:ext cx="10867291" cy="369332"/>
          </a:xfrm>
          <a:prstGeom prst="rect">
            <a:avLst/>
          </a:prstGeom>
          <a:noFill/>
        </p:spPr>
        <p:txBody>
          <a:bodyPr wrap="square">
            <a:spAutoFit/>
          </a:bodyPr>
          <a:lstStyle/>
          <a:p>
            <a:pPr algn="just"/>
            <a:r>
              <a:rPr lang="en-IN" b="1" i="0" dirty="0">
                <a:solidFill>
                  <a:srgbClr val="000000"/>
                </a:solidFill>
                <a:effectLst/>
              </a:rPr>
              <a:t>Following entities are eligible to list their securities on a recognised stock exchange in IFSC:</a:t>
            </a:r>
            <a:endParaRPr lang="en-IN" b="1" dirty="0"/>
          </a:p>
        </p:txBody>
      </p:sp>
      <p:graphicFrame>
        <p:nvGraphicFramePr>
          <p:cNvPr id="20" name="Diagram 19">
            <a:extLst>
              <a:ext uri="{FF2B5EF4-FFF2-40B4-BE49-F238E27FC236}">
                <a16:creationId xmlns:a16="http://schemas.microsoft.com/office/drawing/2014/main" id="{998AF6AA-1DB5-F01E-B050-CE3D2633A811}"/>
              </a:ext>
            </a:extLst>
          </p:cNvPr>
          <p:cNvGraphicFramePr/>
          <p:nvPr>
            <p:extLst>
              <p:ext uri="{D42A27DB-BD31-4B8C-83A1-F6EECF244321}">
                <p14:modId xmlns:p14="http://schemas.microsoft.com/office/powerpoint/2010/main" val="4064198857"/>
              </p:ext>
            </p:extLst>
          </p:nvPr>
        </p:nvGraphicFramePr>
        <p:xfrm>
          <a:off x="2175728" y="1691344"/>
          <a:ext cx="9324258" cy="3731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2921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154C6A-9F1E-9FEB-6F73-16A46EDC7C3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A13AA63-0B72-F2B4-CDC3-5609E91CF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925AB31E-CFDB-69E1-159C-11B51E4FB3AF}"/>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7E0C3AC6-5FB1-F85A-ACDF-4111C7659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D3E870-D8AC-B78E-F284-6685DB345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3449896-D715-D6C8-B4BD-AE5FC99F9ABB}"/>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ACB9E60E-F990-4BA8-8A3A-FA46147AD2C5}"/>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5A825604-9D33-B9C9-AE26-52C920492A22}"/>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Rectangle: Rounded Corners 4">
            <a:extLst>
              <a:ext uri="{FF2B5EF4-FFF2-40B4-BE49-F238E27FC236}">
                <a16:creationId xmlns:a16="http://schemas.microsoft.com/office/drawing/2014/main" id="{A9A654A6-F281-F857-F49C-5F3D15AD39A7}"/>
              </a:ext>
            </a:extLst>
          </p:cNvPr>
          <p:cNvSpPr/>
          <p:nvPr/>
        </p:nvSpPr>
        <p:spPr>
          <a:xfrm>
            <a:off x="302846" y="982859"/>
            <a:ext cx="11586308" cy="700199"/>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5" descr="Stopwatch">
            <a:extLst>
              <a:ext uri="{FF2B5EF4-FFF2-40B4-BE49-F238E27FC236}">
                <a16:creationId xmlns:a16="http://schemas.microsoft.com/office/drawing/2014/main" id="{CE3621E3-5F34-8FA4-6547-D966857E3C6D}"/>
              </a:ext>
            </a:extLst>
          </p:cNvPr>
          <p:cNvSpPr/>
          <p:nvPr/>
        </p:nvSpPr>
        <p:spPr>
          <a:xfrm>
            <a:off x="514656" y="1140404"/>
            <a:ext cx="385486" cy="38510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7330A153-72E2-E38A-AFB5-53473F7E0048}"/>
              </a:ext>
            </a:extLst>
          </p:cNvPr>
          <p:cNvGrpSpPr/>
          <p:nvPr/>
        </p:nvGrpSpPr>
        <p:grpSpPr>
          <a:xfrm>
            <a:off x="1111953" y="982859"/>
            <a:ext cx="10752693" cy="743962"/>
            <a:chOff x="809107" y="4383"/>
            <a:chExt cx="10752693" cy="743962"/>
          </a:xfrm>
          <a:solidFill>
            <a:schemeClr val="accent4">
              <a:lumMod val="50000"/>
            </a:schemeClr>
          </a:solidFill>
        </p:grpSpPr>
        <p:sp>
          <p:nvSpPr>
            <p:cNvPr id="47" name="Rectangle 46">
              <a:extLst>
                <a:ext uri="{FF2B5EF4-FFF2-40B4-BE49-F238E27FC236}">
                  <a16:creationId xmlns:a16="http://schemas.microsoft.com/office/drawing/2014/main" id="{4EF363DA-C71D-C3E0-2E28-213906B6B359}"/>
                </a:ext>
              </a:extLst>
            </p:cNvPr>
            <p:cNvSpPr/>
            <p:nvPr/>
          </p:nvSpPr>
          <p:spPr>
            <a:xfrm>
              <a:off x="809107" y="4383"/>
              <a:ext cx="10752693" cy="743962"/>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rgbClr val="FEFEFE"/>
                </a:solidFill>
              </a:endParaRPr>
            </a:p>
          </p:txBody>
        </p:sp>
        <p:sp>
          <p:nvSpPr>
            <p:cNvPr id="48" name="TextBox 47">
              <a:extLst>
                <a:ext uri="{FF2B5EF4-FFF2-40B4-BE49-F238E27FC236}">
                  <a16:creationId xmlns:a16="http://schemas.microsoft.com/office/drawing/2014/main" id="{B26F7245-426C-A949-5930-A40A799D890A}"/>
                </a:ext>
              </a:extLst>
            </p:cNvPr>
            <p:cNvSpPr txBox="1"/>
            <p:nvPr/>
          </p:nvSpPr>
          <p:spPr>
            <a:xfrm>
              <a:off x="809107" y="4383"/>
              <a:ext cx="10752693" cy="743962"/>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736" tIns="78736" rIns="78736" bIns="78736" numCol="1" spcCol="1270" anchor="ctr" anchorCtr="0">
              <a:noAutofit/>
            </a:bodyPr>
            <a:lstStyle/>
            <a:p>
              <a:pPr marL="0" lvl="0" indent="0" algn="l" defTabSz="889000">
                <a:lnSpc>
                  <a:spcPct val="100000"/>
                </a:lnSpc>
                <a:spcBef>
                  <a:spcPct val="0"/>
                </a:spcBef>
                <a:spcAft>
                  <a:spcPct val="35000"/>
                </a:spcAft>
                <a:buNone/>
              </a:pPr>
              <a:r>
                <a:rPr lang="en-US" sz="2000" b="1" kern="1200">
                  <a:solidFill>
                    <a:srgbClr val="FEFEFE"/>
                  </a:solidFill>
                </a:rPr>
                <a:t>Can list only with 10% dilution. No requirement to raise to 25% </a:t>
              </a:r>
              <a:endParaRPr lang="en-IN" sz="2000" b="1" kern="1200" dirty="0">
                <a:solidFill>
                  <a:srgbClr val="FEFEFE"/>
                </a:solidFill>
              </a:endParaRPr>
            </a:p>
          </p:txBody>
        </p:sp>
      </p:grpSp>
      <p:sp>
        <p:nvSpPr>
          <p:cNvPr id="9" name="Rectangle: Rounded Corners 8">
            <a:extLst>
              <a:ext uri="{FF2B5EF4-FFF2-40B4-BE49-F238E27FC236}">
                <a16:creationId xmlns:a16="http://schemas.microsoft.com/office/drawing/2014/main" id="{9395F08B-82A2-FEBD-256E-970A55E4A186}"/>
              </a:ext>
            </a:extLst>
          </p:cNvPr>
          <p:cNvSpPr/>
          <p:nvPr/>
        </p:nvSpPr>
        <p:spPr>
          <a:xfrm>
            <a:off x="302846" y="1912812"/>
            <a:ext cx="11586308" cy="700199"/>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10" descr="Money">
            <a:extLst>
              <a:ext uri="{FF2B5EF4-FFF2-40B4-BE49-F238E27FC236}">
                <a16:creationId xmlns:a16="http://schemas.microsoft.com/office/drawing/2014/main" id="{25027448-CEB1-A178-AE64-56530C3B4878}"/>
              </a:ext>
            </a:extLst>
          </p:cNvPr>
          <p:cNvSpPr/>
          <p:nvPr/>
        </p:nvSpPr>
        <p:spPr>
          <a:xfrm>
            <a:off x="514656" y="2070357"/>
            <a:ext cx="385486" cy="38510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94BB9EA6-1BC0-807D-603B-A4EBC4E176E7}"/>
              </a:ext>
            </a:extLst>
          </p:cNvPr>
          <p:cNvGrpSpPr/>
          <p:nvPr/>
        </p:nvGrpSpPr>
        <p:grpSpPr>
          <a:xfrm>
            <a:off x="1111953" y="1912812"/>
            <a:ext cx="10752693" cy="743962"/>
            <a:chOff x="809107" y="934336"/>
            <a:chExt cx="10752693" cy="743962"/>
          </a:xfrm>
          <a:solidFill>
            <a:schemeClr val="accent4">
              <a:lumMod val="20000"/>
              <a:lumOff val="80000"/>
            </a:schemeClr>
          </a:solidFill>
        </p:grpSpPr>
        <p:sp>
          <p:nvSpPr>
            <p:cNvPr id="45" name="Rectangle 44">
              <a:extLst>
                <a:ext uri="{FF2B5EF4-FFF2-40B4-BE49-F238E27FC236}">
                  <a16:creationId xmlns:a16="http://schemas.microsoft.com/office/drawing/2014/main" id="{CEC613F7-2BB7-96BF-FFCE-C483042275C3}"/>
                </a:ext>
              </a:extLst>
            </p:cNvPr>
            <p:cNvSpPr/>
            <p:nvPr/>
          </p:nvSpPr>
          <p:spPr>
            <a:xfrm>
              <a:off x="809107" y="934336"/>
              <a:ext cx="10752693" cy="743962"/>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6" name="TextBox 45">
              <a:extLst>
                <a:ext uri="{FF2B5EF4-FFF2-40B4-BE49-F238E27FC236}">
                  <a16:creationId xmlns:a16="http://schemas.microsoft.com/office/drawing/2014/main" id="{27E57BD4-BF6A-8FC8-7243-610D6FD02607}"/>
                </a:ext>
              </a:extLst>
            </p:cNvPr>
            <p:cNvSpPr txBox="1"/>
            <p:nvPr/>
          </p:nvSpPr>
          <p:spPr>
            <a:xfrm>
              <a:off x="809107" y="934336"/>
              <a:ext cx="10752693" cy="743962"/>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736" tIns="78736" rIns="78736" bIns="78736" numCol="1" spcCol="1270" anchor="ctr" anchorCtr="0">
              <a:noAutofit/>
            </a:bodyPr>
            <a:lstStyle/>
            <a:p>
              <a:pPr marL="0" lvl="0" indent="0" algn="l" defTabSz="889000">
                <a:lnSpc>
                  <a:spcPct val="100000"/>
                </a:lnSpc>
                <a:spcBef>
                  <a:spcPct val="0"/>
                </a:spcBef>
                <a:spcAft>
                  <a:spcPct val="35000"/>
                </a:spcAft>
                <a:buNone/>
              </a:pPr>
              <a:r>
                <a:rPr lang="en-US" sz="2000" b="1" kern="1200" dirty="0"/>
                <a:t>No minimum number of investors prescribed</a:t>
              </a:r>
              <a:endParaRPr lang="en-IN" sz="2000" b="1" kern="1200" dirty="0"/>
            </a:p>
          </p:txBody>
        </p:sp>
      </p:grpSp>
      <p:sp>
        <p:nvSpPr>
          <p:cNvPr id="14" name="Rectangle: Rounded Corners 13">
            <a:extLst>
              <a:ext uri="{FF2B5EF4-FFF2-40B4-BE49-F238E27FC236}">
                <a16:creationId xmlns:a16="http://schemas.microsoft.com/office/drawing/2014/main" id="{3876288C-50A4-A737-7433-CC58EE60D504}"/>
              </a:ext>
            </a:extLst>
          </p:cNvPr>
          <p:cNvSpPr/>
          <p:nvPr/>
        </p:nvSpPr>
        <p:spPr>
          <a:xfrm>
            <a:off x="302846" y="2842765"/>
            <a:ext cx="11586308" cy="700199"/>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Checkmark">
            <a:extLst>
              <a:ext uri="{FF2B5EF4-FFF2-40B4-BE49-F238E27FC236}">
                <a16:creationId xmlns:a16="http://schemas.microsoft.com/office/drawing/2014/main" id="{5F4E5252-0DF6-D74E-F381-16C402B32930}"/>
              </a:ext>
            </a:extLst>
          </p:cNvPr>
          <p:cNvSpPr/>
          <p:nvPr/>
        </p:nvSpPr>
        <p:spPr>
          <a:xfrm>
            <a:off x="514656" y="3000310"/>
            <a:ext cx="385486" cy="38510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grpSp>
        <p:nvGrpSpPr>
          <p:cNvPr id="17" name="Group 16">
            <a:extLst>
              <a:ext uri="{FF2B5EF4-FFF2-40B4-BE49-F238E27FC236}">
                <a16:creationId xmlns:a16="http://schemas.microsoft.com/office/drawing/2014/main" id="{323D76E1-1350-285B-351A-E167D5BB3C14}"/>
              </a:ext>
            </a:extLst>
          </p:cNvPr>
          <p:cNvGrpSpPr/>
          <p:nvPr/>
        </p:nvGrpSpPr>
        <p:grpSpPr>
          <a:xfrm>
            <a:off x="1111953" y="2842765"/>
            <a:ext cx="10752693" cy="743962"/>
            <a:chOff x="809107" y="1864289"/>
            <a:chExt cx="10752693" cy="743962"/>
          </a:xfrm>
          <a:solidFill>
            <a:schemeClr val="accent4">
              <a:lumMod val="50000"/>
            </a:schemeClr>
          </a:solidFill>
        </p:grpSpPr>
        <p:sp>
          <p:nvSpPr>
            <p:cNvPr id="43" name="Rectangle 42">
              <a:extLst>
                <a:ext uri="{FF2B5EF4-FFF2-40B4-BE49-F238E27FC236}">
                  <a16:creationId xmlns:a16="http://schemas.microsoft.com/office/drawing/2014/main" id="{2858A397-B607-77DC-03FC-7A0C17B5B18F}"/>
                </a:ext>
              </a:extLst>
            </p:cNvPr>
            <p:cNvSpPr/>
            <p:nvPr/>
          </p:nvSpPr>
          <p:spPr>
            <a:xfrm>
              <a:off x="809107" y="1864289"/>
              <a:ext cx="10752693" cy="743962"/>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rgbClr val="FEFEFE"/>
                </a:solidFill>
              </a:endParaRPr>
            </a:p>
          </p:txBody>
        </p:sp>
        <p:sp>
          <p:nvSpPr>
            <p:cNvPr id="44" name="TextBox 43">
              <a:extLst>
                <a:ext uri="{FF2B5EF4-FFF2-40B4-BE49-F238E27FC236}">
                  <a16:creationId xmlns:a16="http://schemas.microsoft.com/office/drawing/2014/main" id="{6E4B36B6-F424-70D8-F124-D8FFA564CF3E}"/>
                </a:ext>
              </a:extLst>
            </p:cNvPr>
            <p:cNvSpPr txBox="1"/>
            <p:nvPr/>
          </p:nvSpPr>
          <p:spPr>
            <a:xfrm>
              <a:off x="809107" y="1864289"/>
              <a:ext cx="10752693" cy="743962"/>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736" tIns="78736" rIns="78736" bIns="78736" numCol="1" spcCol="1270" anchor="ctr" anchorCtr="0">
              <a:noAutofit/>
            </a:bodyPr>
            <a:lstStyle/>
            <a:p>
              <a:pPr marL="0" lvl="0" indent="0" algn="l" defTabSz="889000">
                <a:lnSpc>
                  <a:spcPct val="100000"/>
                </a:lnSpc>
                <a:spcBef>
                  <a:spcPct val="0"/>
                </a:spcBef>
                <a:spcAft>
                  <a:spcPct val="35000"/>
                </a:spcAft>
                <a:buNone/>
              </a:pPr>
              <a:r>
                <a:rPr lang="en-US" sz="2000" b="1" kern="1200">
                  <a:solidFill>
                    <a:srgbClr val="FEFEFE"/>
                  </a:solidFill>
                </a:rPr>
                <a:t>Issue can be open minimum for 1 day and max for 10 days </a:t>
              </a:r>
              <a:endParaRPr lang="en-IN" sz="2000" b="1" kern="1200">
                <a:solidFill>
                  <a:srgbClr val="FEFEFE"/>
                </a:solidFill>
              </a:endParaRPr>
            </a:p>
          </p:txBody>
        </p:sp>
      </p:grpSp>
      <p:sp>
        <p:nvSpPr>
          <p:cNvPr id="18" name="Rectangle: Rounded Corners 17">
            <a:extLst>
              <a:ext uri="{FF2B5EF4-FFF2-40B4-BE49-F238E27FC236}">
                <a16:creationId xmlns:a16="http://schemas.microsoft.com/office/drawing/2014/main" id="{B9A35315-A5A8-E867-A78F-343CC2D0DF14}"/>
              </a:ext>
            </a:extLst>
          </p:cNvPr>
          <p:cNvSpPr/>
          <p:nvPr/>
        </p:nvSpPr>
        <p:spPr>
          <a:xfrm>
            <a:off x="302846" y="3772717"/>
            <a:ext cx="11586308" cy="700199"/>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9" name="Rectangle 18" descr="Presentation with Checklist">
            <a:extLst>
              <a:ext uri="{FF2B5EF4-FFF2-40B4-BE49-F238E27FC236}">
                <a16:creationId xmlns:a16="http://schemas.microsoft.com/office/drawing/2014/main" id="{9AA95598-96A7-0567-7837-907729E07260}"/>
              </a:ext>
            </a:extLst>
          </p:cNvPr>
          <p:cNvSpPr/>
          <p:nvPr/>
        </p:nvSpPr>
        <p:spPr>
          <a:xfrm>
            <a:off x="514656" y="3930262"/>
            <a:ext cx="385486" cy="385109"/>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708B85FB-CDD9-2D32-D99C-CBAFB48B0815}"/>
              </a:ext>
            </a:extLst>
          </p:cNvPr>
          <p:cNvGrpSpPr/>
          <p:nvPr/>
        </p:nvGrpSpPr>
        <p:grpSpPr>
          <a:xfrm>
            <a:off x="1111953" y="3772717"/>
            <a:ext cx="5213838" cy="743962"/>
            <a:chOff x="809107" y="2794241"/>
            <a:chExt cx="5213838" cy="743962"/>
          </a:xfrm>
          <a:solidFill>
            <a:schemeClr val="accent4">
              <a:lumMod val="20000"/>
              <a:lumOff val="80000"/>
            </a:schemeClr>
          </a:solidFill>
        </p:grpSpPr>
        <p:sp>
          <p:nvSpPr>
            <p:cNvPr id="41" name="Rectangle 40">
              <a:extLst>
                <a:ext uri="{FF2B5EF4-FFF2-40B4-BE49-F238E27FC236}">
                  <a16:creationId xmlns:a16="http://schemas.microsoft.com/office/drawing/2014/main" id="{55F5A499-C9F7-3B5E-2BF3-4C2F7C2FAF8B}"/>
                </a:ext>
              </a:extLst>
            </p:cNvPr>
            <p:cNvSpPr/>
            <p:nvPr/>
          </p:nvSpPr>
          <p:spPr>
            <a:xfrm>
              <a:off x="809107" y="2794241"/>
              <a:ext cx="5213838" cy="743962"/>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2" name="TextBox 41">
              <a:extLst>
                <a:ext uri="{FF2B5EF4-FFF2-40B4-BE49-F238E27FC236}">
                  <a16:creationId xmlns:a16="http://schemas.microsoft.com/office/drawing/2014/main" id="{A2E107E4-7D2F-23C7-5373-9CFBCC164078}"/>
                </a:ext>
              </a:extLst>
            </p:cNvPr>
            <p:cNvSpPr txBox="1"/>
            <p:nvPr/>
          </p:nvSpPr>
          <p:spPr>
            <a:xfrm>
              <a:off x="809107" y="2794241"/>
              <a:ext cx="5213838" cy="743962"/>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736" tIns="78736" rIns="78736" bIns="78736" numCol="1" spcCol="1270" anchor="ctr" anchorCtr="0">
              <a:noAutofit/>
            </a:bodyPr>
            <a:lstStyle/>
            <a:p>
              <a:pPr marL="0" lvl="0" indent="0" algn="l" defTabSz="889000">
                <a:lnSpc>
                  <a:spcPct val="100000"/>
                </a:lnSpc>
                <a:spcBef>
                  <a:spcPct val="0"/>
                </a:spcBef>
                <a:spcAft>
                  <a:spcPct val="35000"/>
                </a:spcAft>
                <a:buNone/>
              </a:pPr>
              <a:r>
                <a:rPr lang="en-US" sz="2000" b="1" kern="1200"/>
                <a:t>Unlisted Indian corporate:</a:t>
              </a:r>
              <a:endParaRPr lang="en-IN" sz="2000" b="1" kern="1200"/>
            </a:p>
          </p:txBody>
        </p:sp>
      </p:grpSp>
      <p:grpSp>
        <p:nvGrpSpPr>
          <p:cNvPr id="22" name="Group 21">
            <a:extLst>
              <a:ext uri="{FF2B5EF4-FFF2-40B4-BE49-F238E27FC236}">
                <a16:creationId xmlns:a16="http://schemas.microsoft.com/office/drawing/2014/main" id="{2F734DCC-F3F6-CA80-EDA0-42AB5CC319A9}"/>
              </a:ext>
            </a:extLst>
          </p:cNvPr>
          <p:cNvGrpSpPr/>
          <p:nvPr/>
        </p:nvGrpSpPr>
        <p:grpSpPr>
          <a:xfrm>
            <a:off x="6325791" y="3772717"/>
            <a:ext cx="5538855" cy="700199"/>
            <a:chOff x="6022945" y="2794241"/>
            <a:chExt cx="5538855" cy="700199"/>
          </a:xfrm>
        </p:grpSpPr>
        <p:sp>
          <p:nvSpPr>
            <p:cNvPr id="39" name="Rectangle 38">
              <a:extLst>
                <a:ext uri="{FF2B5EF4-FFF2-40B4-BE49-F238E27FC236}">
                  <a16:creationId xmlns:a16="http://schemas.microsoft.com/office/drawing/2014/main" id="{0A480728-ABAA-C371-2BB6-5A6399F5B7A0}"/>
                </a:ext>
              </a:extLst>
            </p:cNvPr>
            <p:cNvSpPr/>
            <p:nvPr/>
          </p:nvSpPr>
          <p:spPr>
            <a:xfrm>
              <a:off x="6022945" y="2794241"/>
              <a:ext cx="5538855" cy="7001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0" name="TextBox 39">
              <a:extLst>
                <a:ext uri="{FF2B5EF4-FFF2-40B4-BE49-F238E27FC236}">
                  <a16:creationId xmlns:a16="http://schemas.microsoft.com/office/drawing/2014/main" id="{FEA56783-CB57-AF1D-3DB2-10163ACE4DD5}"/>
                </a:ext>
              </a:extLst>
            </p:cNvPr>
            <p:cNvSpPr txBox="1"/>
            <p:nvPr/>
          </p:nvSpPr>
          <p:spPr>
            <a:xfrm>
              <a:off x="6022945" y="2794241"/>
              <a:ext cx="5538855" cy="700199"/>
            </a:xfrm>
            <a:prstGeom prst="rect">
              <a:avLst/>
            </a:prstGeom>
            <a:solidFill>
              <a:schemeClr val="accent4">
                <a:lumMod val="75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104" tIns="74104" rIns="74104" bIns="74104" numCol="1" spcCol="1270" anchor="ctr" anchorCtr="0">
              <a:noAutofit/>
            </a:bodyPr>
            <a:lstStyle/>
            <a:p>
              <a:pPr marL="0" lvl="0" indent="0" algn="l" defTabSz="622300">
                <a:lnSpc>
                  <a:spcPct val="100000"/>
                </a:lnSpc>
                <a:spcBef>
                  <a:spcPct val="0"/>
                </a:spcBef>
                <a:spcAft>
                  <a:spcPct val="35000"/>
                </a:spcAft>
                <a:buNone/>
              </a:pPr>
              <a:r>
                <a:rPr lang="en-US" sz="1400" b="1" kern="1200" dirty="0">
                  <a:solidFill>
                    <a:srgbClr val="FEFEFE"/>
                  </a:solidFill>
                </a:rPr>
                <a:t>To list only through book building process</a:t>
              </a:r>
              <a:endParaRPr lang="en-IN" sz="1400" b="1" kern="1200" dirty="0">
                <a:solidFill>
                  <a:srgbClr val="FEFEFE"/>
                </a:solidFill>
              </a:endParaRPr>
            </a:p>
            <a:p>
              <a:pPr marL="0" lvl="0" indent="0" algn="l" defTabSz="622300">
                <a:lnSpc>
                  <a:spcPct val="100000"/>
                </a:lnSpc>
                <a:spcBef>
                  <a:spcPct val="0"/>
                </a:spcBef>
                <a:spcAft>
                  <a:spcPct val="35000"/>
                </a:spcAft>
                <a:buNone/>
              </a:pPr>
              <a:r>
                <a:rPr lang="en-US" sz="1400" b="1" kern="1200" dirty="0">
                  <a:solidFill>
                    <a:srgbClr val="FEFEFE"/>
                  </a:solidFill>
                </a:rPr>
                <a:t>Shall have positive net worth</a:t>
              </a:r>
              <a:endParaRPr lang="en-IN" sz="1400" b="1" kern="1200" dirty="0">
                <a:solidFill>
                  <a:srgbClr val="FEFEFE"/>
                </a:solidFill>
              </a:endParaRPr>
            </a:p>
          </p:txBody>
        </p:sp>
      </p:grpSp>
      <p:sp>
        <p:nvSpPr>
          <p:cNvPr id="23" name="Rectangle: Rounded Corners 22">
            <a:extLst>
              <a:ext uri="{FF2B5EF4-FFF2-40B4-BE49-F238E27FC236}">
                <a16:creationId xmlns:a16="http://schemas.microsoft.com/office/drawing/2014/main" id="{9E18FEA1-F7C5-673C-2036-4AD261A2C235}"/>
              </a:ext>
            </a:extLst>
          </p:cNvPr>
          <p:cNvSpPr/>
          <p:nvPr/>
        </p:nvSpPr>
        <p:spPr>
          <a:xfrm>
            <a:off x="302846" y="4702670"/>
            <a:ext cx="11586308" cy="700199"/>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Rectangle 24" descr="User">
            <a:extLst>
              <a:ext uri="{FF2B5EF4-FFF2-40B4-BE49-F238E27FC236}">
                <a16:creationId xmlns:a16="http://schemas.microsoft.com/office/drawing/2014/main" id="{6D0292FC-2F2C-5078-FBB6-CF9C58955F8D}"/>
              </a:ext>
            </a:extLst>
          </p:cNvPr>
          <p:cNvSpPr/>
          <p:nvPr/>
        </p:nvSpPr>
        <p:spPr>
          <a:xfrm>
            <a:off x="514656" y="4860215"/>
            <a:ext cx="385486" cy="3851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grpSp>
        <p:nvGrpSpPr>
          <p:cNvPr id="27" name="Group 26">
            <a:extLst>
              <a:ext uri="{FF2B5EF4-FFF2-40B4-BE49-F238E27FC236}">
                <a16:creationId xmlns:a16="http://schemas.microsoft.com/office/drawing/2014/main" id="{58BBC2A4-61F2-7753-715F-04FB54B0AF06}"/>
              </a:ext>
            </a:extLst>
          </p:cNvPr>
          <p:cNvGrpSpPr/>
          <p:nvPr/>
        </p:nvGrpSpPr>
        <p:grpSpPr>
          <a:xfrm>
            <a:off x="1085865" y="4702670"/>
            <a:ext cx="10752693" cy="743962"/>
            <a:chOff x="809107" y="3724194"/>
            <a:chExt cx="10752693" cy="743962"/>
          </a:xfrm>
        </p:grpSpPr>
        <p:sp>
          <p:nvSpPr>
            <p:cNvPr id="37" name="Rectangle 36">
              <a:extLst>
                <a:ext uri="{FF2B5EF4-FFF2-40B4-BE49-F238E27FC236}">
                  <a16:creationId xmlns:a16="http://schemas.microsoft.com/office/drawing/2014/main" id="{E2E5CF9F-7021-ED1C-E6B0-255FA9095639}"/>
                </a:ext>
              </a:extLst>
            </p:cNvPr>
            <p:cNvSpPr/>
            <p:nvPr/>
          </p:nvSpPr>
          <p:spPr>
            <a:xfrm>
              <a:off x="809107" y="3724194"/>
              <a:ext cx="10752693" cy="743962"/>
            </a:xfrm>
            <a:prstGeom prst="rect">
              <a:avLst/>
            </a:prstGeom>
            <a:solidFill>
              <a:schemeClr val="accent6">
                <a:lumMod val="75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8" name="TextBox 37">
              <a:extLst>
                <a:ext uri="{FF2B5EF4-FFF2-40B4-BE49-F238E27FC236}">
                  <a16:creationId xmlns:a16="http://schemas.microsoft.com/office/drawing/2014/main" id="{C675AB44-EEC9-E065-2DDB-E87B11480EE7}"/>
                </a:ext>
              </a:extLst>
            </p:cNvPr>
            <p:cNvSpPr txBox="1"/>
            <p:nvPr/>
          </p:nvSpPr>
          <p:spPr>
            <a:xfrm>
              <a:off x="809107" y="3724194"/>
              <a:ext cx="10752693" cy="743962"/>
            </a:xfrm>
            <a:prstGeom prst="rect">
              <a:avLst/>
            </a:prstGeom>
            <a:solidFill>
              <a:schemeClr val="accent4">
                <a:lumMod val="5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736" tIns="78736" rIns="78736" bIns="78736"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rgbClr val="FEFEFE"/>
                  </a:solidFill>
                </a:rPr>
                <a:t>Issue to be handled by Lead Manager (LM) registered with IFSCA</a:t>
              </a:r>
              <a:endParaRPr lang="en-IN" sz="2000" b="1" kern="1200" dirty="0">
                <a:solidFill>
                  <a:srgbClr val="FEFEFE"/>
                </a:solidFill>
              </a:endParaRPr>
            </a:p>
          </p:txBody>
        </p:sp>
      </p:grpSp>
      <p:sp>
        <p:nvSpPr>
          <p:cNvPr id="29" name="Rectangle: Rounded Corners 28">
            <a:extLst>
              <a:ext uri="{FF2B5EF4-FFF2-40B4-BE49-F238E27FC236}">
                <a16:creationId xmlns:a16="http://schemas.microsoft.com/office/drawing/2014/main" id="{7DC11622-98D8-B568-7B99-DBA913BB6F3F}"/>
              </a:ext>
            </a:extLst>
          </p:cNvPr>
          <p:cNvSpPr/>
          <p:nvPr/>
        </p:nvSpPr>
        <p:spPr>
          <a:xfrm>
            <a:off x="302846" y="5632623"/>
            <a:ext cx="11586308" cy="700199"/>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Rectangle 29" descr="Ruble">
            <a:extLst>
              <a:ext uri="{FF2B5EF4-FFF2-40B4-BE49-F238E27FC236}">
                <a16:creationId xmlns:a16="http://schemas.microsoft.com/office/drawing/2014/main" id="{36EBC234-ABCE-79A1-0B3F-BFDCDC407ED7}"/>
              </a:ext>
            </a:extLst>
          </p:cNvPr>
          <p:cNvSpPr/>
          <p:nvPr/>
        </p:nvSpPr>
        <p:spPr>
          <a:xfrm>
            <a:off x="514863" y="5790167"/>
            <a:ext cx="385486" cy="385109"/>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grpSp>
        <p:nvGrpSpPr>
          <p:cNvPr id="31" name="Group 30">
            <a:extLst>
              <a:ext uri="{FF2B5EF4-FFF2-40B4-BE49-F238E27FC236}">
                <a16:creationId xmlns:a16="http://schemas.microsoft.com/office/drawing/2014/main" id="{913D6D79-ECDE-2C1B-AB99-645BCD9D5F5F}"/>
              </a:ext>
            </a:extLst>
          </p:cNvPr>
          <p:cNvGrpSpPr/>
          <p:nvPr/>
        </p:nvGrpSpPr>
        <p:grpSpPr>
          <a:xfrm>
            <a:off x="1112367" y="5632623"/>
            <a:ext cx="5213838" cy="743962"/>
            <a:chOff x="809521" y="4654147"/>
            <a:chExt cx="5213838" cy="743962"/>
          </a:xfrm>
        </p:grpSpPr>
        <p:sp>
          <p:nvSpPr>
            <p:cNvPr id="35" name="Rectangle 34">
              <a:extLst>
                <a:ext uri="{FF2B5EF4-FFF2-40B4-BE49-F238E27FC236}">
                  <a16:creationId xmlns:a16="http://schemas.microsoft.com/office/drawing/2014/main" id="{F05A0B89-4601-4284-2DDB-8644A5D6582D}"/>
                </a:ext>
              </a:extLst>
            </p:cNvPr>
            <p:cNvSpPr/>
            <p:nvPr/>
          </p:nvSpPr>
          <p:spPr>
            <a:xfrm>
              <a:off x="809521" y="4654147"/>
              <a:ext cx="5213838" cy="743962"/>
            </a:xfrm>
            <a:prstGeom prst="rect">
              <a:avLst/>
            </a:prstGeom>
            <a:solidFill>
              <a:srgbClr val="80000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6" name="TextBox 35">
              <a:extLst>
                <a:ext uri="{FF2B5EF4-FFF2-40B4-BE49-F238E27FC236}">
                  <a16:creationId xmlns:a16="http://schemas.microsoft.com/office/drawing/2014/main" id="{3D61BBE2-C0CD-7C8D-D438-BA90BBDC669B}"/>
                </a:ext>
              </a:extLst>
            </p:cNvPr>
            <p:cNvSpPr txBox="1"/>
            <p:nvPr/>
          </p:nvSpPr>
          <p:spPr>
            <a:xfrm>
              <a:off x="809521" y="4654147"/>
              <a:ext cx="5213838" cy="743962"/>
            </a:xfrm>
            <a:prstGeom prst="rect">
              <a:avLst/>
            </a:prstGeom>
            <a:solidFill>
              <a:schemeClr val="accent4">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736" tIns="78736" rIns="78736" bIns="78736" numCol="1" spcCol="1270" anchor="ctr" anchorCtr="0">
              <a:noAutofit/>
            </a:bodyPr>
            <a:lstStyle/>
            <a:p>
              <a:pPr marL="0" lvl="0" indent="0" algn="l" defTabSz="889000">
                <a:lnSpc>
                  <a:spcPct val="100000"/>
                </a:lnSpc>
                <a:spcBef>
                  <a:spcPct val="0"/>
                </a:spcBef>
                <a:spcAft>
                  <a:spcPct val="35000"/>
                </a:spcAft>
                <a:buNone/>
              </a:pPr>
              <a:r>
                <a:rPr lang="en-US" sz="2000" b="1" kern="1200" dirty="0"/>
                <a:t>Discretion is given to the issuer / LM to decide on:</a:t>
              </a:r>
              <a:endParaRPr lang="en-IN" sz="2000" b="1" kern="1200" dirty="0"/>
            </a:p>
          </p:txBody>
        </p:sp>
      </p:grpSp>
      <p:grpSp>
        <p:nvGrpSpPr>
          <p:cNvPr id="32" name="Group 31">
            <a:extLst>
              <a:ext uri="{FF2B5EF4-FFF2-40B4-BE49-F238E27FC236}">
                <a16:creationId xmlns:a16="http://schemas.microsoft.com/office/drawing/2014/main" id="{0C632C55-10FC-9FA9-F193-5D3E83920965}"/>
              </a:ext>
            </a:extLst>
          </p:cNvPr>
          <p:cNvGrpSpPr/>
          <p:nvPr/>
        </p:nvGrpSpPr>
        <p:grpSpPr>
          <a:xfrm>
            <a:off x="6326205" y="5632623"/>
            <a:ext cx="5512353" cy="700199"/>
            <a:chOff x="6023359" y="4654147"/>
            <a:chExt cx="5512353" cy="700199"/>
          </a:xfrm>
        </p:grpSpPr>
        <p:sp>
          <p:nvSpPr>
            <p:cNvPr id="33" name="Rectangle 32">
              <a:extLst>
                <a:ext uri="{FF2B5EF4-FFF2-40B4-BE49-F238E27FC236}">
                  <a16:creationId xmlns:a16="http://schemas.microsoft.com/office/drawing/2014/main" id="{A345F458-AFB6-A177-1272-F24884AC6B07}"/>
                </a:ext>
              </a:extLst>
            </p:cNvPr>
            <p:cNvSpPr/>
            <p:nvPr/>
          </p:nvSpPr>
          <p:spPr>
            <a:xfrm>
              <a:off x="6023359" y="4654147"/>
              <a:ext cx="5512353" cy="7001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TextBox 33">
              <a:extLst>
                <a:ext uri="{FF2B5EF4-FFF2-40B4-BE49-F238E27FC236}">
                  <a16:creationId xmlns:a16="http://schemas.microsoft.com/office/drawing/2014/main" id="{15A906F5-BEE3-EFCA-DD0D-3B8D165B9171}"/>
                </a:ext>
              </a:extLst>
            </p:cNvPr>
            <p:cNvSpPr txBox="1"/>
            <p:nvPr/>
          </p:nvSpPr>
          <p:spPr>
            <a:xfrm>
              <a:off x="6023359" y="4654147"/>
              <a:ext cx="5512353" cy="700199"/>
            </a:xfrm>
            <a:prstGeom prst="rect">
              <a:avLst/>
            </a:prstGeom>
            <a:solidFill>
              <a:schemeClr val="accent4">
                <a:lumMod val="75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4104" tIns="74104" rIns="74104" bIns="74104" numCol="1" spcCol="1270" anchor="ctr" anchorCtr="0">
              <a:noAutofit/>
            </a:bodyPr>
            <a:lstStyle/>
            <a:p>
              <a:pPr marL="0" lvl="0" indent="0" algn="l" defTabSz="622300">
                <a:lnSpc>
                  <a:spcPct val="100000"/>
                </a:lnSpc>
                <a:spcBef>
                  <a:spcPct val="0"/>
                </a:spcBef>
                <a:spcAft>
                  <a:spcPct val="35000"/>
                </a:spcAft>
                <a:buNone/>
              </a:pPr>
              <a:r>
                <a:rPr lang="en-IN" sz="1400" b="1" kern="1200" dirty="0">
                  <a:solidFill>
                    <a:srgbClr val="FEFEFE"/>
                  </a:solidFill>
                </a:rPr>
                <a:t>Categories of investors (e.g. QIBs/HNI/SH/Employee)</a:t>
              </a:r>
            </a:p>
            <a:p>
              <a:pPr marL="0" lvl="0" indent="0" algn="l" defTabSz="622300">
                <a:lnSpc>
                  <a:spcPct val="100000"/>
                </a:lnSpc>
                <a:spcBef>
                  <a:spcPct val="0"/>
                </a:spcBef>
                <a:spcAft>
                  <a:spcPct val="35000"/>
                </a:spcAft>
                <a:buNone/>
              </a:pPr>
              <a:r>
                <a:rPr lang="en-IN" sz="1400" b="1" kern="1200" dirty="0">
                  <a:solidFill>
                    <a:srgbClr val="FEFEFE"/>
                  </a:solidFill>
                </a:rPr>
                <a:t>Methodology for allotment (e.g. Proportionate/  discretionary)  </a:t>
              </a:r>
            </a:p>
            <a:p>
              <a:pPr marL="0" lvl="0" indent="0" algn="l" defTabSz="622300">
                <a:lnSpc>
                  <a:spcPct val="100000"/>
                </a:lnSpc>
                <a:spcBef>
                  <a:spcPct val="0"/>
                </a:spcBef>
                <a:spcAft>
                  <a:spcPct val="35000"/>
                </a:spcAft>
                <a:buNone/>
              </a:pPr>
              <a:r>
                <a:rPr lang="en-IN" sz="1400" b="1" kern="1200" dirty="0">
                  <a:solidFill>
                    <a:srgbClr val="FEFEFE"/>
                  </a:solidFill>
                </a:rPr>
                <a:t>Mode of collection of subscription in IPO</a:t>
              </a:r>
            </a:p>
          </p:txBody>
        </p:sp>
      </p:grpSp>
      <p:sp>
        <p:nvSpPr>
          <p:cNvPr id="49" name="TextBox 48">
            <a:extLst>
              <a:ext uri="{FF2B5EF4-FFF2-40B4-BE49-F238E27FC236}">
                <a16:creationId xmlns:a16="http://schemas.microsoft.com/office/drawing/2014/main" id="{27F34AD0-5423-3E7F-6A30-C992022A3CD7}"/>
              </a:ext>
            </a:extLst>
          </p:cNvPr>
          <p:cNvSpPr txBox="1"/>
          <p:nvPr/>
        </p:nvSpPr>
        <p:spPr>
          <a:xfrm>
            <a:off x="223007" y="217010"/>
            <a:ext cx="8231060" cy="778098"/>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IFSCA (Listing) Regulations, 2024</a:t>
            </a:r>
          </a:p>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Key Highlights</a:t>
            </a:r>
          </a:p>
        </p:txBody>
      </p:sp>
    </p:spTree>
    <p:extLst>
      <p:ext uri="{BB962C8B-B14F-4D97-AF65-F5344CB8AC3E}">
        <p14:creationId xmlns:p14="http://schemas.microsoft.com/office/powerpoint/2010/main" val="1705818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9AC032-C3FB-A445-0F42-7F2325759CA4}"/>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52EFA04-1210-3759-165B-3C3FCB34C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3C820A17-71CB-724B-E2C7-10FFED6D9D7B}"/>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106352E4-DA33-828C-0A6B-300EE6053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3C3608E-9459-C0A9-874F-56B2823C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486;p75">
            <a:extLst>
              <a:ext uri="{FF2B5EF4-FFF2-40B4-BE49-F238E27FC236}">
                <a16:creationId xmlns:a16="http://schemas.microsoft.com/office/drawing/2014/main" id="{CFA06A89-ED40-FC24-CEB2-4A3767640432}"/>
              </a:ext>
            </a:extLst>
          </p:cNvPr>
          <p:cNvSpPr/>
          <p:nvPr/>
        </p:nvSpPr>
        <p:spPr>
          <a:xfrm>
            <a:off x="39326" y="1421040"/>
            <a:ext cx="5661234" cy="4480295"/>
          </a:xfrm>
          <a:prstGeom prst="roundRect">
            <a:avLst>
              <a:gd name="adj" fmla="val 2120"/>
            </a:avLst>
          </a:prstGeom>
          <a:solidFill>
            <a:schemeClr val="lt1">
              <a:alpha val="11764"/>
            </a:schemeClr>
          </a:solidFill>
          <a:ln w="9525" cap="flat" cmpd="sng">
            <a:solidFill>
              <a:srgbClr val="9FC3EE"/>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dirty="0">
              <a:solidFill>
                <a:srgbClr val="FFFFFF"/>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9CF1183F-32C1-0EFB-969E-E0BCF446F9F2}"/>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F8940758-3618-B393-B29B-3BC84B426397}"/>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0D959056-4F0D-FAAE-3C10-5B93A97990DB}"/>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287E55B5-836F-91FC-5D32-088CE4D39787}"/>
              </a:ext>
            </a:extLst>
          </p:cNvPr>
          <p:cNvSpPr txBox="1"/>
          <p:nvPr/>
        </p:nvSpPr>
        <p:spPr>
          <a:xfrm>
            <a:off x="122022" y="143478"/>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IN" sz="2800" i="1" dirty="0">
                <a:solidFill>
                  <a:srgbClr val="002060"/>
                </a:solidFill>
                <a:latin typeface="Aptos" panose="020B0004020202020204" pitchFamily="34" charset="0"/>
                <a:cs typeface="Times New Roman" pitchFamily="18" charset="0"/>
              </a:rPr>
              <a:t>LEADING AT </a:t>
            </a:r>
            <a:r>
              <a:rPr lang="en-IN" sz="2800" b="1" i="1" dirty="0">
                <a:solidFill>
                  <a:srgbClr val="002060"/>
                </a:solidFill>
                <a:latin typeface="Aptos" panose="020B0004020202020204" pitchFamily="34" charset="0"/>
                <a:cs typeface="Times New Roman" pitchFamily="18" charset="0"/>
              </a:rPr>
              <a:t>GLOBAL SECURITIES MARKET</a:t>
            </a:r>
            <a:endParaRPr lang="en-US" sz="2800" dirty="0">
              <a:solidFill>
                <a:srgbClr val="0C344C"/>
              </a:solidFill>
              <a:latin typeface="+mj-lt"/>
            </a:endParaRPr>
          </a:p>
        </p:txBody>
      </p:sp>
      <p:graphicFrame>
        <p:nvGraphicFramePr>
          <p:cNvPr id="15" name="Chart 14">
            <a:extLst>
              <a:ext uri="{FF2B5EF4-FFF2-40B4-BE49-F238E27FC236}">
                <a16:creationId xmlns:a16="http://schemas.microsoft.com/office/drawing/2014/main" id="{24C01253-50AF-BA07-016F-D010B881C07E}"/>
              </a:ext>
            </a:extLst>
          </p:cNvPr>
          <p:cNvGraphicFramePr>
            <a:graphicFrameLocks/>
          </p:cNvGraphicFramePr>
          <p:nvPr>
            <p:extLst>
              <p:ext uri="{D42A27DB-BD31-4B8C-83A1-F6EECF244321}">
                <p14:modId xmlns:p14="http://schemas.microsoft.com/office/powerpoint/2010/main" val="1862106583"/>
              </p:ext>
            </p:extLst>
          </p:nvPr>
        </p:nvGraphicFramePr>
        <p:xfrm>
          <a:off x="52318" y="1186022"/>
          <a:ext cx="5773129" cy="4777893"/>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486;p75">
            <a:extLst>
              <a:ext uri="{FF2B5EF4-FFF2-40B4-BE49-F238E27FC236}">
                <a16:creationId xmlns:a16="http://schemas.microsoft.com/office/drawing/2014/main" id="{148FDA58-90DB-2EFF-ADCC-DBBA18B18C98}"/>
              </a:ext>
            </a:extLst>
          </p:cNvPr>
          <p:cNvSpPr/>
          <p:nvPr/>
        </p:nvSpPr>
        <p:spPr>
          <a:xfrm>
            <a:off x="5772928" y="1421040"/>
            <a:ext cx="6303146" cy="2724648"/>
          </a:xfrm>
          <a:prstGeom prst="roundRect">
            <a:avLst>
              <a:gd name="adj" fmla="val 4058"/>
            </a:avLst>
          </a:prstGeom>
          <a:solidFill>
            <a:schemeClr val="lt1">
              <a:alpha val="11764"/>
            </a:schemeClr>
          </a:solidFill>
          <a:ln w="9525" cap="flat" cmpd="sng">
            <a:solidFill>
              <a:srgbClr val="9FC3EE"/>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64" name="Google Shape;486;p75">
            <a:extLst>
              <a:ext uri="{FF2B5EF4-FFF2-40B4-BE49-F238E27FC236}">
                <a16:creationId xmlns:a16="http://schemas.microsoft.com/office/drawing/2014/main" id="{EEE6C38F-37F7-2FBF-73D0-F4E02C3F5EDB}"/>
              </a:ext>
            </a:extLst>
          </p:cNvPr>
          <p:cNvSpPr/>
          <p:nvPr/>
        </p:nvSpPr>
        <p:spPr>
          <a:xfrm>
            <a:off x="5766832" y="4223638"/>
            <a:ext cx="6303146" cy="1671601"/>
          </a:xfrm>
          <a:prstGeom prst="roundRect">
            <a:avLst>
              <a:gd name="adj" fmla="val 4058"/>
            </a:avLst>
          </a:prstGeom>
          <a:solidFill>
            <a:schemeClr val="lt1">
              <a:alpha val="11764"/>
            </a:schemeClr>
          </a:solidFill>
          <a:ln w="9525" cap="flat" cmpd="sng">
            <a:solidFill>
              <a:srgbClr val="9FC3EE"/>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grpSp>
        <p:nvGrpSpPr>
          <p:cNvPr id="69" name="Group 68">
            <a:extLst>
              <a:ext uri="{FF2B5EF4-FFF2-40B4-BE49-F238E27FC236}">
                <a16:creationId xmlns:a16="http://schemas.microsoft.com/office/drawing/2014/main" id="{471E7C12-2E66-ABE1-DC81-4885A7C67895}"/>
              </a:ext>
            </a:extLst>
          </p:cNvPr>
          <p:cNvGrpSpPr/>
          <p:nvPr/>
        </p:nvGrpSpPr>
        <p:grpSpPr>
          <a:xfrm>
            <a:off x="5887208" y="1498830"/>
            <a:ext cx="6117649" cy="445157"/>
            <a:chOff x="1851656" y="1175802"/>
            <a:chExt cx="6117649" cy="445157"/>
          </a:xfrm>
        </p:grpSpPr>
        <p:sp>
          <p:nvSpPr>
            <p:cNvPr id="65" name="Google Shape;375;p22">
              <a:extLst>
                <a:ext uri="{FF2B5EF4-FFF2-40B4-BE49-F238E27FC236}">
                  <a16:creationId xmlns:a16="http://schemas.microsoft.com/office/drawing/2014/main" id="{04B6DF87-8FD3-BE44-5514-3B72396A8B74}"/>
                </a:ext>
              </a:extLst>
            </p:cNvPr>
            <p:cNvSpPr txBox="1"/>
            <p:nvPr/>
          </p:nvSpPr>
          <p:spPr>
            <a:xfrm>
              <a:off x="1851656" y="1175802"/>
              <a:ext cx="3104800" cy="424732"/>
            </a:xfrm>
            <a:prstGeom prst="rect">
              <a:avLst/>
            </a:prstGeom>
            <a:noFill/>
            <a:ln>
              <a:noFill/>
            </a:ln>
          </p:spPr>
          <p:txBody>
            <a:bodyPr spcFirstLastPara="1" wrap="square" lIns="121900" tIns="121900" rIns="121900" bIns="121900" anchor="t" anchorCtr="0">
              <a:noAutofit/>
            </a:bodyPr>
            <a:lstStyle/>
            <a:p>
              <a:r>
                <a:rPr lang="en-IN" baseline="0" dirty="0">
                  <a:solidFill>
                    <a:srgbClr val="0E2841"/>
                  </a:solidFill>
                  <a:latin typeface="+mn-lt"/>
                </a:rPr>
                <a:t>MTN Programme Established</a:t>
              </a:r>
              <a:endParaRPr lang="en-IN" dirty="0">
                <a:solidFill>
                  <a:srgbClr val="0E2841"/>
                </a:solidFill>
                <a:latin typeface="+mn-lt"/>
              </a:endParaRPr>
            </a:p>
          </p:txBody>
        </p:sp>
        <p:sp>
          <p:nvSpPr>
            <p:cNvPr id="66" name="Google Shape;376;p22">
              <a:extLst>
                <a:ext uri="{FF2B5EF4-FFF2-40B4-BE49-F238E27FC236}">
                  <a16:creationId xmlns:a16="http://schemas.microsoft.com/office/drawing/2014/main" id="{06291732-029C-C114-4C71-A2BE88B18A02}"/>
                </a:ext>
              </a:extLst>
            </p:cNvPr>
            <p:cNvSpPr/>
            <p:nvPr/>
          </p:nvSpPr>
          <p:spPr>
            <a:xfrm>
              <a:off x="5226424" y="1196227"/>
              <a:ext cx="2742881" cy="424732"/>
            </a:xfrm>
            <a:prstGeom prst="roundRect">
              <a:avLst>
                <a:gd name="adj" fmla="val 21295"/>
              </a:avLst>
            </a:prstGeom>
            <a:solidFill>
              <a:srgbClr val="0070C0"/>
            </a:solidFill>
            <a:ln>
              <a:noFill/>
            </a:ln>
          </p:spPr>
          <p:txBody>
            <a:bodyPr spcFirstLastPara="1" wrap="square" lIns="121900" tIns="121900" rIns="121900" bIns="121900" anchor="ctr" anchorCtr="0">
              <a:noAutofit/>
            </a:bodyPr>
            <a:lstStyle/>
            <a:p>
              <a:pPr algn="ctr"/>
              <a:r>
                <a:rPr lang="en-IN" b="0" dirty="0">
                  <a:solidFill>
                    <a:schemeClr val="bg1"/>
                  </a:solidFill>
                  <a:latin typeface="+mn-lt"/>
                </a:rPr>
                <a:t>$ 82+ Billion</a:t>
              </a:r>
              <a:endParaRPr lang="en-IN" dirty="0">
                <a:solidFill>
                  <a:schemeClr val="bg1"/>
                </a:solidFill>
              </a:endParaRPr>
            </a:p>
          </p:txBody>
        </p:sp>
      </p:grpSp>
      <p:grpSp>
        <p:nvGrpSpPr>
          <p:cNvPr id="67" name="Group 66">
            <a:extLst>
              <a:ext uri="{FF2B5EF4-FFF2-40B4-BE49-F238E27FC236}">
                <a16:creationId xmlns:a16="http://schemas.microsoft.com/office/drawing/2014/main" id="{068D4FE5-9B79-0C41-0725-B59C3FBC03CB}"/>
              </a:ext>
            </a:extLst>
          </p:cNvPr>
          <p:cNvGrpSpPr/>
          <p:nvPr/>
        </p:nvGrpSpPr>
        <p:grpSpPr>
          <a:xfrm>
            <a:off x="5887208" y="2019786"/>
            <a:ext cx="6117649" cy="445157"/>
            <a:chOff x="717800" y="1496929"/>
            <a:chExt cx="6117649" cy="445157"/>
          </a:xfrm>
        </p:grpSpPr>
        <p:sp>
          <p:nvSpPr>
            <p:cNvPr id="68" name="Google Shape;375;p22">
              <a:extLst>
                <a:ext uri="{FF2B5EF4-FFF2-40B4-BE49-F238E27FC236}">
                  <a16:creationId xmlns:a16="http://schemas.microsoft.com/office/drawing/2014/main" id="{D9BD17E1-BBCB-B2EC-E2BB-A9BB59EBDDF5}"/>
                </a:ext>
              </a:extLst>
            </p:cNvPr>
            <p:cNvSpPr txBox="1"/>
            <p:nvPr/>
          </p:nvSpPr>
          <p:spPr>
            <a:xfrm>
              <a:off x="717800" y="1496929"/>
              <a:ext cx="3104800" cy="424732"/>
            </a:xfrm>
            <a:prstGeom prst="rect">
              <a:avLst/>
            </a:prstGeom>
            <a:noFill/>
            <a:ln>
              <a:noFill/>
            </a:ln>
          </p:spPr>
          <p:txBody>
            <a:bodyPr spcFirstLastPara="1" wrap="square" lIns="121900" tIns="121900" rIns="121900" bIns="121900" anchor="t" anchorCtr="0">
              <a:noAutofit/>
            </a:bodyPr>
            <a:lstStyle/>
            <a:p>
              <a:r>
                <a:rPr lang="en-IN" baseline="0" dirty="0">
                  <a:solidFill>
                    <a:srgbClr val="0E2841"/>
                  </a:solidFill>
                  <a:latin typeface="+mn-lt"/>
                </a:rPr>
                <a:t>Value of bonds listed</a:t>
              </a:r>
              <a:endParaRPr lang="en-IN" dirty="0">
                <a:solidFill>
                  <a:srgbClr val="0E2841"/>
                </a:solidFill>
                <a:latin typeface="+mn-lt"/>
              </a:endParaRPr>
            </a:p>
          </p:txBody>
        </p:sp>
        <p:sp>
          <p:nvSpPr>
            <p:cNvPr id="70" name="Google Shape;376;p22">
              <a:extLst>
                <a:ext uri="{FF2B5EF4-FFF2-40B4-BE49-F238E27FC236}">
                  <a16:creationId xmlns:a16="http://schemas.microsoft.com/office/drawing/2014/main" id="{2BC0FD0D-8554-0CF4-5FEE-96A999375BC1}"/>
                </a:ext>
              </a:extLst>
            </p:cNvPr>
            <p:cNvSpPr/>
            <p:nvPr/>
          </p:nvSpPr>
          <p:spPr>
            <a:xfrm>
              <a:off x="4092568" y="1517354"/>
              <a:ext cx="2742881" cy="424732"/>
            </a:xfrm>
            <a:prstGeom prst="roundRect">
              <a:avLst>
                <a:gd name="adj" fmla="val 21295"/>
              </a:avLst>
            </a:prstGeom>
            <a:solidFill>
              <a:srgbClr val="0E2841"/>
            </a:solidFill>
            <a:ln>
              <a:noFill/>
            </a:ln>
          </p:spPr>
          <p:txBody>
            <a:bodyPr spcFirstLastPara="1" wrap="square" lIns="121900" tIns="121900" rIns="121900" bIns="121900" anchor="ctr" anchorCtr="0">
              <a:noAutofit/>
            </a:bodyPr>
            <a:lstStyle/>
            <a:p>
              <a:pPr algn="ctr"/>
              <a:r>
                <a:rPr lang="en-IN" b="0" dirty="0">
                  <a:solidFill>
                    <a:schemeClr val="bg1"/>
                  </a:solidFill>
                  <a:latin typeface="+mn-lt"/>
                </a:rPr>
                <a:t>$ </a:t>
              </a:r>
              <a:r>
                <a:rPr lang="en-IN" dirty="0">
                  <a:solidFill>
                    <a:schemeClr val="bg1"/>
                  </a:solidFill>
                </a:rPr>
                <a:t>60</a:t>
              </a:r>
              <a:r>
                <a:rPr lang="en-IN" b="0" dirty="0">
                  <a:solidFill>
                    <a:schemeClr val="bg1"/>
                  </a:solidFill>
                  <a:latin typeface="+mn-lt"/>
                </a:rPr>
                <a:t>+ Billion</a:t>
              </a:r>
              <a:endParaRPr lang="en-IN" dirty="0">
                <a:solidFill>
                  <a:schemeClr val="bg1"/>
                </a:solidFill>
              </a:endParaRPr>
            </a:p>
          </p:txBody>
        </p:sp>
      </p:grpSp>
      <p:grpSp>
        <p:nvGrpSpPr>
          <p:cNvPr id="71" name="Group 70">
            <a:extLst>
              <a:ext uri="{FF2B5EF4-FFF2-40B4-BE49-F238E27FC236}">
                <a16:creationId xmlns:a16="http://schemas.microsoft.com/office/drawing/2014/main" id="{720D7A7A-F937-3AC6-A649-F9414BC7380B}"/>
              </a:ext>
            </a:extLst>
          </p:cNvPr>
          <p:cNvGrpSpPr/>
          <p:nvPr/>
        </p:nvGrpSpPr>
        <p:grpSpPr>
          <a:xfrm>
            <a:off x="5887208" y="2552741"/>
            <a:ext cx="6117649" cy="445157"/>
            <a:chOff x="717800" y="1496929"/>
            <a:chExt cx="6117649" cy="445157"/>
          </a:xfrm>
        </p:grpSpPr>
        <p:sp>
          <p:nvSpPr>
            <p:cNvPr id="72" name="Google Shape;375;p22">
              <a:extLst>
                <a:ext uri="{FF2B5EF4-FFF2-40B4-BE49-F238E27FC236}">
                  <a16:creationId xmlns:a16="http://schemas.microsoft.com/office/drawing/2014/main" id="{4E8F9E16-8442-F387-1F7B-AC5DD96D5327}"/>
                </a:ext>
              </a:extLst>
            </p:cNvPr>
            <p:cNvSpPr txBox="1"/>
            <p:nvPr/>
          </p:nvSpPr>
          <p:spPr>
            <a:xfrm>
              <a:off x="717800" y="1496929"/>
              <a:ext cx="3104800" cy="424732"/>
            </a:xfrm>
            <a:prstGeom prst="rect">
              <a:avLst/>
            </a:prstGeom>
            <a:noFill/>
            <a:ln>
              <a:noFill/>
            </a:ln>
          </p:spPr>
          <p:txBody>
            <a:bodyPr spcFirstLastPara="1" wrap="square" lIns="121900" tIns="121900" rIns="121900" bIns="121900" anchor="t" anchorCtr="0">
              <a:noAutofit/>
            </a:bodyPr>
            <a:lstStyle/>
            <a:p>
              <a:r>
                <a:rPr lang="en-IN" baseline="0" dirty="0">
                  <a:solidFill>
                    <a:srgbClr val="00B050"/>
                  </a:solidFill>
                  <a:latin typeface="+mn-lt"/>
                </a:rPr>
                <a:t>ESG Issuance</a:t>
              </a:r>
              <a:endParaRPr lang="en-IN" dirty="0">
                <a:solidFill>
                  <a:srgbClr val="00B050"/>
                </a:solidFill>
                <a:latin typeface="+mn-lt"/>
              </a:endParaRPr>
            </a:p>
          </p:txBody>
        </p:sp>
        <p:sp>
          <p:nvSpPr>
            <p:cNvPr id="73" name="Google Shape;376;p22">
              <a:extLst>
                <a:ext uri="{FF2B5EF4-FFF2-40B4-BE49-F238E27FC236}">
                  <a16:creationId xmlns:a16="http://schemas.microsoft.com/office/drawing/2014/main" id="{09938D91-CCE2-9180-B3D9-D37A7C97CEB0}"/>
                </a:ext>
              </a:extLst>
            </p:cNvPr>
            <p:cNvSpPr/>
            <p:nvPr/>
          </p:nvSpPr>
          <p:spPr>
            <a:xfrm>
              <a:off x="4092568" y="1517354"/>
              <a:ext cx="2742881" cy="424732"/>
            </a:xfrm>
            <a:prstGeom prst="roundRect">
              <a:avLst>
                <a:gd name="adj" fmla="val 21295"/>
              </a:avLst>
            </a:prstGeom>
            <a:solidFill>
              <a:srgbClr val="0070C0"/>
            </a:solidFill>
            <a:ln>
              <a:noFill/>
            </a:ln>
          </p:spPr>
          <p:txBody>
            <a:bodyPr spcFirstLastPara="1" wrap="square" lIns="121900" tIns="121900" rIns="121900" bIns="121900" anchor="ctr" anchorCtr="0">
              <a:noAutofit/>
            </a:bodyPr>
            <a:lstStyle/>
            <a:p>
              <a:pPr algn="ctr"/>
              <a:r>
                <a:rPr lang="en-IN" b="0" dirty="0">
                  <a:solidFill>
                    <a:schemeClr val="bg1"/>
                  </a:solidFill>
                  <a:latin typeface="+mn-lt"/>
                </a:rPr>
                <a:t>$ </a:t>
              </a:r>
              <a:r>
                <a:rPr lang="en-IN" dirty="0">
                  <a:solidFill>
                    <a:schemeClr val="bg1"/>
                  </a:solidFill>
                </a:rPr>
                <a:t>14</a:t>
              </a:r>
              <a:r>
                <a:rPr lang="en-IN" b="0" dirty="0">
                  <a:solidFill>
                    <a:schemeClr val="bg1"/>
                  </a:solidFill>
                  <a:latin typeface="+mn-lt"/>
                </a:rPr>
                <a:t>+ Billion</a:t>
              </a:r>
              <a:endParaRPr lang="en-IN" dirty="0">
                <a:solidFill>
                  <a:schemeClr val="bg1"/>
                </a:solidFill>
              </a:endParaRPr>
            </a:p>
          </p:txBody>
        </p:sp>
      </p:grpSp>
      <p:grpSp>
        <p:nvGrpSpPr>
          <p:cNvPr id="74" name="Group 73">
            <a:extLst>
              <a:ext uri="{FF2B5EF4-FFF2-40B4-BE49-F238E27FC236}">
                <a16:creationId xmlns:a16="http://schemas.microsoft.com/office/drawing/2014/main" id="{23B1A8D4-DA7D-4D44-053E-364DE5A2C702}"/>
              </a:ext>
            </a:extLst>
          </p:cNvPr>
          <p:cNvGrpSpPr/>
          <p:nvPr/>
        </p:nvGrpSpPr>
        <p:grpSpPr>
          <a:xfrm>
            <a:off x="5887208" y="3085696"/>
            <a:ext cx="6117649" cy="445157"/>
            <a:chOff x="717800" y="1496929"/>
            <a:chExt cx="6117649" cy="445157"/>
          </a:xfrm>
        </p:grpSpPr>
        <p:sp>
          <p:nvSpPr>
            <p:cNvPr id="75" name="Google Shape;375;p22">
              <a:extLst>
                <a:ext uri="{FF2B5EF4-FFF2-40B4-BE49-F238E27FC236}">
                  <a16:creationId xmlns:a16="http://schemas.microsoft.com/office/drawing/2014/main" id="{5A5217BA-F47B-33DF-B13C-15557D2E8E25}"/>
                </a:ext>
              </a:extLst>
            </p:cNvPr>
            <p:cNvSpPr txBox="1"/>
            <p:nvPr/>
          </p:nvSpPr>
          <p:spPr>
            <a:xfrm>
              <a:off x="717800" y="1496929"/>
              <a:ext cx="3104800" cy="424732"/>
            </a:xfrm>
            <a:prstGeom prst="rect">
              <a:avLst/>
            </a:prstGeom>
            <a:noFill/>
            <a:ln>
              <a:noFill/>
            </a:ln>
          </p:spPr>
          <p:txBody>
            <a:bodyPr spcFirstLastPara="1" wrap="square" lIns="121900" tIns="121900" rIns="121900" bIns="121900" anchor="t" anchorCtr="0">
              <a:noAutofit/>
            </a:bodyPr>
            <a:lstStyle/>
            <a:p>
              <a:r>
                <a:rPr lang="en-IN" baseline="0" dirty="0">
                  <a:solidFill>
                    <a:srgbClr val="0E2841"/>
                  </a:solidFill>
                  <a:latin typeface="+mn-lt"/>
                </a:rPr>
                <a:t>No. of unique ISIN listed</a:t>
              </a:r>
              <a:endParaRPr lang="en-IN" dirty="0">
                <a:solidFill>
                  <a:srgbClr val="0E2841"/>
                </a:solidFill>
                <a:latin typeface="+mn-lt"/>
              </a:endParaRPr>
            </a:p>
          </p:txBody>
        </p:sp>
        <p:sp>
          <p:nvSpPr>
            <p:cNvPr id="76" name="Google Shape;376;p22">
              <a:extLst>
                <a:ext uri="{FF2B5EF4-FFF2-40B4-BE49-F238E27FC236}">
                  <a16:creationId xmlns:a16="http://schemas.microsoft.com/office/drawing/2014/main" id="{CB63C2FF-4D4D-4979-560C-161431F811DA}"/>
                </a:ext>
              </a:extLst>
            </p:cNvPr>
            <p:cNvSpPr/>
            <p:nvPr/>
          </p:nvSpPr>
          <p:spPr>
            <a:xfrm>
              <a:off x="4092568" y="1517354"/>
              <a:ext cx="2742881" cy="424732"/>
            </a:xfrm>
            <a:prstGeom prst="roundRect">
              <a:avLst>
                <a:gd name="adj" fmla="val 21295"/>
              </a:avLst>
            </a:prstGeom>
            <a:solidFill>
              <a:srgbClr val="0E2841"/>
            </a:solidFill>
            <a:ln>
              <a:noFill/>
            </a:ln>
          </p:spPr>
          <p:txBody>
            <a:bodyPr spcFirstLastPara="1" wrap="square" lIns="121900" tIns="121900" rIns="121900" bIns="121900" anchor="ctr" anchorCtr="0">
              <a:noAutofit/>
            </a:bodyPr>
            <a:lstStyle/>
            <a:p>
              <a:pPr algn="ctr"/>
              <a:r>
                <a:rPr lang="en-IN" b="0" dirty="0">
                  <a:solidFill>
                    <a:schemeClr val="bg1"/>
                  </a:solidFill>
                  <a:latin typeface="+mn-lt"/>
                </a:rPr>
                <a:t>150</a:t>
              </a:r>
              <a:endParaRPr lang="en-IN" dirty="0">
                <a:solidFill>
                  <a:schemeClr val="bg1"/>
                </a:solidFill>
              </a:endParaRPr>
            </a:p>
          </p:txBody>
        </p:sp>
      </p:grpSp>
      <p:grpSp>
        <p:nvGrpSpPr>
          <p:cNvPr id="77" name="Group 76">
            <a:extLst>
              <a:ext uri="{FF2B5EF4-FFF2-40B4-BE49-F238E27FC236}">
                <a16:creationId xmlns:a16="http://schemas.microsoft.com/office/drawing/2014/main" id="{5E554874-CAD5-E733-0AB5-5556A7BF1EE4}"/>
              </a:ext>
            </a:extLst>
          </p:cNvPr>
          <p:cNvGrpSpPr/>
          <p:nvPr/>
        </p:nvGrpSpPr>
        <p:grpSpPr>
          <a:xfrm>
            <a:off x="5887208" y="3625523"/>
            <a:ext cx="6117649" cy="445157"/>
            <a:chOff x="1851656" y="1175802"/>
            <a:chExt cx="6117649" cy="445157"/>
          </a:xfrm>
        </p:grpSpPr>
        <p:sp>
          <p:nvSpPr>
            <p:cNvPr id="78" name="Google Shape;375;p22">
              <a:extLst>
                <a:ext uri="{FF2B5EF4-FFF2-40B4-BE49-F238E27FC236}">
                  <a16:creationId xmlns:a16="http://schemas.microsoft.com/office/drawing/2014/main" id="{B86C2DD8-B124-7FC6-19BA-4C7BD1176191}"/>
                </a:ext>
              </a:extLst>
            </p:cNvPr>
            <p:cNvSpPr txBox="1"/>
            <p:nvPr/>
          </p:nvSpPr>
          <p:spPr>
            <a:xfrm>
              <a:off x="1851656" y="1175802"/>
              <a:ext cx="3104800" cy="424732"/>
            </a:xfrm>
            <a:prstGeom prst="rect">
              <a:avLst/>
            </a:prstGeom>
            <a:noFill/>
            <a:ln>
              <a:noFill/>
            </a:ln>
          </p:spPr>
          <p:txBody>
            <a:bodyPr spcFirstLastPara="1" wrap="square" lIns="121900" tIns="121900" rIns="121900" bIns="121900" anchor="t" anchorCtr="0">
              <a:noAutofit/>
            </a:bodyPr>
            <a:lstStyle/>
            <a:p>
              <a:r>
                <a:rPr lang="en-IN" baseline="0" dirty="0">
                  <a:solidFill>
                    <a:srgbClr val="0E2841"/>
                  </a:solidFill>
                  <a:latin typeface="+mn-lt"/>
                </a:rPr>
                <a:t>Unique issuers</a:t>
              </a:r>
              <a:endParaRPr lang="en-IN" dirty="0">
                <a:solidFill>
                  <a:srgbClr val="0E2841"/>
                </a:solidFill>
                <a:latin typeface="+mn-lt"/>
              </a:endParaRPr>
            </a:p>
          </p:txBody>
        </p:sp>
        <p:sp>
          <p:nvSpPr>
            <p:cNvPr id="79" name="Google Shape;376;p22">
              <a:extLst>
                <a:ext uri="{FF2B5EF4-FFF2-40B4-BE49-F238E27FC236}">
                  <a16:creationId xmlns:a16="http://schemas.microsoft.com/office/drawing/2014/main" id="{50184D4B-8333-D577-633B-F871C9CCB104}"/>
                </a:ext>
              </a:extLst>
            </p:cNvPr>
            <p:cNvSpPr/>
            <p:nvPr/>
          </p:nvSpPr>
          <p:spPr>
            <a:xfrm>
              <a:off x="5226424" y="1196227"/>
              <a:ext cx="2742881" cy="424732"/>
            </a:xfrm>
            <a:prstGeom prst="roundRect">
              <a:avLst>
                <a:gd name="adj" fmla="val 21295"/>
              </a:avLst>
            </a:prstGeom>
            <a:solidFill>
              <a:srgbClr val="0070C0"/>
            </a:solidFill>
            <a:ln>
              <a:noFill/>
            </a:ln>
          </p:spPr>
          <p:txBody>
            <a:bodyPr spcFirstLastPara="1" wrap="square" lIns="121900" tIns="121900" rIns="121900" bIns="121900" anchor="ctr" anchorCtr="0">
              <a:noAutofit/>
            </a:bodyPr>
            <a:lstStyle/>
            <a:p>
              <a:pPr algn="ctr"/>
              <a:r>
                <a:rPr lang="en-IN" b="0" dirty="0">
                  <a:solidFill>
                    <a:schemeClr val="bg1"/>
                  </a:solidFill>
                  <a:latin typeface="+mn-lt"/>
                </a:rPr>
                <a:t>56</a:t>
              </a:r>
              <a:endParaRPr lang="en-IN" dirty="0">
                <a:solidFill>
                  <a:schemeClr val="bg1"/>
                </a:solidFill>
              </a:endParaRPr>
            </a:p>
          </p:txBody>
        </p:sp>
      </p:grpSp>
      <p:grpSp>
        <p:nvGrpSpPr>
          <p:cNvPr id="80" name="Group 79">
            <a:extLst>
              <a:ext uri="{FF2B5EF4-FFF2-40B4-BE49-F238E27FC236}">
                <a16:creationId xmlns:a16="http://schemas.microsoft.com/office/drawing/2014/main" id="{F0C92FC2-DA45-AC5D-A3BF-3FCA5C127B8C}"/>
              </a:ext>
            </a:extLst>
          </p:cNvPr>
          <p:cNvGrpSpPr/>
          <p:nvPr/>
        </p:nvGrpSpPr>
        <p:grpSpPr>
          <a:xfrm>
            <a:off x="5887208" y="4280591"/>
            <a:ext cx="6117649" cy="445157"/>
            <a:chOff x="717800" y="1496929"/>
            <a:chExt cx="6117649" cy="445157"/>
          </a:xfrm>
        </p:grpSpPr>
        <p:sp>
          <p:nvSpPr>
            <p:cNvPr id="81" name="Google Shape;375;p22">
              <a:extLst>
                <a:ext uri="{FF2B5EF4-FFF2-40B4-BE49-F238E27FC236}">
                  <a16:creationId xmlns:a16="http://schemas.microsoft.com/office/drawing/2014/main" id="{F9FEC858-BAAD-5B8C-497B-06F8C5F49E8A}"/>
                </a:ext>
              </a:extLst>
            </p:cNvPr>
            <p:cNvSpPr txBox="1"/>
            <p:nvPr/>
          </p:nvSpPr>
          <p:spPr>
            <a:xfrm>
              <a:off x="717800" y="1496929"/>
              <a:ext cx="3104800" cy="424732"/>
            </a:xfrm>
            <a:prstGeom prst="rect">
              <a:avLst/>
            </a:prstGeom>
            <a:noFill/>
            <a:ln>
              <a:noFill/>
            </a:ln>
          </p:spPr>
          <p:txBody>
            <a:bodyPr spcFirstLastPara="1" wrap="square" lIns="121900" tIns="121900" rIns="121900" bIns="121900" anchor="t" anchorCtr="0">
              <a:noAutofit/>
            </a:bodyPr>
            <a:lstStyle/>
            <a:p>
              <a:r>
                <a:rPr lang="en-IN" baseline="0" dirty="0">
                  <a:solidFill>
                    <a:srgbClr val="0E2841"/>
                  </a:solidFill>
                  <a:latin typeface="+mn-lt"/>
                </a:rPr>
                <a:t>Trading in </a:t>
              </a:r>
              <a:r>
                <a:rPr lang="en-IN" dirty="0">
                  <a:solidFill>
                    <a:srgbClr val="0E2841"/>
                  </a:solidFill>
                </a:rPr>
                <a:t>G</a:t>
              </a:r>
              <a:r>
                <a:rPr lang="en-IN" baseline="0" dirty="0">
                  <a:solidFill>
                    <a:srgbClr val="0E2841"/>
                  </a:solidFill>
                  <a:latin typeface="+mn-lt"/>
                </a:rPr>
                <a:t>lobal Access</a:t>
              </a:r>
              <a:endParaRPr lang="en-IN" dirty="0">
                <a:solidFill>
                  <a:srgbClr val="0E2841"/>
                </a:solidFill>
                <a:latin typeface="+mn-lt"/>
              </a:endParaRPr>
            </a:p>
          </p:txBody>
        </p:sp>
        <p:sp>
          <p:nvSpPr>
            <p:cNvPr id="82" name="Google Shape;376;p22">
              <a:extLst>
                <a:ext uri="{FF2B5EF4-FFF2-40B4-BE49-F238E27FC236}">
                  <a16:creationId xmlns:a16="http://schemas.microsoft.com/office/drawing/2014/main" id="{AF12C004-015B-D5B2-BD1A-3DF163F6DADC}"/>
                </a:ext>
              </a:extLst>
            </p:cNvPr>
            <p:cNvSpPr/>
            <p:nvPr/>
          </p:nvSpPr>
          <p:spPr>
            <a:xfrm>
              <a:off x="4092568" y="1517354"/>
              <a:ext cx="2742881" cy="424732"/>
            </a:xfrm>
            <a:prstGeom prst="roundRect">
              <a:avLst>
                <a:gd name="adj" fmla="val 21295"/>
              </a:avLst>
            </a:prstGeom>
            <a:solidFill>
              <a:srgbClr val="0E2841"/>
            </a:solidFill>
            <a:ln>
              <a:noFill/>
            </a:ln>
          </p:spPr>
          <p:txBody>
            <a:bodyPr spcFirstLastPara="1" wrap="square" lIns="121900" tIns="121900" rIns="121900" bIns="121900" anchor="ctr" anchorCtr="0">
              <a:noAutofit/>
            </a:bodyPr>
            <a:lstStyle/>
            <a:p>
              <a:pPr algn="ctr"/>
              <a:r>
                <a:rPr lang="en-IN" b="0" dirty="0">
                  <a:solidFill>
                    <a:schemeClr val="bg1"/>
                  </a:solidFill>
                  <a:latin typeface="+mn-lt"/>
                </a:rPr>
                <a:t>$ 1.5+ Billion</a:t>
              </a:r>
              <a:endParaRPr lang="en-IN" dirty="0">
                <a:solidFill>
                  <a:schemeClr val="bg1"/>
                </a:solidFill>
              </a:endParaRPr>
            </a:p>
          </p:txBody>
        </p:sp>
      </p:grpSp>
      <p:grpSp>
        <p:nvGrpSpPr>
          <p:cNvPr id="83" name="Group 82">
            <a:extLst>
              <a:ext uri="{FF2B5EF4-FFF2-40B4-BE49-F238E27FC236}">
                <a16:creationId xmlns:a16="http://schemas.microsoft.com/office/drawing/2014/main" id="{C362A736-D256-EE93-9B22-B14466BB4309}"/>
              </a:ext>
            </a:extLst>
          </p:cNvPr>
          <p:cNvGrpSpPr/>
          <p:nvPr/>
        </p:nvGrpSpPr>
        <p:grpSpPr>
          <a:xfrm>
            <a:off x="5887208" y="4813546"/>
            <a:ext cx="6117649" cy="445157"/>
            <a:chOff x="717800" y="1496929"/>
            <a:chExt cx="6117649" cy="445157"/>
          </a:xfrm>
        </p:grpSpPr>
        <p:sp>
          <p:nvSpPr>
            <p:cNvPr id="84" name="Google Shape;375;p22">
              <a:extLst>
                <a:ext uri="{FF2B5EF4-FFF2-40B4-BE49-F238E27FC236}">
                  <a16:creationId xmlns:a16="http://schemas.microsoft.com/office/drawing/2014/main" id="{92F54B10-048F-36E3-35F4-47BBB9619E10}"/>
                </a:ext>
              </a:extLst>
            </p:cNvPr>
            <p:cNvSpPr txBox="1"/>
            <p:nvPr/>
          </p:nvSpPr>
          <p:spPr>
            <a:xfrm>
              <a:off x="717800" y="1496929"/>
              <a:ext cx="3104800" cy="424732"/>
            </a:xfrm>
            <a:prstGeom prst="rect">
              <a:avLst/>
            </a:prstGeom>
            <a:noFill/>
            <a:ln>
              <a:noFill/>
            </a:ln>
          </p:spPr>
          <p:txBody>
            <a:bodyPr spcFirstLastPara="1" wrap="square" lIns="121900" tIns="121900" rIns="121900" bIns="121900" anchor="t" anchorCtr="0">
              <a:noAutofit/>
            </a:bodyPr>
            <a:lstStyle/>
            <a:p>
              <a:r>
                <a:rPr lang="en-IN" baseline="0" dirty="0">
                  <a:solidFill>
                    <a:srgbClr val="0E2841"/>
                  </a:solidFill>
                  <a:latin typeface="+mn-lt"/>
                </a:rPr>
                <a:t>Derivatives Volume</a:t>
              </a:r>
              <a:endParaRPr lang="en-IN" dirty="0">
                <a:solidFill>
                  <a:srgbClr val="0E2841"/>
                </a:solidFill>
                <a:latin typeface="+mn-lt"/>
              </a:endParaRPr>
            </a:p>
          </p:txBody>
        </p:sp>
        <p:sp>
          <p:nvSpPr>
            <p:cNvPr id="85" name="Google Shape;376;p22">
              <a:extLst>
                <a:ext uri="{FF2B5EF4-FFF2-40B4-BE49-F238E27FC236}">
                  <a16:creationId xmlns:a16="http://schemas.microsoft.com/office/drawing/2014/main" id="{14432EBF-D98F-ADC6-3B4C-0EA0DF724A19}"/>
                </a:ext>
              </a:extLst>
            </p:cNvPr>
            <p:cNvSpPr/>
            <p:nvPr/>
          </p:nvSpPr>
          <p:spPr>
            <a:xfrm>
              <a:off x="4092568" y="1517354"/>
              <a:ext cx="2742881" cy="424732"/>
            </a:xfrm>
            <a:prstGeom prst="roundRect">
              <a:avLst>
                <a:gd name="adj" fmla="val 21295"/>
              </a:avLst>
            </a:prstGeom>
            <a:solidFill>
              <a:srgbClr val="0070C0"/>
            </a:solidFill>
            <a:ln>
              <a:noFill/>
            </a:ln>
          </p:spPr>
          <p:txBody>
            <a:bodyPr spcFirstLastPara="1" wrap="square" lIns="121900" tIns="121900" rIns="121900" bIns="121900" anchor="ctr" anchorCtr="0">
              <a:noAutofit/>
            </a:bodyPr>
            <a:lstStyle/>
            <a:p>
              <a:pPr algn="ctr"/>
              <a:r>
                <a:rPr lang="en-IN" b="0" dirty="0">
                  <a:solidFill>
                    <a:schemeClr val="bg1"/>
                  </a:solidFill>
                  <a:latin typeface="+mn-lt"/>
                </a:rPr>
                <a:t>$ 8.93 Trillion</a:t>
              </a:r>
              <a:endParaRPr lang="en-IN" dirty="0">
                <a:solidFill>
                  <a:schemeClr val="bg1"/>
                </a:solidFill>
              </a:endParaRPr>
            </a:p>
          </p:txBody>
        </p:sp>
      </p:grpSp>
      <p:grpSp>
        <p:nvGrpSpPr>
          <p:cNvPr id="86" name="Group 85">
            <a:extLst>
              <a:ext uri="{FF2B5EF4-FFF2-40B4-BE49-F238E27FC236}">
                <a16:creationId xmlns:a16="http://schemas.microsoft.com/office/drawing/2014/main" id="{817228E3-509D-FE97-E8FF-0DEDACFCCFFA}"/>
              </a:ext>
            </a:extLst>
          </p:cNvPr>
          <p:cNvGrpSpPr/>
          <p:nvPr/>
        </p:nvGrpSpPr>
        <p:grpSpPr>
          <a:xfrm>
            <a:off x="5887208" y="5346501"/>
            <a:ext cx="6117649" cy="445157"/>
            <a:chOff x="717800" y="1496929"/>
            <a:chExt cx="6117649" cy="445157"/>
          </a:xfrm>
        </p:grpSpPr>
        <p:sp>
          <p:nvSpPr>
            <p:cNvPr id="87" name="Google Shape;375;p22">
              <a:extLst>
                <a:ext uri="{FF2B5EF4-FFF2-40B4-BE49-F238E27FC236}">
                  <a16:creationId xmlns:a16="http://schemas.microsoft.com/office/drawing/2014/main" id="{377EBC63-2C9A-128F-E330-C85294066686}"/>
                </a:ext>
              </a:extLst>
            </p:cNvPr>
            <p:cNvSpPr txBox="1"/>
            <p:nvPr/>
          </p:nvSpPr>
          <p:spPr>
            <a:xfrm>
              <a:off x="717800" y="1496929"/>
              <a:ext cx="3104800" cy="424732"/>
            </a:xfrm>
            <a:prstGeom prst="rect">
              <a:avLst/>
            </a:prstGeom>
            <a:noFill/>
            <a:ln>
              <a:noFill/>
            </a:ln>
          </p:spPr>
          <p:txBody>
            <a:bodyPr spcFirstLastPara="1" wrap="square" lIns="121900" tIns="121900" rIns="121900" bIns="121900" anchor="t" anchorCtr="0">
              <a:noAutofit/>
            </a:bodyPr>
            <a:lstStyle/>
            <a:p>
              <a:r>
                <a:rPr lang="en-IN" baseline="0" dirty="0">
                  <a:solidFill>
                    <a:srgbClr val="0E2841"/>
                  </a:solidFill>
                  <a:latin typeface="+mn-lt"/>
                </a:rPr>
                <a:t>Daily ADTV for FY 24-25</a:t>
              </a:r>
              <a:endParaRPr lang="en-IN" dirty="0">
                <a:solidFill>
                  <a:srgbClr val="0E2841"/>
                </a:solidFill>
                <a:latin typeface="+mn-lt"/>
              </a:endParaRPr>
            </a:p>
          </p:txBody>
        </p:sp>
        <p:sp>
          <p:nvSpPr>
            <p:cNvPr id="88" name="Google Shape;376;p22">
              <a:extLst>
                <a:ext uri="{FF2B5EF4-FFF2-40B4-BE49-F238E27FC236}">
                  <a16:creationId xmlns:a16="http://schemas.microsoft.com/office/drawing/2014/main" id="{70CBA7A4-CA87-DF32-9EB6-AE203D3310F9}"/>
                </a:ext>
              </a:extLst>
            </p:cNvPr>
            <p:cNvSpPr/>
            <p:nvPr/>
          </p:nvSpPr>
          <p:spPr>
            <a:xfrm>
              <a:off x="4092568" y="1517354"/>
              <a:ext cx="2742881" cy="424732"/>
            </a:xfrm>
            <a:prstGeom prst="roundRect">
              <a:avLst>
                <a:gd name="adj" fmla="val 21295"/>
              </a:avLst>
            </a:prstGeom>
            <a:solidFill>
              <a:srgbClr val="0E2841"/>
            </a:solidFill>
            <a:ln>
              <a:noFill/>
            </a:ln>
          </p:spPr>
          <p:txBody>
            <a:bodyPr spcFirstLastPara="1" wrap="square" lIns="121900" tIns="121900" rIns="121900" bIns="121900" anchor="ctr" anchorCtr="0">
              <a:noAutofit/>
            </a:bodyPr>
            <a:lstStyle/>
            <a:p>
              <a:pPr algn="ctr"/>
              <a:r>
                <a:rPr lang="en-IN" b="0" dirty="0">
                  <a:solidFill>
                    <a:schemeClr val="bg1"/>
                  </a:solidFill>
                  <a:latin typeface="+mn-lt"/>
                </a:rPr>
                <a:t>$ 206 Million</a:t>
              </a:r>
              <a:endParaRPr lang="en-IN" dirty="0">
                <a:solidFill>
                  <a:schemeClr val="bg1"/>
                </a:solidFill>
              </a:endParaRPr>
            </a:p>
          </p:txBody>
        </p:sp>
      </p:grpSp>
    </p:spTree>
    <p:extLst>
      <p:ext uri="{BB962C8B-B14F-4D97-AF65-F5344CB8AC3E}">
        <p14:creationId xmlns:p14="http://schemas.microsoft.com/office/powerpoint/2010/main" val="155318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down)">
                                      <p:cBhvr>
                                        <p:cTn id="11" dur="500"/>
                                        <p:tgtEl>
                                          <p:spTgt spid="15">
                                            <p:graphicEl>
                                              <a:chart seriesIdx="-3" categoryIdx="-3" bldStep="gridLegend"/>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5">
                                            <p:graphicEl>
                                              <a:chart seriesIdx="0" categoryIdx="0" bldStep="ptInSeries"/>
                                            </p:graphicEl>
                                          </p:spTgt>
                                        </p:tgtEl>
                                        <p:attrNameLst>
                                          <p:attrName>style.visibility</p:attrName>
                                        </p:attrNameLst>
                                      </p:cBhvr>
                                      <p:to>
                                        <p:strVal val="visible"/>
                                      </p:to>
                                    </p:set>
                                    <p:animEffect transition="in" filter="wipe(down)">
                                      <p:cBhvr>
                                        <p:cTn id="15" dur="500"/>
                                        <p:tgtEl>
                                          <p:spTgt spid="15">
                                            <p:graphicEl>
                                              <a:chart seriesIdx="0" categoryIdx="0" bldStep="ptInSeries"/>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5">
                                            <p:graphicEl>
                                              <a:chart seriesIdx="0" categoryIdx="1" bldStep="ptInSeries"/>
                                            </p:graphicEl>
                                          </p:spTgt>
                                        </p:tgtEl>
                                        <p:attrNameLst>
                                          <p:attrName>style.visibility</p:attrName>
                                        </p:attrNameLst>
                                      </p:cBhvr>
                                      <p:to>
                                        <p:strVal val="visible"/>
                                      </p:to>
                                    </p:set>
                                    <p:animEffect transition="in" filter="wipe(down)">
                                      <p:cBhvr>
                                        <p:cTn id="19" dur="500"/>
                                        <p:tgtEl>
                                          <p:spTgt spid="15">
                                            <p:graphicEl>
                                              <a:chart seriesIdx="0" categoryIdx="1" bldStep="ptInSeries"/>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5">
                                            <p:graphicEl>
                                              <a:chart seriesIdx="0" categoryIdx="2" bldStep="ptInSeries"/>
                                            </p:graphicEl>
                                          </p:spTgt>
                                        </p:tgtEl>
                                        <p:attrNameLst>
                                          <p:attrName>style.visibility</p:attrName>
                                        </p:attrNameLst>
                                      </p:cBhvr>
                                      <p:to>
                                        <p:strVal val="visible"/>
                                      </p:to>
                                    </p:set>
                                    <p:animEffect transition="in" filter="wipe(down)">
                                      <p:cBhvr>
                                        <p:cTn id="23" dur="500"/>
                                        <p:tgtEl>
                                          <p:spTgt spid="15">
                                            <p:graphicEl>
                                              <a:chart seriesIdx="0" categoryIdx="2" bldStep="ptInSeries"/>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5">
                                            <p:graphicEl>
                                              <a:chart seriesIdx="0" categoryIdx="3" bldStep="ptInSeries"/>
                                            </p:graphicEl>
                                          </p:spTgt>
                                        </p:tgtEl>
                                        <p:attrNameLst>
                                          <p:attrName>style.visibility</p:attrName>
                                        </p:attrNameLst>
                                      </p:cBhvr>
                                      <p:to>
                                        <p:strVal val="visible"/>
                                      </p:to>
                                    </p:set>
                                    <p:animEffect transition="in" filter="wipe(down)">
                                      <p:cBhvr>
                                        <p:cTn id="27" dur="500"/>
                                        <p:tgtEl>
                                          <p:spTgt spid="15">
                                            <p:graphicEl>
                                              <a:chart seriesIdx="0" categoryIdx="3" bldStep="ptInSeries"/>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5">
                                            <p:graphicEl>
                                              <a:chart seriesIdx="0" categoryIdx="4" bldStep="ptInSeries"/>
                                            </p:graphicEl>
                                          </p:spTgt>
                                        </p:tgtEl>
                                        <p:attrNameLst>
                                          <p:attrName>style.visibility</p:attrName>
                                        </p:attrNameLst>
                                      </p:cBhvr>
                                      <p:to>
                                        <p:strVal val="visible"/>
                                      </p:to>
                                    </p:set>
                                    <p:animEffect transition="in" filter="wipe(down)">
                                      <p:cBhvr>
                                        <p:cTn id="31" dur="500"/>
                                        <p:tgtEl>
                                          <p:spTgt spid="15">
                                            <p:graphicEl>
                                              <a:chart seriesIdx="0" categoryIdx="4" bldStep="ptInSeries"/>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15">
                                            <p:graphicEl>
                                              <a:chart seriesIdx="0" categoryIdx="5" bldStep="ptInSeries"/>
                                            </p:graphicEl>
                                          </p:spTgt>
                                        </p:tgtEl>
                                        <p:attrNameLst>
                                          <p:attrName>style.visibility</p:attrName>
                                        </p:attrNameLst>
                                      </p:cBhvr>
                                      <p:to>
                                        <p:strVal val="visible"/>
                                      </p:to>
                                    </p:set>
                                    <p:animEffect transition="in" filter="wipe(down)">
                                      <p:cBhvr>
                                        <p:cTn id="35" dur="500"/>
                                        <p:tgtEl>
                                          <p:spTgt spid="15">
                                            <p:graphicEl>
                                              <a:chart seriesIdx="0" categoryIdx="5" bldStep="ptInSeries"/>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5">
                                            <p:graphicEl>
                                              <a:chart seriesIdx="0" categoryIdx="6" bldStep="ptInSeries"/>
                                            </p:graphicEl>
                                          </p:spTgt>
                                        </p:tgtEl>
                                        <p:attrNameLst>
                                          <p:attrName>style.visibility</p:attrName>
                                        </p:attrNameLst>
                                      </p:cBhvr>
                                      <p:to>
                                        <p:strVal val="visible"/>
                                      </p:to>
                                    </p:set>
                                    <p:animEffect transition="in" filter="wipe(down)">
                                      <p:cBhvr>
                                        <p:cTn id="39" dur="500"/>
                                        <p:tgtEl>
                                          <p:spTgt spid="15">
                                            <p:graphicEl>
                                              <a:chart seriesIdx="0" categoryIdx="6" bldStep="ptInSeries"/>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graphicEl>
                                              <a:chart seriesIdx="0" categoryIdx="7" bldStep="ptInSeries"/>
                                            </p:graphicEl>
                                          </p:spTgt>
                                        </p:tgtEl>
                                        <p:attrNameLst>
                                          <p:attrName>style.visibility</p:attrName>
                                        </p:attrNameLst>
                                      </p:cBhvr>
                                      <p:to>
                                        <p:strVal val="visible"/>
                                      </p:to>
                                    </p:set>
                                    <p:animEffect transition="in" filter="wipe(down)">
                                      <p:cBhvr>
                                        <p:cTn id="44" dur="500"/>
                                        <p:tgtEl>
                                          <p:spTgt spid="15">
                                            <p:graphicEl>
                                              <a:chart seriesIdx="0" categoryIdx="7" bldStep="ptInSeries"/>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cTn>
                              </p:par>
                            </p:childTnLst>
                          </p:cTn>
                        </p:par>
                        <p:par>
                          <p:cTn id="65" fill="hold">
                            <p:stCondLst>
                              <p:cond delay="2000"/>
                            </p:stCondLst>
                            <p:childTnLst>
                              <p:par>
                                <p:cTn id="66" presetID="10" presetClass="entr" presetSubtype="0" fill="hold" nodeType="after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fade">
                                      <p:cBhvr>
                                        <p:cTn id="68" dur="500"/>
                                        <p:tgtEl>
                                          <p:spTgt spid="74"/>
                                        </p:tgtEl>
                                      </p:cBhvr>
                                    </p:animEffect>
                                  </p:childTnLst>
                                </p:cTn>
                              </p:par>
                            </p:childTnLst>
                          </p:cTn>
                        </p:par>
                        <p:par>
                          <p:cTn id="69" fill="hold">
                            <p:stCondLst>
                              <p:cond delay="2500"/>
                            </p:stCondLst>
                            <p:childTnLst>
                              <p:par>
                                <p:cTn id="70" presetID="10" presetClass="entr" presetSubtype="0" fill="hold" nodeType="after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par>
                          <p:cTn id="73" fill="hold">
                            <p:stCondLst>
                              <p:cond delay="3000"/>
                            </p:stCondLst>
                            <p:childTnLst>
                              <p:par>
                                <p:cTn id="74" presetID="10" presetClass="entr" presetSubtype="0" fill="hold" nodeType="after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500"/>
                                        <p:tgtEl>
                                          <p:spTgt spid="80"/>
                                        </p:tgtEl>
                                      </p:cBhvr>
                                    </p:animEffect>
                                  </p:childTnLst>
                                </p:cTn>
                              </p:par>
                            </p:childTnLst>
                          </p:cTn>
                        </p:par>
                        <p:par>
                          <p:cTn id="77" fill="hold">
                            <p:stCondLst>
                              <p:cond delay="3500"/>
                            </p:stCondLst>
                            <p:childTnLst>
                              <p:par>
                                <p:cTn id="78" presetID="10" presetClass="entr" presetSubtype="0" fill="hold" nodeType="afterEffect">
                                  <p:stCondLst>
                                    <p:cond delay="0"/>
                                  </p:stCondLst>
                                  <p:childTnLst>
                                    <p:set>
                                      <p:cBhvr>
                                        <p:cTn id="79" dur="1" fill="hold">
                                          <p:stCondLst>
                                            <p:cond delay="0"/>
                                          </p:stCondLst>
                                        </p:cTn>
                                        <p:tgtEl>
                                          <p:spTgt spid="83"/>
                                        </p:tgtEl>
                                        <p:attrNameLst>
                                          <p:attrName>style.visibility</p:attrName>
                                        </p:attrNameLst>
                                      </p:cBhvr>
                                      <p:to>
                                        <p:strVal val="visible"/>
                                      </p:to>
                                    </p:set>
                                    <p:animEffect transition="in" filter="fade">
                                      <p:cBhvr>
                                        <p:cTn id="80" dur="500"/>
                                        <p:tgtEl>
                                          <p:spTgt spid="83"/>
                                        </p:tgtEl>
                                      </p:cBhvr>
                                    </p:animEffect>
                                  </p:childTnLst>
                                </p:cTn>
                              </p:par>
                            </p:childTnLst>
                          </p:cTn>
                        </p:par>
                        <p:par>
                          <p:cTn id="81" fill="hold">
                            <p:stCondLst>
                              <p:cond delay="4000"/>
                            </p:stCondLst>
                            <p:childTnLst>
                              <p:par>
                                <p:cTn id="82" presetID="10" presetClass="entr" presetSubtype="0" fill="hold" nodeType="after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fade">
                                      <p:cBhvr>
                                        <p:cTn id="8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Graphic spid="15" grpId="0" uiExpand="1">
        <p:bldSub>
          <a:bldChart bld="seriesEl"/>
        </p:bldSub>
      </p:bldGraphic>
      <p:bldP spid="5"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154C6A-9F1E-9FEB-6F73-16A46EDC7C38}"/>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A13AA63-0B72-F2B4-CDC3-5609E91CF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a star in the middle&#10;&#10;Description automatically generated">
            <a:extLst>
              <a:ext uri="{FF2B5EF4-FFF2-40B4-BE49-F238E27FC236}">
                <a16:creationId xmlns:a16="http://schemas.microsoft.com/office/drawing/2014/main" id="{925AB31E-CFDB-69E1-159C-11B51E4FB3AF}"/>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sp>
        <p:nvSpPr>
          <p:cNvPr id="26" name="Rectangle 25">
            <a:extLst>
              <a:ext uri="{FF2B5EF4-FFF2-40B4-BE49-F238E27FC236}">
                <a16:creationId xmlns:a16="http://schemas.microsoft.com/office/drawing/2014/main" id="{7E0C3AC6-5FB1-F85A-ACDF-4111C7659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D3E870-D8AC-B78E-F284-6685DB345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3449896-D715-D6C8-B4BD-AE5FC99F9ABB}"/>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ACB9E60E-F990-4BA8-8A3A-FA46147AD2C5}"/>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5A825604-9D33-B9C9-AE26-52C920492A22}"/>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255C9C51-DDE2-515A-3BF8-15CFB9152B88}"/>
              </a:ext>
            </a:extLst>
          </p:cNvPr>
          <p:cNvSpPr txBox="1"/>
          <p:nvPr/>
        </p:nvSpPr>
        <p:spPr>
          <a:xfrm>
            <a:off x="223007" y="217010"/>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Listing NCDs in IFSC Versus ECBs in India</a:t>
            </a:r>
          </a:p>
        </p:txBody>
      </p:sp>
      <p:graphicFrame>
        <p:nvGraphicFramePr>
          <p:cNvPr id="15" name="Diagram 14">
            <a:extLst>
              <a:ext uri="{FF2B5EF4-FFF2-40B4-BE49-F238E27FC236}">
                <a16:creationId xmlns:a16="http://schemas.microsoft.com/office/drawing/2014/main" id="{01D54E65-5C8B-DC4E-3C17-F6EFF7ED3CA7}"/>
              </a:ext>
            </a:extLst>
          </p:cNvPr>
          <p:cNvGraphicFramePr/>
          <p:nvPr>
            <p:extLst>
              <p:ext uri="{D42A27DB-BD31-4B8C-83A1-F6EECF244321}">
                <p14:modId xmlns:p14="http://schemas.microsoft.com/office/powerpoint/2010/main" val="3784621663"/>
              </p:ext>
            </p:extLst>
          </p:nvPr>
        </p:nvGraphicFramePr>
        <p:xfrm>
          <a:off x="1283110" y="1014636"/>
          <a:ext cx="8876890" cy="3822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E5955071-5F67-3AFD-0F8E-DCC146C5A307}"/>
              </a:ext>
            </a:extLst>
          </p:cNvPr>
          <p:cNvSpPr txBox="1"/>
          <p:nvPr/>
        </p:nvSpPr>
        <p:spPr>
          <a:xfrm>
            <a:off x="486697" y="5058697"/>
            <a:ext cx="10486103" cy="646331"/>
          </a:xfrm>
          <a:prstGeom prst="rect">
            <a:avLst/>
          </a:prstGeom>
          <a:noFill/>
        </p:spPr>
        <p:txBody>
          <a:bodyPr wrap="square" rtlCol="0">
            <a:spAutoFit/>
          </a:bodyPr>
          <a:lstStyle/>
          <a:p>
            <a:r>
              <a:rPr lang="en-US" i="1" dirty="0"/>
              <a:t>India INX at GIFT IFSC provides an efficient, globally competitive alternative for PSU issuers to raise USD Funds compared to ECBS</a:t>
            </a:r>
          </a:p>
        </p:txBody>
      </p:sp>
    </p:spTree>
    <p:extLst>
      <p:ext uri="{BB962C8B-B14F-4D97-AF65-F5344CB8AC3E}">
        <p14:creationId xmlns:p14="http://schemas.microsoft.com/office/powerpoint/2010/main" val="1490902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54C6A-9F1E-9FEB-6F73-16A46EDC7C38}"/>
            </a:ext>
          </a:extLst>
        </p:cNvPr>
        <p:cNvGrpSpPr/>
        <p:nvPr/>
      </p:nvGrpSpPr>
      <p:grpSpPr>
        <a:xfrm>
          <a:off x="0" y="0"/>
          <a:ext cx="0" cy="0"/>
          <a:chOff x="0" y="0"/>
          <a:chExt cx="0" cy="0"/>
        </a:xfrm>
      </p:grpSpPr>
      <p:pic>
        <p:nvPicPr>
          <p:cNvPr id="8" name="Picture 7" descr="A logo with a star in the middle&#10;&#10;Description automatically generated">
            <a:extLst>
              <a:ext uri="{FF2B5EF4-FFF2-40B4-BE49-F238E27FC236}">
                <a16:creationId xmlns:a16="http://schemas.microsoft.com/office/drawing/2014/main" id="{925AB31E-CFDB-69E1-159C-11B51E4FB3AF}"/>
              </a:ext>
            </a:extLst>
          </p:cNvPr>
          <p:cNvPicPr>
            <a:picLocks noChangeAspect="1"/>
          </p:cNvPicPr>
          <p:nvPr/>
        </p:nvPicPr>
        <p:blipFill>
          <a:blip r:embed="rId2">
            <a:extLst>
              <a:ext uri="{28A0092B-C50C-407E-A947-70E740481C1C}">
                <a14:useLocalDpi xmlns:a14="http://schemas.microsoft.com/office/drawing/2010/main" val="0"/>
              </a:ext>
            </a:extLst>
          </a:blip>
          <a:srcRect l="-164" t="17310" r="164" b="39172"/>
          <a:stretch/>
        </p:blipFill>
        <p:spPr>
          <a:xfrm>
            <a:off x="9399665" y="-130181"/>
            <a:ext cx="2670313" cy="1162069"/>
          </a:xfrm>
          <a:prstGeom prst="rect">
            <a:avLst/>
          </a:prstGeom>
        </p:spPr>
      </p:pic>
      <p:grpSp>
        <p:nvGrpSpPr>
          <p:cNvPr id="2" name="Group 1">
            <a:extLst>
              <a:ext uri="{FF2B5EF4-FFF2-40B4-BE49-F238E27FC236}">
                <a16:creationId xmlns:a16="http://schemas.microsoft.com/office/drawing/2014/main" id="{63449896-D715-D6C8-B4BD-AE5FC99F9ABB}"/>
              </a:ext>
            </a:extLst>
          </p:cNvPr>
          <p:cNvGrpSpPr/>
          <p:nvPr/>
        </p:nvGrpSpPr>
        <p:grpSpPr>
          <a:xfrm>
            <a:off x="6837857" y="-12192"/>
            <a:ext cx="2345767" cy="885656"/>
            <a:chOff x="25215917" y="-2095"/>
            <a:chExt cx="1457307" cy="550212"/>
          </a:xfrm>
        </p:grpSpPr>
        <p:sp>
          <p:nvSpPr>
            <p:cNvPr id="3" name="Freeform 5">
              <a:extLst>
                <a:ext uri="{FF2B5EF4-FFF2-40B4-BE49-F238E27FC236}">
                  <a16:creationId xmlns:a16="http://schemas.microsoft.com/office/drawing/2014/main" id="{ACB9E60E-F990-4BA8-8A3A-FA46147AD2C5}"/>
                </a:ext>
              </a:extLst>
            </p:cNvPr>
            <p:cNvSpPr>
              <a:spLocks/>
            </p:cNvSpPr>
            <p:nvPr/>
          </p:nvSpPr>
          <p:spPr bwMode="auto">
            <a:xfrm>
              <a:off x="25467945" y="7878"/>
              <a:ext cx="1205279" cy="540239"/>
            </a:xfrm>
            <a:custGeom>
              <a:avLst/>
              <a:gdLst>
                <a:gd name="T0" fmla="*/ 0 w 1410"/>
                <a:gd name="T1" fmla="*/ 0 h 632"/>
                <a:gd name="T2" fmla="*/ 630 w 1410"/>
                <a:gd name="T3" fmla="*/ 632 h 632"/>
                <a:gd name="T4" fmla="*/ 1410 w 1410"/>
                <a:gd name="T5" fmla="*/ 632 h 632"/>
                <a:gd name="T6" fmla="*/ 780 w 1410"/>
                <a:gd name="T7" fmla="*/ 0 h 632"/>
                <a:gd name="T8" fmla="*/ 0 w 1410"/>
                <a:gd name="T9" fmla="*/ 0 h 632"/>
              </a:gdLst>
              <a:ahLst/>
              <a:cxnLst>
                <a:cxn ang="0">
                  <a:pos x="T0" y="T1"/>
                </a:cxn>
                <a:cxn ang="0">
                  <a:pos x="T2" y="T3"/>
                </a:cxn>
                <a:cxn ang="0">
                  <a:pos x="T4" y="T5"/>
                </a:cxn>
                <a:cxn ang="0">
                  <a:pos x="T6" y="T7"/>
                </a:cxn>
                <a:cxn ang="0">
                  <a:pos x="T8" y="T9"/>
                </a:cxn>
              </a:cxnLst>
              <a:rect l="0" t="0" r="r" b="b"/>
              <a:pathLst>
                <a:path w="1410" h="632">
                  <a:moveTo>
                    <a:pt x="0" y="0"/>
                  </a:moveTo>
                  <a:lnTo>
                    <a:pt x="630" y="632"/>
                  </a:lnTo>
                  <a:lnTo>
                    <a:pt x="1410" y="632"/>
                  </a:lnTo>
                  <a:lnTo>
                    <a:pt x="780" y="0"/>
                  </a:lnTo>
                  <a:lnTo>
                    <a:pt x="0"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5A825604-9D33-B9C9-AE26-52C920492A22}"/>
                </a:ext>
              </a:extLst>
            </p:cNvPr>
            <p:cNvSpPr>
              <a:spLocks/>
            </p:cNvSpPr>
            <p:nvPr/>
          </p:nvSpPr>
          <p:spPr bwMode="auto">
            <a:xfrm>
              <a:off x="25215917" y="-2095"/>
              <a:ext cx="538529" cy="426550"/>
            </a:xfrm>
            <a:custGeom>
              <a:avLst/>
              <a:gdLst>
                <a:gd name="T0" fmla="*/ 0 w 630"/>
                <a:gd name="T1" fmla="*/ 0 h 499"/>
                <a:gd name="T2" fmla="*/ 498 w 630"/>
                <a:gd name="T3" fmla="*/ 499 h 499"/>
                <a:gd name="T4" fmla="*/ 630 w 630"/>
                <a:gd name="T5" fmla="*/ 499 h 499"/>
                <a:gd name="T6" fmla="*/ 132 w 630"/>
                <a:gd name="T7" fmla="*/ 0 h 499"/>
                <a:gd name="T8" fmla="*/ 0 w 630"/>
                <a:gd name="T9" fmla="*/ 0 h 499"/>
              </a:gdLst>
              <a:ahLst/>
              <a:cxnLst>
                <a:cxn ang="0">
                  <a:pos x="T0" y="T1"/>
                </a:cxn>
                <a:cxn ang="0">
                  <a:pos x="T2" y="T3"/>
                </a:cxn>
                <a:cxn ang="0">
                  <a:pos x="T4" y="T5"/>
                </a:cxn>
                <a:cxn ang="0">
                  <a:pos x="T6" y="T7"/>
                </a:cxn>
                <a:cxn ang="0">
                  <a:pos x="T8" y="T9"/>
                </a:cxn>
              </a:cxnLst>
              <a:rect l="0" t="0" r="r" b="b"/>
              <a:pathLst>
                <a:path w="630" h="499">
                  <a:moveTo>
                    <a:pt x="0" y="0"/>
                  </a:moveTo>
                  <a:lnTo>
                    <a:pt x="498" y="499"/>
                  </a:lnTo>
                  <a:lnTo>
                    <a:pt x="630" y="499"/>
                  </a:lnTo>
                  <a:lnTo>
                    <a:pt x="132" y="0"/>
                  </a:lnTo>
                  <a:lnTo>
                    <a:pt x="0" y="0"/>
                  </a:lnTo>
                  <a:close/>
                </a:path>
              </a:pathLst>
            </a:custGeom>
            <a:solidFill>
              <a:srgbClr val="0C344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255C9C51-DDE2-515A-3BF8-15CFB9152B88}"/>
              </a:ext>
            </a:extLst>
          </p:cNvPr>
          <p:cNvSpPr txBox="1"/>
          <p:nvPr/>
        </p:nvSpPr>
        <p:spPr>
          <a:xfrm>
            <a:off x="223007" y="217010"/>
            <a:ext cx="8231060" cy="390300"/>
          </a:xfrm>
          <a:prstGeom prst="rect">
            <a:avLst/>
          </a:prstGeom>
          <a:noFill/>
        </p:spPr>
        <p:txBody>
          <a:bodyPr wrap="squar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z="2800" b="1" i="1" dirty="0">
                <a:solidFill>
                  <a:srgbClr val="002060"/>
                </a:solidFill>
                <a:latin typeface="Aptos" panose="020B0004020202020204" pitchFamily="34" charset="0"/>
                <a:cs typeface="Times New Roman" pitchFamily="18" charset="0"/>
              </a:rPr>
              <a:t>PSU Contribution to Total Debt Issuances</a:t>
            </a:r>
          </a:p>
        </p:txBody>
      </p:sp>
      <p:grpSp>
        <p:nvGrpSpPr>
          <p:cNvPr id="6" name="Group 5">
            <a:extLst>
              <a:ext uri="{FF2B5EF4-FFF2-40B4-BE49-F238E27FC236}">
                <a16:creationId xmlns:a16="http://schemas.microsoft.com/office/drawing/2014/main" id="{B7EC3FDD-D40B-6AC3-52FA-86DBFC7B1EB0}"/>
              </a:ext>
            </a:extLst>
          </p:cNvPr>
          <p:cNvGrpSpPr/>
          <p:nvPr/>
        </p:nvGrpSpPr>
        <p:grpSpPr>
          <a:xfrm>
            <a:off x="2103576" y="1004790"/>
            <a:ext cx="3712064" cy="2634785"/>
            <a:chOff x="805722" y="1579962"/>
            <a:chExt cx="3712064" cy="2634785"/>
          </a:xfrm>
        </p:grpSpPr>
        <p:pic>
          <p:nvPicPr>
            <p:cNvPr id="7" name="图片 51">
              <a:extLst>
                <a:ext uri="{FF2B5EF4-FFF2-40B4-BE49-F238E27FC236}">
                  <a16:creationId xmlns:a16="http://schemas.microsoft.com/office/drawing/2014/main" id="{576BE161-BB53-39BF-BEDC-67DC21BBE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361" y="1579962"/>
              <a:ext cx="2634786" cy="2634785"/>
            </a:xfrm>
            <a:prstGeom prst="rect">
              <a:avLst/>
            </a:prstGeom>
            <a:effectLst>
              <a:outerShdw blurRad="279400" dist="228600" dir="2700000" sx="101000" sy="101000" algn="tl" rotWithShape="0">
                <a:prstClr val="black">
                  <a:alpha val="23000"/>
                </a:prstClr>
              </a:outerShdw>
            </a:effectLst>
          </p:spPr>
        </p:pic>
        <p:graphicFrame>
          <p:nvGraphicFramePr>
            <p:cNvPr id="9" name="图表 5">
              <a:extLst>
                <a:ext uri="{FF2B5EF4-FFF2-40B4-BE49-F238E27FC236}">
                  <a16:creationId xmlns:a16="http://schemas.microsoft.com/office/drawing/2014/main" id="{9BAC6F89-4345-52DF-683D-7FDB1D556C9F}"/>
                </a:ext>
              </a:extLst>
            </p:cNvPr>
            <p:cNvGraphicFramePr/>
            <p:nvPr/>
          </p:nvGraphicFramePr>
          <p:xfrm>
            <a:off x="805722" y="1660000"/>
            <a:ext cx="3712064" cy="2474709"/>
          </p:xfrm>
          <a:graphic>
            <a:graphicData uri="http://schemas.openxmlformats.org/drawingml/2006/chart">
              <c:chart xmlns:c="http://schemas.openxmlformats.org/drawingml/2006/chart" xmlns:r="http://schemas.openxmlformats.org/officeDocument/2006/relationships" r:id="rId4"/>
            </a:graphicData>
          </a:graphic>
        </p:graphicFrame>
        <p:sp>
          <p:nvSpPr>
            <p:cNvPr id="11" name="文本框 63">
              <a:extLst>
                <a:ext uri="{FF2B5EF4-FFF2-40B4-BE49-F238E27FC236}">
                  <a16:creationId xmlns:a16="http://schemas.microsoft.com/office/drawing/2014/main" id="{4B0D0008-BD9E-99C4-2136-9463013FE075}"/>
                </a:ext>
              </a:extLst>
            </p:cNvPr>
            <p:cNvSpPr txBox="1"/>
            <p:nvPr/>
          </p:nvSpPr>
          <p:spPr>
            <a:xfrm>
              <a:off x="2809849" y="2523363"/>
              <a:ext cx="1104791" cy="646331"/>
            </a:xfrm>
            <a:prstGeom prst="rect">
              <a:avLst/>
            </a:prstGeom>
            <a:noFill/>
          </p:spPr>
          <p:txBody>
            <a:bodyPr wrap="none" rtlCol="0">
              <a:spAutoFit/>
            </a:bodyPr>
            <a:lstStyle/>
            <a:p>
              <a:pPr algn="ctr"/>
              <a:r>
                <a:rPr lang="en-US" altLang="zh-CN" sz="3600"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57%</a:t>
              </a:r>
              <a:endParaRPr lang="zh-CN" altLang="en-US" sz="3600" dirty="0">
                <a:solidFill>
                  <a:schemeClr val="tx1">
                    <a:lumMod val="95000"/>
                    <a:lumOff val="5000"/>
                  </a:schemeClr>
                </a:solidFill>
                <a:latin typeface="Cambria" panose="02040503050406030204" pitchFamily="18" charset="0"/>
                <a:cs typeface="Arial" panose="020B0604020202020204" pitchFamily="34" charset="0"/>
              </a:endParaRPr>
            </a:p>
          </p:txBody>
        </p:sp>
      </p:grpSp>
      <p:grpSp>
        <p:nvGrpSpPr>
          <p:cNvPr id="12" name="Group 11">
            <a:extLst>
              <a:ext uri="{FF2B5EF4-FFF2-40B4-BE49-F238E27FC236}">
                <a16:creationId xmlns:a16="http://schemas.microsoft.com/office/drawing/2014/main" id="{01CE6AF7-1CC3-1999-73B6-4AAD2BDB0774}"/>
              </a:ext>
            </a:extLst>
          </p:cNvPr>
          <p:cNvGrpSpPr/>
          <p:nvPr/>
        </p:nvGrpSpPr>
        <p:grpSpPr>
          <a:xfrm>
            <a:off x="6395219" y="1004790"/>
            <a:ext cx="3712064" cy="2634785"/>
            <a:chOff x="4197715" y="1579962"/>
            <a:chExt cx="3712064" cy="2634785"/>
          </a:xfrm>
        </p:grpSpPr>
        <p:pic>
          <p:nvPicPr>
            <p:cNvPr id="14" name="图片 54">
              <a:extLst>
                <a:ext uri="{FF2B5EF4-FFF2-40B4-BE49-F238E27FC236}">
                  <a16:creationId xmlns:a16="http://schemas.microsoft.com/office/drawing/2014/main" id="{B7BD1ED8-010C-0545-BAE5-EEAC5BBA9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6354" y="1579962"/>
              <a:ext cx="2634786" cy="2634785"/>
            </a:xfrm>
            <a:prstGeom prst="rect">
              <a:avLst/>
            </a:prstGeom>
            <a:effectLst>
              <a:outerShdw blurRad="279400" dist="228600" dir="2700000" sx="101000" sy="101000" algn="tl" rotWithShape="0">
                <a:prstClr val="black">
                  <a:alpha val="23000"/>
                </a:prstClr>
              </a:outerShdw>
            </a:effectLst>
          </p:spPr>
        </p:pic>
        <p:graphicFrame>
          <p:nvGraphicFramePr>
            <p:cNvPr id="16" name="图表 55">
              <a:extLst>
                <a:ext uri="{FF2B5EF4-FFF2-40B4-BE49-F238E27FC236}">
                  <a16:creationId xmlns:a16="http://schemas.microsoft.com/office/drawing/2014/main" id="{D4BCF28D-832D-7337-7AB8-AA75694CFE4F}"/>
                </a:ext>
              </a:extLst>
            </p:cNvPr>
            <p:cNvGraphicFramePr/>
            <p:nvPr/>
          </p:nvGraphicFramePr>
          <p:xfrm>
            <a:off x="4197715" y="1660000"/>
            <a:ext cx="3712064" cy="2474709"/>
          </p:xfrm>
          <a:graphic>
            <a:graphicData uri="http://schemas.openxmlformats.org/drawingml/2006/chart">
              <c:chart xmlns:c="http://schemas.openxmlformats.org/drawingml/2006/chart" xmlns:r="http://schemas.openxmlformats.org/officeDocument/2006/relationships" r:id="rId5"/>
            </a:graphicData>
          </a:graphic>
        </p:graphicFrame>
        <p:sp>
          <p:nvSpPr>
            <p:cNvPr id="17" name="文本框 64">
              <a:extLst>
                <a:ext uri="{FF2B5EF4-FFF2-40B4-BE49-F238E27FC236}">
                  <a16:creationId xmlns:a16="http://schemas.microsoft.com/office/drawing/2014/main" id="{B54699AA-DED3-DB1A-FCF4-637DA70D8031}"/>
                </a:ext>
              </a:extLst>
            </p:cNvPr>
            <p:cNvSpPr txBox="1"/>
            <p:nvPr/>
          </p:nvSpPr>
          <p:spPr>
            <a:xfrm>
              <a:off x="6106313" y="2523363"/>
              <a:ext cx="1104791" cy="646331"/>
            </a:xfrm>
            <a:prstGeom prst="rect">
              <a:avLst/>
            </a:prstGeom>
            <a:noFill/>
          </p:spPr>
          <p:txBody>
            <a:bodyPr wrap="none" rtlCol="0">
              <a:spAutoFit/>
            </a:bodyPr>
            <a:lstStyle/>
            <a:p>
              <a:pPr algn="ctr"/>
              <a:r>
                <a:rPr lang="en-US" altLang="zh-CN" sz="3600"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43%</a:t>
              </a:r>
              <a:endParaRPr lang="zh-CN" altLang="en-US" sz="3600" dirty="0">
                <a:solidFill>
                  <a:schemeClr val="tx1">
                    <a:lumMod val="95000"/>
                    <a:lumOff val="5000"/>
                  </a:schemeClr>
                </a:solidFill>
                <a:latin typeface="Cambria" panose="02040503050406030204" pitchFamily="18" charset="0"/>
                <a:cs typeface="Arial" panose="020B0604020202020204" pitchFamily="34" charset="0"/>
              </a:endParaRPr>
            </a:p>
          </p:txBody>
        </p:sp>
      </p:grpSp>
      <p:sp>
        <p:nvSpPr>
          <p:cNvPr id="18" name="Rectangle 17">
            <a:extLst>
              <a:ext uri="{FF2B5EF4-FFF2-40B4-BE49-F238E27FC236}">
                <a16:creationId xmlns:a16="http://schemas.microsoft.com/office/drawing/2014/main" id="{1DADD8A5-5CBF-EBBB-9608-B76CC4E75DBE}"/>
              </a:ext>
            </a:extLst>
          </p:cNvPr>
          <p:cNvSpPr/>
          <p:nvPr/>
        </p:nvSpPr>
        <p:spPr>
          <a:xfrm>
            <a:off x="2592301" y="3990168"/>
            <a:ext cx="2734614" cy="55002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dirty="0">
              <a:latin typeface="Cambria" panose="02040503050406030204" pitchFamily="18" charset="0"/>
              <a:ea typeface="Cambria" panose="02040503050406030204" pitchFamily="18" charset="0"/>
              <a:cs typeface="Arial" panose="020B0604020202020204" pitchFamily="34" charset="0"/>
            </a:endParaRPr>
          </a:p>
        </p:txBody>
      </p:sp>
      <p:sp>
        <p:nvSpPr>
          <p:cNvPr id="19" name="Rectangle 18">
            <a:extLst>
              <a:ext uri="{FF2B5EF4-FFF2-40B4-BE49-F238E27FC236}">
                <a16:creationId xmlns:a16="http://schemas.microsoft.com/office/drawing/2014/main" id="{D6549DAC-3330-9F80-A4F3-CE00F71D4912}"/>
              </a:ext>
            </a:extLst>
          </p:cNvPr>
          <p:cNvSpPr/>
          <p:nvPr/>
        </p:nvSpPr>
        <p:spPr>
          <a:xfrm>
            <a:off x="6883944" y="3990168"/>
            <a:ext cx="2734614" cy="55002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88C8D5D-AA1A-D1E3-B785-9B72187C2DF1}"/>
              </a:ext>
            </a:extLst>
          </p:cNvPr>
          <p:cNvSpPr/>
          <p:nvPr/>
        </p:nvSpPr>
        <p:spPr>
          <a:xfrm>
            <a:off x="2765213" y="3988182"/>
            <a:ext cx="2388795" cy="553998"/>
          </a:xfrm>
          <a:prstGeom prst="rect">
            <a:avLst/>
          </a:prstGeom>
        </p:spPr>
        <p:txBody>
          <a:bodyPr wrap="none">
            <a:spAutoFit/>
          </a:bodyPr>
          <a:lstStyle/>
          <a:p>
            <a:pPr algn="ctr"/>
            <a:r>
              <a:rPr lang="en-US" sz="3000" dirty="0">
                <a:solidFill>
                  <a:schemeClr val="bg1"/>
                </a:solidFill>
                <a:latin typeface="Cambria" panose="02040503050406030204" pitchFamily="18" charset="0"/>
                <a:ea typeface="Cambria" panose="02040503050406030204" pitchFamily="18" charset="0"/>
                <a:cs typeface="Arial" panose="020B0604020202020204" pitchFamily="34" charset="0"/>
              </a:rPr>
              <a:t>Other Issuers</a:t>
            </a:r>
            <a:endParaRPr lang="en-GB" sz="3000"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058598E0-4025-2884-308A-9DF051D5C05D}"/>
              </a:ext>
            </a:extLst>
          </p:cNvPr>
          <p:cNvSpPr/>
          <p:nvPr/>
        </p:nvSpPr>
        <p:spPr>
          <a:xfrm>
            <a:off x="7704467" y="3988182"/>
            <a:ext cx="1093569" cy="553998"/>
          </a:xfrm>
          <a:prstGeom prst="rect">
            <a:avLst/>
          </a:prstGeom>
        </p:spPr>
        <p:txBody>
          <a:bodyPr wrap="none">
            <a:spAutoFit/>
          </a:bodyPr>
          <a:lstStyle/>
          <a:p>
            <a:pPr algn="ctr"/>
            <a:r>
              <a:rPr lang="en-US" sz="3000" dirty="0">
                <a:solidFill>
                  <a:schemeClr val="bg1"/>
                </a:solidFill>
                <a:latin typeface="Cambria" panose="02040503050406030204" pitchFamily="18" charset="0"/>
                <a:ea typeface="Cambria" panose="02040503050406030204" pitchFamily="18" charset="0"/>
                <a:cs typeface="Arial" panose="020B0604020202020204" pitchFamily="34" charset="0"/>
              </a:rPr>
              <a:t>PSU’s</a:t>
            </a:r>
            <a:endParaRPr lang="en-GB" sz="3000"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A96113D5-6CA2-646E-9BE5-F20FD58BFA36}"/>
              </a:ext>
            </a:extLst>
          </p:cNvPr>
          <p:cNvSpPr txBox="1"/>
          <p:nvPr/>
        </p:nvSpPr>
        <p:spPr>
          <a:xfrm>
            <a:off x="604684" y="4896465"/>
            <a:ext cx="10869561" cy="646331"/>
          </a:xfrm>
          <a:prstGeom prst="rect">
            <a:avLst/>
          </a:prstGeom>
          <a:noFill/>
        </p:spPr>
        <p:txBody>
          <a:bodyPr wrap="square" rtlCol="0">
            <a:spAutoFit/>
          </a:bodyPr>
          <a:lstStyle/>
          <a:p>
            <a:pPr algn="ctr"/>
            <a:r>
              <a:rPr lang="en-US" i="1" dirty="0"/>
              <a:t>Public Sector Undertakings (PSUs) contribute significantly, accounting for 43% of the total debt issuances on India INX</a:t>
            </a:r>
          </a:p>
        </p:txBody>
      </p:sp>
      <p:sp>
        <p:nvSpPr>
          <p:cNvPr id="10" name="TextBox 9">
            <a:extLst>
              <a:ext uri="{FF2B5EF4-FFF2-40B4-BE49-F238E27FC236}">
                <a16:creationId xmlns:a16="http://schemas.microsoft.com/office/drawing/2014/main" id="{30A85549-375F-2D8E-4114-099A4C0FAF59}"/>
              </a:ext>
            </a:extLst>
          </p:cNvPr>
          <p:cNvSpPr txBox="1"/>
          <p:nvPr/>
        </p:nvSpPr>
        <p:spPr>
          <a:xfrm>
            <a:off x="223007" y="2133180"/>
            <a:ext cx="2254646" cy="523220"/>
          </a:xfrm>
          <a:prstGeom prst="rect">
            <a:avLst/>
          </a:prstGeom>
          <a:noFill/>
          <a:scene3d>
            <a:camera prst="orthographicFront"/>
            <a:lightRig rig="threePt" dir="t"/>
          </a:scene3d>
          <a:sp3d>
            <a:bevelT/>
          </a:sp3d>
        </p:spPr>
        <p:txBody>
          <a:bodyPr wrap="square" rtlCol="0">
            <a:spAutoFit/>
          </a:bodyPr>
          <a:lstStyle/>
          <a:p>
            <a:r>
              <a:rPr lang="en-US" sz="2800" b="1" dirty="0"/>
              <a:t>$ 34+ Billion</a:t>
            </a:r>
          </a:p>
        </p:txBody>
      </p:sp>
      <p:sp>
        <p:nvSpPr>
          <p:cNvPr id="13" name="TextBox 12">
            <a:extLst>
              <a:ext uri="{FF2B5EF4-FFF2-40B4-BE49-F238E27FC236}">
                <a16:creationId xmlns:a16="http://schemas.microsoft.com/office/drawing/2014/main" id="{D0D04B67-9C98-8517-F723-392A82F50008}"/>
              </a:ext>
            </a:extLst>
          </p:cNvPr>
          <p:cNvSpPr txBox="1"/>
          <p:nvPr/>
        </p:nvSpPr>
        <p:spPr>
          <a:xfrm>
            <a:off x="9869117" y="2133180"/>
            <a:ext cx="2254646" cy="523220"/>
          </a:xfrm>
          <a:prstGeom prst="rect">
            <a:avLst/>
          </a:prstGeom>
          <a:noFill/>
          <a:effectLst>
            <a:outerShdw blurRad="152400" dist="317500" dir="5400000" sx="90000" sy="-19000" rotWithShape="0">
              <a:prstClr val="black">
                <a:alpha val="15000"/>
              </a:prstClr>
            </a:outerShdw>
          </a:effectLst>
          <a:scene3d>
            <a:camera prst="orthographicFront"/>
            <a:lightRig rig="threePt" dir="t"/>
          </a:scene3d>
          <a:sp3d>
            <a:bevelT/>
          </a:sp3d>
        </p:spPr>
        <p:txBody>
          <a:bodyPr wrap="square" rtlCol="0">
            <a:spAutoFit/>
          </a:bodyPr>
          <a:lstStyle/>
          <a:p>
            <a:r>
              <a:rPr lang="en-US" sz="2800" b="1" dirty="0">
                <a:ln w="0"/>
                <a:effectLst>
                  <a:outerShdw blurRad="38100" dist="19050" dir="2700000" algn="tl" rotWithShape="0">
                    <a:schemeClr val="dk1">
                      <a:alpha val="40000"/>
                    </a:schemeClr>
                  </a:outerShdw>
                </a:effectLst>
              </a:rPr>
              <a:t>$ 26+ Billion</a:t>
            </a:r>
          </a:p>
        </p:txBody>
      </p:sp>
    </p:spTree>
    <p:extLst>
      <p:ext uri="{BB962C8B-B14F-4D97-AF65-F5344CB8AC3E}">
        <p14:creationId xmlns:p14="http://schemas.microsoft.com/office/powerpoint/2010/main" val="2796291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Klassify>
  <SNO>1</SNO>
  <KDate>2025-01-25 14:43:23</KDate>
  <Classification>INTERNAL</Classification>
  <Subclassification/>
  <HostName>INXCORPL012</HostName>
  <Domain_User>BSEINX/nirav.vyas</Domain_User>
  <IPAdd>10.232.234.21</IPAdd>
  <FilePath>Presentation1</FilePath>
  <KID>508140FD7959638734130030504509</KID>
  <UniqueName/>
  <Suggested/>
  <Justification/>
</Klassify>
</file>

<file path=customXml/itemProps1.xml><?xml version="1.0" encoding="utf-8"?>
<ds:datastoreItem xmlns:ds="http://schemas.openxmlformats.org/officeDocument/2006/customXml" ds:itemID="{ABECC0DA-A5E2-4593-887D-E5BE518716E0}">
  <ds:schemaRefs/>
</ds:datastoreItem>
</file>

<file path=docProps/app.xml><?xml version="1.0" encoding="utf-8"?>
<Properties xmlns="http://schemas.openxmlformats.org/officeDocument/2006/extended-properties" xmlns:vt="http://schemas.openxmlformats.org/officeDocument/2006/docPropsVTypes">
  <TotalTime>1612</TotalTime>
  <Words>1477</Words>
  <Application>Microsoft Office PowerPoint</Application>
  <PresentationFormat>Widescreen</PresentationFormat>
  <Paragraphs>153</Paragraphs>
  <Slides>16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Aptos</vt:lpstr>
      <vt:lpstr>Aptos Display</vt:lpstr>
      <vt:lpstr>Arial</vt:lpstr>
      <vt:lpstr>Calibri</vt:lpstr>
      <vt:lpstr>Cambria</vt:lpstr>
      <vt:lpstr>Courier New</vt:lpstr>
      <vt:lpstr>Open Sans</vt:lpstr>
      <vt:lpstr>Open Sans Semibold</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Nirav Vyas (INDIAINX)</dc:creator>
  <cp:lastModifiedBy>Riddhi Vohra (INDIAINX)</cp:lastModifiedBy>
  <cp:revision>139</cp:revision>
  <dcterms:created xsi:type="dcterms:W3CDTF">2025-01-25T08:51:39Z</dcterms:created>
  <dcterms:modified xsi:type="dcterms:W3CDTF">2025-02-06T13:14:35Z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INTERNAL</vt:lpwstr>
  </property>
  <property fmtid="{D5CDD505-2E9C-101B-9397-08002B2CF9AE}" pid="3" name="Rules">
    <vt:lpwstr/>
  </property>
  <property fmtid="{D5CDD505-2E9C-101B-9397-08002B2CF9AE}" pid="4" name="KID">
    <vt:lpwstr>508140FD7959638734130030504509</vt:lpwstr>
  </property>
</Properties>
</file>